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5" r:id="rId1"/>
  </p:sldMasterIdLst>
  <p:notesMasterIdLst>
    <p:notesMasterId r:id="rId77"/>
  </p:notesMasterIdLst>
  <p:handoutMasterIdLst>
    <p:handoutMasterId r:id="rId78"/>
  </p:handoutMasterIdLst>
  <p:sldIdLst>
    <p:sldId id="271" r:id="rId2"/>
    <p:sldId id="273" r:id="rId3"/>
    <p:sldId id="302" r:id="rId4"/>
    <p:sldId id="324" r:id="rId5"/>
    <p:sldId id="325" r:id="rId6"/>
    <p:sldId id="326" r:id="rId7"/>
    <p:sldId id="327" r:id="rId8"/>
    <p:sldId id="328" r:id="rId9"/>
    <p:sldId id="329" r:id="rId10"/>
    <p:sldId id="330" r:id="rId11"/>
    <p:sldId id="331" r:id="rId12"/>
    <p:sldId id="332" r:id="rId13"/>
    <p:sldId id="333" r:id="rId14"/>
    <p:sldId id="334" r:id="rId15"/>
    <p:sldId id="335" r:id="rId16"/>
    <p:sldId id="336" r:id="rId17"/>
    <p:sldId id="337" r:id="rId18"/>
    <p:sldId id="338" r:id="rId19"/>
    <p:sldId id="339" r:id="rId20"/>
    <p:sldId id="340" r:id="rId21"/>
    <p:sldId id="341" r:id="rId22"/>
    <p:sldId id="342" r:id="rId23"/>
    <p:sldId id="343" r:id="rId24"/>
    <p:sldId id="344" r:id="rId25"/>
    <p:sldId id="346" r:id="rId26"/>
    <p:sldId id="348" r:id="rId27"/>
    <p:sldId id="349" r:id="rId28"/>
    <p:sldId id="350" r:id="rId29"/>
    <p:sldId id="351" r:id="rId30"/>
    <p:sldId id="352" r:id="rId31"/>
    <p:sldId id="353" r:id="rId32"/>
    <p:sldId id="354" r:id="rId33"/>
    <p:sldId id="355" r:id="rId34"/>
    <p:sldId id="356" r:id="rId35"/>
    <p:sldId id="357" r:id="rId36"/>
    <p:sldId id="359" r:id="rId37"/>
    <p:sldId id="360" r:id="rId38"/>
    <p:sldId id="361" r:id="rId39"/>
    <p:sldId id="362" r:id="rId40"/>
    <p:sldId id="363" r:id="rId41"/>
    <p:sldId id="364" r:id="rId42"/>
    <p:sldId id="365" r:id="rId43"/>
    <p:sldId id="366" r:id="rId44"/>
    <p:sldId id="367" r:id="rId45"/>
    <p:sldId id="369" r:id="rId46"/>
    <p:sldId id="370" r:id="rId47"/>
    <p:sldId id="371" r:id="rId48"/>
    <p:sldId id="372" r:id="rId49"/>
    <p:sldId id="373" r:id="rId50"/>
    <p:sldId id="377" r:id="rId51"/>
    <p:sldId id="390" r:id="rId52"/>
    <p:sldId id="391" r:id="rId53"/>
    <p:sldId id="392" r:id="rId54"/>
    <p:sldId id="393" r:id="rId55"/>
    <p:sldId id="394" r:id="rId56"/>
    <p:sldId id="395" r:id="rId57"/>
    <p:sldId id="396" r:id="rId58"/>
    <p:sldId id="397" r:id="rId59"/>
    <p:sldId id="398" r:id="rId60"/>
    <p:sldId id="378" r:id="rId61"/>
    <p:sldId id="379" r:id="rId62"/>
    <p:sldId id="380" r:id="rId63"/>
    <p:sldId id="381" r:id="rId64"/>
    <p:sldId id="382" r:id="rId65"/>
    <p:sldId id="383" r:id="rId66"/>
    <p:sldId id="384" r:id="rId67"/>
    <p:sldId id="385" r:id="rId68"/>
    <p:sldId id="386" r:id="rId69"/>
    <p:sldId id="387" r:id="rId70"/>
    <p:sldId id="388" r:id="rId71"/>
    <p:sldId id="389" r:id="rId72"/>
    <p:sldId id="319" r:id="rId73"/>
    <p:sldId id="320" r:id="rId74"/>
    <p:sldId id="323" r:id="rId75"/>
    <p:sldId id="284" r:id="rId76"/>
  </p:sldIdLst>
  <p:sldSz cx="9144000" cy="6858000" type="screen4x3"/>
  <p:notesSz cx="6858000" cy="9144000"/>
  <p:custDataLst>
    <p:tags r:id="rId79"/>
  </p:custDataLst>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374" autoAdjust="0"/>
    <p:restoredTop sz="95775" autoAdjust="0"/>
  </p:normalViewPr>
  <p:slideViewPr>
    <p:cSldViewPr>
      <p:cViewPr varScale="1">
        <p:scale>
          <a:sx n="68" d="100"/>
          <a:sy n="68" d="100"/>
        </p:scale>
        <p:origin x="1614"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3" d="100"/>
          <a:sy n="53" d="100"/>
        </p:scale>
        <p:origin x="-2850"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microsoft.com/office/2015/10/relationships/revisionInfo" Target="revisionInfo.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ags" Target="tags/tag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handoutMaster" Target="handoutMasters/handoutMaster1.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F33B3E2-63B2-4027-8F9F-87AB5A7736B9}" type="datetimeFigureOut">
              <a:rPr lang="tr-TR" smtClean="0"/>
              <a:pPr/>
              <a:t>07.09.2017</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F5075C8-AB0D-456E-8983-300659C5FB59}" type="slidenum">
              <a:rPr lang="tr-TR" smtClean="0"/>
              <a:pPr/>
              <a:t>‹#›</a:t>
            </a:fld>
            <a:endParaRPr lang="tr-TR"/>
          </a:p>
        </p:txBody>
      </p:sp>
    </p:spTree>
    <p:extLst>
      <p:ext uri="{BB962C8B-B14F-4D97-AF65-F5344CB8AC3E}">
        <p14:creationId xmlns:p14="http://schemas.microsoft.com/office/powerpoint/2010/main" val="8052772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58C3A5-C0B4-4FCD-9F3B-5D2895394CE7}" type="datetimeFigureOut">
              <a:rPr lang="tr-TR" smtClean="0"/>
              <a:pPr/>
              <a:t>07.09.2017</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74B2FDB-1FC4-4BA3-8B6F-70D833DF40CE}" type="slidenum">
              <a:rPr lang="tr-TR" smtClean="0"/>
              <a:pPr/>
              <a:t>‹#›</a:t>
            </a:fld>
            <a:endParaRPr lang="tr-TR"/>
          </a:p>
        </p:txBody>
      </p:sp>
    </p:spTree>
    <p:extLst>
      <p:ext uri="{BB962C8B-B14F-4D97-AF65-F5344CB8AC3E}">
        <p14:creationId xmlns:p14="http://schemas.microsoft.com/office/powerpoint/2010/main" val="22000498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KAPAK(1.Sayfa)">
    <p:spTree>
      <p:nvGrpSpPr>
        <p:cNvPr id="1" name=""/>
        <p:cNvGrpSpPr/>
        <p:nvPr/>
      </p:nvGrpSpPr>
      <p:grpSpPr>
        <a:xfrm>
          <a:off x="0" y="0"/>
          <a:ext cx="0" cy="0"/>
          <a:chOff x="0" y="0"/>
          <a:chExt cx="0" cy="0"/>
        </a:xfrm>
      </p:grpSpPr>
      <p:sp>
        <p:nvSpPr>
          <p:cNvPr id="7" name="Text Box 2"/>
          <p:cNvSpPr txBox="1">
            <a:spLocks noChangeArrowheads="1"/>
          </p:cNvSpPr>
          <p:nvPr userDrawn="1"/>
        </p:nvSpPr>
        <p:spPr bwMode="auto">
          <a:xfrm>
            <a:off x="7020272" y="0"/>
            <a:ext cx="1727200" cy="6837472"/>
          </a:xfrm>
          <a:prstGeom prst="rect">
            <a:avLst/>
          </a:prstGeom>
          <a:solidFill>
            <a:srgbClr val="C6D9F1"/>
          </a:solidFill>
          <a:ln w="9525">
            <a:solidFill>
              <a:srgbClr val="C6D9F1"/>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tr-TR" sz="1100" b="0" i="0" u="none" strike="noStrike" cap="none" normalizeH="0" baseline="0" dirty="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tr-TR" sz="1600" b="0" i="0" u="none" strike="noStrike" cap="none" normalizeH="0" baseline="0" dirty="0">
              <a:ln>
                <a:noFill/>
              </a:ln>
              <a:solidFill>
                <a:schemeClr val="tx1"/>
              </a:solidFill>
              <a:effectLst/>
              <a:latin typeface="Times New Roman" pitchFamily="18" charset="0"/>
            </a:endParaRPr>
          </a:p>
        </p:txBody>
      </p:sp>
      <p:sp>
        <p:nvSpPr>
          <p:cNvPr id="8" name="9 Metin kutusu"/>
          <p:cNvSpPr txBox="1"/>
          <p:nvPr userDrawn="1"/>
        </p:nvSpPr>
        <p:spPr>
          <a:xfrm>
            <a:off x="179512" y="6165304"/>
            <a:ext cx="2880000" cy="553998"/>
          </a:xfrm>
          <a:prstGeom prst="rect">
            <a:avLst/>
          </a:prstGeom>
          <a:noFill/>
        </p:spPr>
        <p:txBody>
          <a:bodyPr wrap="square" rtlCol="0">
            <a:spAutoFit/>
          </a:bodyPr>
          <a:lstStyle/>
          <a:p>
            <a:pPr algn="l"/>
            <a:r>
              <a:rPr lang="tr-TR" sz="1000" b="1" dirty="0">
                <a:solidFill>
                  <a:schemeClr val="tx2"/>
                </a:solidFill>
                <a:latin typeface="Calibri" pitchFamily="34" charset="0"/>
                <a:cs typeface="Calibri" pitchFamily="34" charset="0"/>
              </a:rPr>
              <a:t>KBUZEM</a:t>
            </a:r>
            <a:endParaRPr lang="tr-TR" sz="1000" dirty="0">
              <a:solidFill>
                <a:schemeClr val="tx2"/>
              </a:solidFill>
              <a:latin typeface="Calibri" pitchFamily="34" charset="0"/>
              <a:cs typeface="Calibri" pitchFamily="34" charset="0"/>
            </a:endParaRPr>
          </a:p>
          <a:p>
            <a:pPr algn="l"/>
            <a:r>
              <a:rPr lang="tr-TR" sz="1000" dirty="0">
                <a:solidFill>
                  <a:schemeClr val="tx2"/>
                </a:solidFill>
                <a:latin typeface="Calibri" pitchFamily="34" charset="0"/>
                <a:cs typeface="Calibri" pitchFamily="34" charset="0"/>
              </a:rPr>
              <a:t>Karabük Üniversitesi</a:t>
            </a:r>
          </a:p>
          <a:p>
            <a:pPr algn="l"/>
            <a:r>
              <a:rPr lang="tr-TR" sz="1000" dirty="0">
                <a:solidFill>
                  <a:schemeClr val="tx2"/>
                </a:solidFill>
                <a:latin typeface="Calibri" pitchFamily="34" charset="0"/>
                <a:cs typeface="Calibri" pitchFamily="34" charset="0"/>
              </a:rPr>
              <a:t>Uzaktan Eğitim Uygulama ve Araştırma Merkezi</a:t>
            </a:r>
          </a:p>
        </p:txBody>
      </p:sp>
      <p:pic>
        <p:nvPicPr>
          <p:cNvPr id="9" name="2 Resim" descr="Logo_180_202_Modified.PNG"/>
          <p:cNvPicPr/>
          <p:nvPr userDrawn="1"/>
        </p:nvPicPr>
        <p:blipFill>
          <a:blip r:embed="rId2" cstate="print"/>
          <a:stretch>
            <a:fillRect/>
          </a:stretch>
        </p:blipFill>
        <p:spPr>
          <a:xfrm>
            <a:off x="323528" y="332656"/>
            <a:ext cx="838706" cy="936104"/>
          </a:xfrm>
          <a:prstGeom prst="rect">
            <a:avLst/>
          </a:prstGeom>
        </p:spPr>
      </p:pic>
      <p:sp>
        <p:nvSpPr>
          <p:cNvPr id="10" name="Başlık 1"/>
          <p:cNvSpPr>
            <a:spLocks noGrp="1"/>
          </p:cNvSpPr>
          <p:nvPr userDrawn="1">
            <p:ph type="ctrTitle"/>
          </p:nvPr>
        </p:nvSpPr>
        <p:spPr>
          <a:xfrm>
            <a:off x="251520" y="1988840"/>
            <a:ext cx="8640000" cy="2160000"/>
          </a:xfrm>
        </p:spPr>
        <p:txBody>
          <a:bodyPr>
            <a:noAutofit/>
          </a:bodyPr>
          <a:lstStyle>
            <a:lvl1pPr>
              <a:defRPr lang="tr-TR" sz="4400" b="1" kern="1200" dirty="0">
                <a:solidFill>
                  <a:srgbClr val="1F497D">
                    <a:lumMod val="20000"/>
                    <a:lumOff val="80000"/>
                  </a:srgbClr>
                </a:solidFill>
                <a:latin typeface="+mj-lt"/>
                <a:ea typeface="+mj-ea"/>
                <a:cs typeface="+mj-cs"/>
              </a:defRPr>
            </a:lvl1pPr>
          </a:lstStyle>
          <a:p>
            <a:r>
              <a:rPr lang="tr-TR" b="1" dirty="0">
                <a:solidFill>
                  <a:srgbClr val="1F497D">
                    <a:lumMod val="20000"/>
                    <a:lumOff val="80000"/>
                  </a:srgbClr>
                </a:solidFill>
              </a:rPr>
              <a:t>DERSKODU</a:t>
            </a:r>
            <a:br>
              <a:rPr lang="tr-TR" b="1" dirty="0">
                <a:solidFill>
                  <a:srgbClr val="1F497D"/>
                </a:solidFill>
              </a:rPr>
            </a:br>
            <a:r>
              <a:rPr lang="tr-TR" b="1" dirty="0">
                <a:solidFill>
                  <a:srgbClr val="1F497D"/>
                </a:solidFill>
              </a:rPr>
              <a:t>DERS ADI</a:t>
            </a:r>
            <a:endParaRPr lang="tr-TR" dirty="0"/>
          </a:p>
        </p:txBody>
      </p:sp>
      <p:sp>
        <p:nvSpPr>
          <p:cNvPr id="11" name="Alt Başlık 2"/>
          <p:cNvSpPr>
            <a:spLocks noGrp="1"/>
          </p:cNvSpPr>
          <p:nvPr userDrawn="1">
            <p:ph type="subTitle" idx="1" hasCustomPrompt="1"/>
          </p:nvPr>
        </p:nvSpPr>
        <p:spPr>
          <a:xfrm>
            <a:off x="971600" y="4869160"/>
            <a:ext cx="7200000" cy="1440000"/>
          </a:xfrm>
        </p:spPr>
        <p:txBody>
          <a:bodyPr/>
          <a:lstStyle>
            <a:lvl1pPr algn="ctr">
              <a:buNone/>
              <a:defRPr lang="tr-TR" sz="2800" b="1" kern="1200" dirty="0" smtClean="0">
                <a:solidFill>
                  <a:prstClr val="white">
                    <a:lumMod val="75000"/>
                  </a:prstClr>
                </a:solidFill>
                <a:latin typeface="+mn-lt"/>
                <a:ea typeface="+mn-ea"/>
                <a:cs typeface="+mn-cs"/>
              </a:defRPr>
            </a:lvl1pPr>
          </a:lstStyle>
          <a:p>
            <a:pPr lvl="0"/>
            <a:r>
              <a:rPr lang="tr-TR" b="1" dirty="0">
                <a:solidFill>
                  <a:prstClr val="white">
                    <a:lumMod val="75000"/>
                  </a:prstClr>
                </a:solidFill>
              </a:rPr>
              <a:t>Sorumlu Öğretim Elemanı Adı SOYADI</a:t>
            </a:r>
          </a:p>
          <a:p>
            <a:pPr lvl="0"/>
            <a:r>
              <a:rPr lang="tr-TR" sz="2400" b="1" dirty="0">
                <a:solidFill>
                  <a:srgbClr val="1F497D">
                    <a:lumMod val="20000"/>
                    <a:lumOff val="80000"/>
                  </a:srgbClr>
                </a:solidFill>
              </a:rPr>
              <a:t>Öğretim Elemanı E-Posta</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89A185F1-28EB-4BE8-A078-960407CBE298}" type="datetime1">
              <a:rPr lang="tr-TR" smtClean="0"/>
              <a:pPr/>
              <a:t>07.09.2017</a:t>
            </a:fld>
            <a:endParaRPr lang="tr-TR"/>
          </a:p>
        </p:txBody>
      </p:sp>
      <p:sp>
        <p:nvSpPr>
          <p:cNvPr id="5" name="4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6" name="5 Slayt Numarası Yer Tutucusu"/>
          <p:cNvSpPr>
            <a:spLocks noGrp="1"/>
          </p:cNvSpPr>
          <p:nvPr>
            <p:ph type="sldNum" sz="quarter" idx="12"/>
          </p:nvPr>
        </p:nvSpPr>
        <p:spPr/>
        <p:txBody>
          <a:bodyPr/>
          <a:lstStyle/>
          <a:p>
            <a:fld id="{F5241D30-471F-4A7E-8796-A38B74581AEE}"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3635F42F-6878-48BE-9A42-D6446ED25F16}" type="datetime1">
              <a:rPr lang="tr-TR" smtClean="0"/>
              <a:pPr/>
              <a:t>07.09.2017</a:t>
            </a:fld>
            <a:endParaRPr lang="tr-TR"/>
          </a:p>
        </p:txBody>
      </p:sp>
      <p:sp>
        <p:nvSpPr>
          <p:cNvPr id="5" name="4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6" name="5 Slayt Numarası Yer Tutucusu"/>
          <p:cNvSpPr>
            <a:spLocks noGrp="1"/>
          </p:cNvSpPr>
          <p:nvPr>
            <p:ph type="sldNum" sz="quarter" idx="12"/>
          </p:nvPr>
        </p:nvSpPr>
        <p:spPr/>
        <p:txBody>
          <a:bodyPr/>
          <a:lstStyle/>
          <a:p>
            <a:fld id="{F5241D30-471F-4A7E-8796-A38B74581AEE}"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Asıl başlık stili için tıklatın</a:t>
            </a:r>
          </a:p>
        </p:txBody>
      </p:sp>
      <p:sp>
        <p:nvSpPr>
          <p:cNvPr id="3" name="2 İçerik Yer Tutucusu"/>
          <p:cNvSpPr>
            <a:spLocks noGrp="1"/>
          </p:cNvSpPr>
          <p:nvPr>
            <p:ph idx="1"/>
          </p:nvPr>
        </p:nvSpPr>
        <p:spPr/>
        <p:txBody>
          <a:bodyPr/>
          <a:lstStyle/>
          <a:p>
            <a:pPr lvl="0"/>
            <a:r>
              <a:rPr lang="tr-TR" dirty="0"/>
              <a:t>Asıl metin stillerini düzenlemek için tıklatın</a:t>
            </a:r>
          </a:p>
          <a:p>
            <a:pPr lvl="1"/>
            <a:r>
              <a:rPr lang="tr-TR" dirty="0"/>
              <a:t>İkinci düzey</a:t>
            </a:r>
          </a:p>
          <a:p>
            <a:pPr lvl="2"/>
            <a:r>
              <a:rPr lang="tr-TR" dirty="0"/>
              <a:t>Üçüncü düzey</a:t>
            </a:r>
          </a:p>
          <a:p>
            <a:pPr lvl="3"/>
            <a:r>
              <a:rPr lang="tr-TR" dirty="0"/>
              <a:t>Dördüncü düzey</a:t>
            </a:r>
          </a:p>
          <a:p>
            <a:pPr lvl="4"/>
            <a:r>
              <a:rPr lang="tr-TR" dirty="0"/>
              <a:t>Beşinci düzey</a:t>
            </a:r>
          </a:p>
        </p:txBody>
      </p:sp>
      <p:sp>
        <p:nvSpPr>
          <p:cNvPr id="4" name="3 Veri Yer Tutucusu"/>
          <p:cNvSpPr>
            <a:spLocks noGrp="1"/>
          </p:cNvSpPr>
          <p:nvPr>
            <p:ph type="dt" sz="half" idx="10"/>
          </p:nvPr>
        </p:nvSpPr>
        <p:spPr/>
        <p:txBody>
          <a:bodyPr/>
          <a:lstStyle/>
          <a:p>
            <a:fld id="{0532E1CE-F3B0-4014-93BD-2146FE662177}" type="datetime1">
              <a:rPr lang="tr-TR" smtClean="0"/>
              <a:pPr/>
              <a:t>07.09.2017</a:t>
            </a:fld>
            <a:endParaRPr lang="tr-TR"/>
          </a:p>
        </p:txBody>
      </p:sp>
      <p:sp>
        <p:nvSpPr>
          <p:cNvPr id="5" name="4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6" name="5 Slayt Numarası Yer Tutucusu"/>
          <p:cNvSpPr>
            <a:spLocks noGrp="1"/>
          </p:cNvSpPr>
          <p:nvPr>
            <p:ph type="sldNum" sz="quarter" idx="12"/>
          </p:nvPr>
        </p:nvSpPr>
        <p:spPr/>
        <p:txBody>
          <a:bodyPr/>
          <a:lstStyle/>
          <a:p>
            <a:fld id="{F5241D30-471F-4A7E-8796-A38B74581AEE}" type="slidenum">
              <a:rPr lang="tr-TR" smtClean="0"/>
              <a:pPr/>
              <a:t>‹#›</a:t>
            </a:fld>
            <a:endParaRPr lang="tr-TR"/>
          </a:p>
        </p:txBody>
      </p:sp>
      <p:sp>
        <p:nvSpPr>
          <p:cNvPr id="7" name="6 Dikdörtgen"/>
          <p:cNvSpPr/>
          <p:nvPr userDrawn="1"/>
        </p:nvSpPr>
        <p:spPr>
          <a:xfrm>
            <a:off x="457200" y="1508534"/>
            <a:ext cx="8229600" cy="0"/>
          </a:xfrm>
          <a:prstGeom prst="rect">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8" name="7 Dikdörtgen"/>
          <p:cNvSpPr/>
          <p:nvPr userDrawn="1"/>
        </p:nvSpPr>
        <p:spPr>
          <a:xfrm>
            <a:off x="457200" y="6237320"/>
            <a:ext cx="8229600" cy="0"/>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20A1C763-97B0-4750-B96D-33125FB8B8B2}" type="datetime1">
              <a:rPr lang="tr-TR" smtClean="0"/>
              <a:pPr/>
              <a:t>07.09.2017</a:t>
            </a:fld>
            <a:endParaRPr lang="tr-TR"/>
          </a:p>
        </p:txBody>
      </p:sp>
      <p:sp>
        <p:nvSpPr>
          <p:cNvPr id="5" name="4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6" name="5 Slayt Numarası Yer Tutucusu"/>
          <p:cNvSpPr>
            <a:spLocks noGrp="1"/>
          </p:cNvSpPr>
          <p:nvPr>
            <p:ph type="sldNum" sz="quarter" idx="12"/>
          </p:nvPr>
        </p:nvSpPr>
        <p:spPr/>
        <p:txBody>
          <a:bodyPr/>
          <a:lstStyle/>
          <a:p>
            <a:fld id="{F5241D30-471F-4A7E-8796-A38B74581AEE}"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01FE3FC8-54A7-4F52-8052-947519CD1D77}" type="datetime1">
              <a:rPr lang="tr-TR" smtClean="0"/>
              <a:pPr/>
              <a:t>07.09.2017</a:t>
            </a:fld>
            <a:endParaRPr lang="tr-TR"/>
          </a:p>
        </p:txBody>
      </p:sp>
      <p:sp>
        <p:nvSpPr>
          <p:cNvPr id="6" name="5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7" name="6 Slayt Numarası Yer Tutucusu"/>
          <p:cNvSpPr>
            <a:spLocks noGrp="1"/>
          </p:cNvSpPr>
          <p:nvPr>
            <p:ph type="sldNum" sz="quarter" idx="12"/>
          </p:nvPr>
        </p:nvSpPr>
        <p:spPr/>
        <p:txBody>
          <a:bodyPr/>
          <a:lstStyle/>
          <a:p>
            <a:fld id="{F5241D30-471F-4A7E-8796-A38B74581AEE}"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8895EBE9-8BE7-4758-9AD3-DC4891610767}" type="datetime1">
              <a:rPr lang="tr-TR" smtClean="0"/>
              <a:pPr/>
              <a:t>07.09.2017</a:t>
            </a:fld>
            <a:endParaRPr lang="tr-TR"/>
          </a:p>
        </p:txBody>
      </p:sp>
      <p:sp>
        <p:nvSpPr>
          <p:cNvPr id="8" name="7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9" name="8 Slayt Numarası Yer Tutucusu"/>
          <p:cNvSpPr>
            <a:spLocks noGrp="1"/>
          </p:cNvSpPr>
          <p:nvPr>
            <p:ph type="sldNum" sz="quarter" idx="12"/>
          </p:nvPr>
        </p:nvSpPr>
        <p:spPr/>
        <p:txBody>
          <a:bodyPr/>
          <a:lstStyle/>
          <a:p>
            <a:fld id="{F5241D30-471F-4A7E-8796-A38B74581AEE}"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2A065590-4D53-4461-B61C-3003973B389A}" type="datetime1">
              <a:rPr lang="tr-TR" smtClean="0"/>
              <a:pPr/>
              <a:t>07.09.2017</a:t>
            </a:fld>
            <a:endParaRPr lang="tr-TR"/>
          </a:p>
        </p:txBody>
      </p:sp>
      <p:sp>
        <p:nvSpPr>
          <p:cNvPr id="4" name="3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5" name="4 Slayt Numarası Yer Tutucusu"/>
          <p:cNvSpPr>
            <a:spLocks noGrp="1"/>
          </p:cNvSpPr>
          <p:nvPr>
            <p:ph type="sldNum" sz="quarter" idx="12"/>
          </p:nvPr>
        </p:nvSpPr>
        <p:spPr/>
        <p:txBody>
          <a:bodyPr/>
          <a:lstStyle/>
          <a:p>
            <a:fld id="{F5241D30-471F-4A7E-8796-A38B74581AEE}"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ŞEKİL&amp;TABLO">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775E62C5-45A6-45E9-B953-7C22FFC73DE8}" type="datetime1">
              <a:rPr lang="tr-TR" smtClean="0"/>
              <a:pPr/>
              <a:t>07.09.2017</a:t>
            </a:fld>
            <a:endParaRPr lang="tr-TR"/>
          </a:p>
        </p:txBody>
      </p:sp>
      <p:sp>
        <p:nvSpPr>
          <p:cNvPr id="5" name="2 Metin Yer Tutucusu"/>
          <p:cNvSpPr>
            <a:spLocks noGrp="1"/>
          </p:cNvSpPr>
          <p:nvPr>
            <p:ph type="body" idx="1"/>
          </p:nvPr>
        </p:nvSpPr>
        <p:spPr>
          <a:xfrm>
            <a:off x="251520" y="188640"/>
            <a:ext cx="8640960" cy="864096"/>
          </a:xfrm>
        </p:spPr>
        <p:txBody>
          <a:bodyPr anchor="t"/>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dirty="0"/>
              <a:t>Asıl metin stillerini düzenlemek için tıklatın</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EBFD888C-1FD4-4EC4-B2AD-951796E4D21B}" type="datetime1">
              <a:rPr lang="tr-TR" smtClean="0"/>
              <a:pPr/>
              <a:t>07.09.2017</a:t>
            </a:fld>
            <a:endParaRPr lang="tr-TR"/>
          </a:p>
        </p:txBody>
      </p:sp>
      <p:sp>
        <p:nvSpPr>
          <p:cNvPr id="6" name="5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7" name="6 Slayt Numarası Yer Tutucusu"/>
          <p:cNvSpPr>
            <a:spLocks noGrp="1"/>
          </p:cNvSpPr>
          <p:nvPr>
            <p:ph type="sldNum" sz="quarter" idx="12"/>
          </p:nvPr>
        </p:nvSpPr>
        <p:spPr/>
        <p:txBody>
          <a:bodyPr/>
          <a:lstStyle/>
          <a:p>
            <a:fld id="{F5241D30-471F-4A7E-8796-A38B74581AEE}"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8C07D340-CD3D-4483-A17F-F607B4624C38}" type="datetime1">
              <a:rPr lang="tr-TR" smtClean="0"/>
              <a:pPr/>
              <a:t>07.09.2017</a:t>
            </a:fld>
            <a:endParaRPr lang="tr-TR"/>
          </a:p>
        </p:txBody>
      </p:sp>
      <p:sp>
        <p:nvSpPr>
          <p:cNvPr id="6" name="5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7" name="6 Slayt Numarası Yer Tutucusu"/>
          <p:cNvSpPr>
            <a:spLocks noGrp="1"/>
          </p:cNvSpPr>
          <p:nvPr>
            <p:ph type="sldNum" sz="quarter" idx="12"/>
          </p:nvPr>
        </p:nvSpPr>
        <p:spPr/>
        <p:txBody>
          <a:bodyPr/>
          <a:lstStyle/>
          <a:p>
            <a:fld id="{F5241D30-471F-4A7E-8796-A38B74581AEE}"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dirty="0"/>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dirty="0"/>
              <a:t>Asıl metin stillerini düzenlemek için tıklatın</a:t>
            </a:r>
          </a:p>
          <a:p>
            <a:pPr lvl="1"/>
            <a:r>
              <a:rPr lang="tr-TR" dirty="0"/>
              <a:t>İkinci düzey</a:t>
            </a:r>
          </a:p>
          <a:p>
            <a:pPr lvl="2"/>
            <a:r>
              <a:rPr lang="tr-TR" dirty="0"/>
              <a:t>Üçüncü düzey</a:t>
            </a:r>
          </a:p>
          <a:p>
            <a:pPr lvl="3"/>
            <a:r>
              <a:rPr lang="tr-TR" dirty="0"/>
              <a:t>Dördüncü düzey</a:t>
            </a:r>
          </a:p>
          <a:p>
            <a:pPr lvl="4"/>
            <a:r>
              <a:rPr lang="tr-TR" dirty="0"/>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7055D4-BE36-47B7-A4B8-27BD2B189472}" type="datetime1">
              <a:rPr lang="tr-TR" smtClean="0"/>
              <a:pPr/>
              <a:t>07.09.2017</a:t>
            </a:fld>
            <a:endParaRPr lang="tr-TR"/>
          </a:p>
        </p:txBody>
      </p:sp>
      <p:sp>
        <p:nvSpPr>
          <p:cNvPr id="5" name="4 Altbilgi Yer Tutucusu"/>
          <p:cNvSpPr>
            <a:spLocks noGrp="1"/>
          </p:cNvSpPr>
          <p:nvPr>
            <p:ph type="ftr" sz="quarter" idx="3"/>
          </p:nvPr>
        </p:nvSpPr>
        <p:spPr>
          <a:xfrm>
            <a:off x="2627784" y="6356350"/>
            <a:ext cx="3888432" cy="365125"/>
          </a:xfrm>
          <a:prstGeom prst="rect">
            <a:avLst/>
          </a:prstGeom>
        </p:spPr>
        <p:txBody>
          <a:bodyPr vert="horz" lIns="91440" tIns="45720" rIns="91440" bIns="45720" rtlCol="0" anchor="ctr"/>
          <a:lstStyle>
            <a:lvl1pPr algn="ctr">
              <a:defRPr lang="tr-TR" sz="1000" kern="1200" baseline="0" dirty="0" smtClean="0">
                <a:solidFill>
                  <a:schemeClr val="bg1">
                    <a:lumMod val="85000"/>
                  </a:schemeClr>
                </a:solidFill>
                <a:latin typeface="+mn-lt"/>
                <a:ea typeface="+mn-ea"/>
                <a:cs typeface="Calibri" pitchFamily="34" charset="0"/>
              </a:defRPr>
            </a:lvl1pPr>
          </a:lstStyle>
          <a:p>
            <a:r>
              <a:rPr lang="tr-TR" dirty="0"/>
              <a:t>KBUZEM</a:t>
            </a:r>
          </a:p>
          <a:p>
            <a:r>
              <a:rPr lang="tr-TR" dirty="0"/>
              <a:t>Karabük Üniversitesi</a:t>
            </a:r>
          </a:p>
          <a:p>
            <a:r>
              <a:rPr lang="tr-TR" dirty="0"/>
              <a:t>Uzaktan Eğitim Uygulama ve Araştırma Merkezi</a:t>
            </a: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241D30-471F-4A7E-8796-A38B74581AEE}"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97"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hdr="0" dt="0"/>
  <p:txStyles>
    <p:titleStyle>
      <a:lvl1pPr algn="ctr" defTabSz="914400" rtl="0" eaLnBrk="1" latinLnBrk="0" hangingPunct="1">
        <a:spcBef>
          <a:spcPct val="0"/>
        </a:spcBef>
        <a:buNone/>
        <a:defRPr lang="tr-TR" sz="4000" b="1" kern="1200" dirty="0" smtClean="0">
          <a:solidFill>
            <a:schemeClr val="tx2"/>
          </a:solidFill>
          <a:latin typeface="Palatino Linotype" pitchFamily="18" charset="0"/>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Palatino Linotype" pitchFamily="18" charset="0"/>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Palatino Linotype" pitchFamily="18" charset="0"/>
          <a:ea typeface="+mn-ea"/>
          <a:cs typeface="+mn-cs"/>
        </a:defRPr>
      </a:lvl2pPr>
      <a:lvl3pPr marL="1143000" indent="-228600" algn="l" defTabSz="914400" rtl="0" eaLnBrk="1" latinLnBrk="0" hangingPunct="1">
        <a:spcBef>
          <a:spcPct val="20000"/>
        </a:spcBef>
        <a:buFont typeface="Wingdings" pitchFamily="2" charset="2"/>
        <a:buChar char="§"/>
        <a:defRPr sz="2000" kern="1200">
          <a:solidFill>
            <a:schemeClr val="tx1"/>
          </a:solidFill>
          <a:latin typeface="Palatino Linotype" pitchFamily="18" charset="0"/>
          <a:ea typeface="+mn-ea"/>
          <a:cs typeface="+mn-cs"/>
        </a:defRPr>
      </a:lvl3pPr>
      <a:lvl4pPr marL="1600200" indent="-228600" algn="l" defTabSz="914400" rtl="0" eaLnBrk="1" latinLnBrk="0" hangingPunct="1">
        <a:spcBef>
          <a:spcPct val="20000"/>
        </a:spcBef>
        <a:buFont typeface="Wingdings" pitchFamily="2" charset="2"/>
        <a:buChar char="ü"/>
        <a:defRPr sz="1800" kern="1200">
          <a:solidFill>
            <a:schemeClr val="tx1"/>
          </a:solidFill>
          <a:latin typeface="Palatino Linotype" pitchFamily="18" charset="0"/>
          <a:ea typeface="+mn-ea"/>
          <a:cs typeface="+mn-cs"/>
        </a:defRPr>
      </a:lvl4pPr>
      <a:lvl5pPr marL="2057400" indent="-228600" algn="l" defTabSz="914400" rtl="0" eaLnBrk="1" latinLnBrk="0" hangingPunct="1">
        <a:spcBef>
          <a:spcPct val="20000"/>
        </a:spcBef>
        <a:buFont typeface="Wingdings" pitchFamily="2" charset="2"/>
        <a:buChar char="v"/>
        <a:defRPr sz="1600" kern="1200">
          <a:solidFill>
            <a:schemeClr val="tx1"/>
          </a:solidFill>
          <a:latin typeface="Palatino Linotype"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a:t>TUR181</a:t>
            </a:r>
            <a:br>
              <a:rPr lang="tr-TR" dirty="0">
                <a:solidFill>
                  <a:srgbClr val="1F497D"/>
                </a:solidFill>
              </a:rPr>
            </a:br>
            <a:r>
              <a:rPr lang="tr-TR" dirty="0">
                <a:solidFill>
                  <a:srgbClr val="1F497D"/>
                </a:solidFill>
              </a:rPr>
              <a:t>TÜRK </a:t>
            </a:r>
            <a:r>
              <a:rPr lang="tr-TR">
                <a:solidFill>
                  <a:srgbClr val="1F497D"/>
                </a:solidFill>
              </a:rPr>
              <a:t>DİLİ I</a:t>
            </a:r>
            <a:endParaRPr lang="tr-TR" dirty="0"/>
          </a:p>
        </p:txBody>
      </p:sp>
      <p:sp>
        <p:nvSpPr>
          <p:cNvPr id="4" name="3 Dikdörtgen"/>
          <p:cNvSpPr/>
          <p:nvPr/>
        </p:nvSpPr>
        <p:spPr>
          <a:xfrm>
            <a:off x="7020272" y="667986"/>
            <a:ext cx="1728192" cy="492443"/>
          </a:xfrm>
          <a:prstGeom prst="rect">
            <a:avLst/>
          </a:prstGeom>
        </p:spPr>
        <p:txBody>
          <a:bodyPr wrap="square">
            <a:spAutoFit/>
          </a:bodyPr>
          <a:lstStyle/>
          <a:p>
            <a:pPr lvl="0" algn="ctr" fontAlgn="base">
              <a:spcBef>
                <a:spcPct val="0"/>
              </a:spcBef>
              <a:spcAft>
                <a:spcPts val="1000"/>
              </a:spcAft>
            </a:pPr>
            <a:r>
              <a:rPr lang="tr-TR" sz="2600" b="1" dirty="0">
                <a:solidFill>
                  <a:srgbClr val="1F497D"/>
                </a:solidFill>
                <a:latin typeface="Calibri" pitchFamily="34" charset="0"/>
              </a:rPr>
              <a:t>3. HAFTA</a:t>
            </a:r>
            <a:endParaRPr lang="tr-TR" sz="2600" dirty="0">
              <a:latin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en-GB" i="1" dirty="0"/>
              <a:t>1. Ana Altayca </a:t>
            </a:r>
            <a:endParaRPr lang="tr-TR" i="1" dirty="0"/>
          </a:p>
        </p:txBody>
      </p:sp>
      <p:sp>
        <p:nvSpPr>
          <p:cNvPr id="3" name="2 İçerik Yer Tutucusu"/>
          <p:cNvSpPr>
            <a:spLocks noGrp="1"/>
          </p:cNvSpPr>
          <p:nvPr>
            <p:ph idx="1"/>
          </p:nvPr>
        </p:nvSpPr>
        <p:spPr>
          <a:xfrm>
            <a:off x="467544" y="1844824"/>
            <a:ext cx="8229600" cy="4525963"/>
          </a:xfrm>
        </p:spPr>
        <p:txBody>
          <a:bodyPr>
            <a:noAutofit/>
          </a:bodyPr>
          <a:lstStyle/>
          <a:p>
            <a:pPr algn="just"/>
            <a:r>
              <a:rPr lang="en-GB" dirty="0"/>
              <a:t>Bu </a:t>
            </a:r>
            <a:r>
              <a:rPr lang="en-GB" dirty="0" err="1"/>
              <a:t>dönem</a:t>
            </a:r>
            <a:r>
              <a:rPr lang="en-GB" dirty="0"/>
              <a:t>, </a:t>
            </a:r>
            <a:r>
              <a:rPr lang="en-GB" dirty="0" err="1"/>
              <a:t>tüm</a:t>
            </a:r>
            <a:r>
              <a:rPr lang="en-GB" dirty="0"/>
              <a:t> Altay </a:t>
            </a:r>
            <a:r>
              <a:rPr lang="en-GB" dirty="0" err="1"/>
              <a:t>dillerinin</a:t>
            </a:r>
            <a:r>
              <a:rPr lang="en-GB" dirty="0"/>
              <a:t> </a:t>
            </a:r>
            <a:r>
              <a:rPr lang="en-GB" dirty="0" err="1"/>
              <a:t>aynı</a:t>
            </a:r>
            <a:r>
              <a:rPr lang="en-GB" dirty="0"/>
              <a:t> </a:t>
            </a:r>
            <a:r>
              <a:rPr lang="en-GB" dirty="0" err="1"/>
              <a:t>veya</a:t>
            </a:r>
            <a:r>
              <a:rPr lang="en-GB" dirty="0"/>
              <a:t> </a:t>
            </a:r>
            <a:r>
              <a:rPr lang="en-GB" dirty="0" err="1"/>
              <a:t>tek</a:t>
            </a:r>
            <a:r>
              <a:rPr lang="en-GB" dirty="0"/>
              <a:t> </a:t>
            </a:r>
            <a:r>
              <a:rPr lang="en-GB" dirty="0" err="1"/>
              <a:t>bir</a:t>
            </a:r>
            <a:r>
              <a:rPr lang="en-GB" dirty="0"/>
              <a:t> </a:t>
            </a:r>
            <a:r>
              <a:rPr lang="en-GB" dirty="0" err="1"/>
              <a:t>dil</a:t>
            </a:r>
            <a:r>
              <a:rPr lang="en-GB" dirty="0"/>
              <a:t> </a:t>
            </a:r>
            <a:r>
              <a:rPr lang="en-GB" dirty="0" err="1"/>
              <a:t>olduğu</a:t>
            </a:r>
            <a:r>
              <a:rPr lang="en-GB" dirty="0"/>
              <a:t> </a:t>
            </a:r>
            <a:r>
              <a:rPr lang="en-GB" dirty="0" err="1"/>
              <a:t>düşünülen</a:t>
            </a:r>
            <a:r>
              <a:rPr lang="en-GB" dirty="0"/>
              <a:t> </a:t>
            </a:r>
            <a:r>
              <a:rPr lang="en-GB" dirty="0" err="1"/>
              <a:t>dönemin</a:t>
            </a:r>
            <a:r>
              <a:rPr lang="en-GB" dirty="0"/>
              <a:t> </a:t>
            </a:r>
            <a:r>
              <a:rPr lang="en-GB" dirty="0" err="1"/>
              <a:t>adıdır</a:t>
            </a:r>
            <a:r>
              <a:rPr lang="en-GB" dirty="0"/>
              <a:t>. </a:t>
            </a:r>
            <a:r>
              <a:rPr lang="en-GB" dirty="0" err="1"/>
              <a:t>Türkçe</a:t>
            </a:r>
            <a:r>
              <a:rPr lang="en-GB" dirty="0"/>
              <a:t>, </a:t>
            </a:r>
            <a:r>
              <a:rPr lang="en-GB" dirty="0" err="1"/>
              <a:t>Moğolca</a:t>
            </a:r>
            <a:r>
              <a:rPr lang="en-GB" dirty="0"/>
              <a:t>, </a:t>
            </a:r>
            <a:r>
              <a:rPr lang="en-GB" dirty="0" err="1"/>
              <a:t>Mançuca</a:t>
            </a:r>
            <a:r>
              <a:rPr lang="en-GB" dirty="0"/>
              <a:t>, </a:t>
            </a:r>
            <a:r>
              <a:rPr lang="en-GB" dirty="0" err="1"/>
              <a:t>Tunguzca</a:t>
            </a:r>
            <a:r>
              <a:rPr lang="en-GB" dirty="0"/>
              <a:t>, </a:t>
            </a:r>
            <a:r>
              <a:rPr lang="en-GB" dirty="0" err="1"/>
              <a:t>Korece</a:t>
            </a:r>
            <a:r>
              <a:rPr lang="en-GB" dirty="0"/>
              <a:t> (?), </a:t>
            </a:r>
            <a:r>
              <a:rPr lang="en-GB" dirty="0" err="1"/>
              <a:t>Japonca</a:t>
            </a:r>
            <a:r>
              <a:rPr lang="en-GB" dirty="0"/>
              <a:t> (?) </a:t>
            </a:r>
            <a:r>
              <a:rPr lang="en-GB" dirty="0" err="1"/>
              <a:t>dil</a:t>
            </a:r>
            <a:r>
              <a:rPr lang="en-GB" dirty="0"/>
              <a:t> </a:t>
            </a:r>
            <a:r>
              <a:rPr lang="en-GB" dirty="0" err="1"/>
              <a:t>birliğinin</a:t>
            </a:r>
            <a:r>
              <a:rPr lang="en-GB" dirty="0"/>
              <a:t> </a:t>
            </a:r>
            <a:r>
              <a:rPr lang="en-GB" dirty="0" err="1"/>
              <a:t>bulunduğu</a:t>
            </a:r>
            <a:r>
              <a:rPr lang="en-GB" dirty="0"/>
              <a:t> </a:t>
            </a:r>
            <a:r>
              <a:rPr lang="en-GB" dirty="0" err="1"/>
              <a:t>dönem</a:t>
            </a:r>
            <a:r>
              <a:rPr lang="en-GB" dirty="0"/>
              <a:t> </a:t>
            </a:r>
            <a:r>
              <a:rPr lang="en-GB" dirty="0" err="1"/>
              <a:t>kabul</a:t>
            </a:r>
            <a:r>
              <a:rPr lang="en-GB" dirty="0"/>
              <a:t> </a:t>
            </a:r>
            <a:r>
              <a:rPr lang="en-GB" dirty="0" err="1"/>
              <a:t>edilir</a:t>
            </a:r>
            <a:r>
              <a:rPr lang="en-GB" dirty="0"/>
              <a:t>. Bu </a:t>
            </a:r>
            <a:r>
              <a:rPr lang="en-GB" dirty="0" err="1"/>
              <a:t>dönem</a:t>
            </a:r>
            <a:r>
              <a:rPr lang="en-GB" dirty="0"/>
              <a:t> ait </a:t>
            </a:r>
            <a:r>
              <a:rPr lang="en-GB" dirty="0" err="1"/>
              <a:t>hiçbir</a:t>
            </a:r>
            <a:r>
              <a:rPr lang="en-GB" dirty="0"/>
              <a:t> </a:t>
            </a:r>
            <a:r>
              <a:rPr lang="en-GB" dirty="0" err="1"/>
              <a:t>yazılı</a:t>
            </a:r>
            <a:r>
              <a:rPr lang="en-GB" dirty="0"/>
              <a:t> </a:t>
            </a:r>
            <a:r>
              <a:rPr lang="en-GB" dirty="0" err="1"/>
              <a:t>eser</a:t>
            </a:r>
            <a:r>
              <a:rPr lang="en-GB" dirty="0"/>
              <a:t> </a:t>
            </a:r>
            <a:r>
              <a:rPr lang="en-GB" dirty="0" err="1"/>
              <a:t>ele</a:t>
            </a:r>
            <a:r>
              <a:rPr lang="en-GB" dirty="0"/>
              <a:t> </a:t>
            </a:r>
            <a:r>
              <a:rPr lang="en-GB" dirty="0" err="1"/>
              <a:t>geçmemiştir</a:t>
            </a:r>
            <a:r>
              <a:rPr lang="en-GB" dirty="0"/>
              <a:t>. Bunun </a:t>
            </a:r>
            <a:r>
              <a:rPr lang="en-GB" dirty="0" err="1"/>
              <a:t>için</a:t>
            </a:r>
            <a:r>
              <a:rPr lang="en-GB" dirty="0"/>
              <a:t> Altay </a:t>
            </a:r>
            <a:r>
              <a:rPr lang="en-GB" dirty="0" err="1"/>
              <a:t>dönemi</a:t>
            </a:r>
            <a:r>
              <a:rPr lang="en-GB" dirty="0"/>
              <a:t>, </a:t>
            </a:r>
            <a:r>
              <a:rPr lang="en-GB" dirty="0" err="1"/>
              <a:t>Türk</a:t>
            </a:r>
            <a:r>
              <a:rPr lang="en-GB" dirty="0"/>
              <a:t> </a:t>
            </a:r>
            <a:r>
              <a:rPr lang="en-GB" dirty="0" err="1"/>
              <a:t>dilinin</a:t>
            </a:r>
            <a:r>
              <a:rPr lang="en-GB" dirty="0"/>
              <a:t> </a:t>
            </a:r>
            <a:r>
              <a:rPr lang="en-GB" i="1" dirty="0" err="1"/>
              <a:t>karanlık</a:t>
            </a:r>
            <a:r>
              <a:rPr lang="en-GB" i="1" dirty="0"/>
              <a:t> </a:t>
            </a:r>
            <a:r>
              <a:rPr lang="en-GB" i="1" dirty="0" err="1"/>
              <a:t>devri</a:t>
            </a:r>
            <a:r>
              <a:rPr lang="en-GB" dirty="0"/>
              <a:t> </a:t>
            </a:r>
            <a:r>
              <a:rPr lang="en-GB" dirty="0" err="1"/>
              <a:t>olarak</a:t>
            </a:r>
            <a:r>
              <a:rPr lang="en-GB" dirty="0"/>
              <a:t> </a:t>
            </a:r>
            <a:r>
              <a:rPr lang="en-GB" dirty="0" err="1"/>
              <a:t>isimlendirilir</a:t>
            </a:r>
            <a:r>
              <a:rPr lang="en-GB" dirty="0"/>
              <a:t>. </a:t>
            </a:r>
            <a:endParaRPr lang="tr-TR" dirty="0"/>
          </a:p>
          <a:p>
            <a:pPr marL="0" indent="0" algn="just">
              <a:buNone/>
            </a:pPr>
            <a:endParaRPr lang="tr-TR" dirty="0"/>
          </a:p>
          <a:p>
            <a:pPr marL="0" indent="0" algn="just">
              <a:buNone/>
            </a:pPr>
            <a:endParaRPr lang="tr-TR" sz="2200" dirty="0"/>
          </a:p>
        </p:txBody>
      </p:sp>
      <p:sp>
        <p:nvSpPr>
          <p:cNvPr id="4" name="3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5" name="4 Slayt Numarası Yer Tutucusu"/>
          <p:cNvSpPr>
            <a:spLocks noGrp="1"/>
          </p:cNvSpPr>
          <p:nvPr>
            <p:ph type="sldNum" sz="quarter" idx="12"/>
          </p:nvPr>
        </p:nvSpPr>
        <p:spPr/>
        <p:txBody>
          <a:bodyPr/>
          <a:lstStyle/>
          <a:p>
            <a:fld id="{F5241D30-471F-4A7E-8796-A38B74581AEE}" type="slidenum">
              <a:rPr lang="tr-TR" smtClean="0"/>
              <a:pPr/>
              <a:t>10</a:t>
            </a:fld>
            <a:endParaRPr lang="tr-TR" dirty="0"/>
          </a:p>
        </p:txBody>
      </p:sp>
    </p:spTree>
    <p:extLst>
      <p:ext uri="{BB962C8B-B14F-4D97-AF65-F5344CB8AC3E}">
        <p14:creationId xmlns:p14="http://schemas.microsoft.com/office/powerpoint/2010/main" val="5044245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en-GB" sz="3200" i="1" dirty="0"/>
              <a:t>2. En Eski Türkçe Dönemi (Türk- Çuvaş-Moğol-Tunguz Dil Birliği Dönemi, Proto Türkçe)</a:t>
            </a:r>
            <a:endParaRPr lang="tr-TR" sz="3200" i="1" dirty="0"/>
          </a:p>
        </p:txBody>
      </p:sp>
      <p:sp>
        <p:nvSpPr>
          <p:cNvPr id="3" name="2 İçerik Yer Tutucusu"/>
          <p:cNvSpPr>
            <a:spLocks noGrp="1"/>
          </p:cNvSpPr>
          <p:nvPr>
            <p:ph idx="1"/>
          </p:nvPr>
        </p:nvSpPr>
        <p:spPr>
          <a:xfrm>
            <a:off x="467544" y="1844824"/>
            <a:ext cx="8229600" cy="4525963"/>
          </a:xfrm>
        </p:spPr>
        <p:txBody>
          <a:bodyPr>
            <a:noAutofit/>
          </a:bodyPr>
          <a:lstStyle/>
          <a:p>
            <a:pPr algn="just"/>
            <a:r>
              <a:rPr lang="en-GB" dirty="0"/>
              <a:t>Bu </a:t>
            </a:r>
            <a:r>
              <a:rPr lang="en-GB" dirty="0" err="1"/>
              <a:t>dönem</a:t>
            </a:r>
            <a:r>
              <a:rPr lang="en-GB" dirty="0"/>
              <a:t>, MÖ 5000-4000 </a:t>
            </a:r>
            <a:r>
              <a:rPr lang="en-GB" dirty="0" err="1"/>
              <a:t>tarihlerini</a:t>
            </a:r>
            <a:r>
              <a:rPr lang="en-GB" dirty="0"/>
              <a:t> </a:t>
            </a:r>
            <a:r>
              <a:rPr lang="en-GB" dirty="0" err="1"/>
              <a:t>kapsadığı</a:t>
            </a:r>
            <a:r>
              <a:rPr lang="en-GB" dirty="0"/>
              <a:t> </a:t>
            </a:r>
            <a:r>
              <a:rPr lang="en-GB" dirty="0" err="1"/>
              <a:t>ve</a:t>
            </a:r>
            <a:r>
              <a:rPr lang="en-GB" dirty="0"/>
              <a:t> </a:t>
            </a:r>
            <a:r>
              <a:rPr lang="en-GB" dirty="0" err="1"/>
              <a:t>Korecenin</a:t>
            </a:r>
            <a:r>
              <a:rPr lang="en-GB" dirty="0"/>
              <a:t> </a:t>
            </a:r>
            <a:r>
              <a:rPr lang="en-GB" dirty="0" err="1"/>
              <a:t>diğer</a:t>
            </a:r>
            <a:r>
              <a:rPr lang="en-GB" dirty="0"/>
              <a:t> Altay </a:t>
            </a:r>
            <a:r>
              <a:rPr lang="en-GB" dirty="0" err="1"/>
              <a:t>dillerinden</a:t>
            </a:r>
            <a:r>
              <a:rPr lang="en-GB" dirty="0"/>
              <a:t> </a:t>
            </a:r>
            <a:r>
              <a:rPr lang="en-GB" dirty="0" err="1"/>
              <a:t>ayrıldığı</a:t>
            </a:r>
            <a:r>
              <a:rPr lang="en-GB" dirty="0"/>
              <a:t> </a:t>
            </a:r>
            <a:r>
              <a:rPr lang="en-GB" dirty="0" err="1"/>
              <a:t>ve</a:t>
            </a:r>
            <a:r>
              <a:rPr lang="en-GB" dirty="0"/>
              <a:t> </a:t>
            </a:r>
            <a:r>
              <a:rPr lang="en-GB" dirty="0" err="1"/>
              <a:t>geri</a:t>
            </a:r>
            <a:r>
              <a:rPr lang="en-GB" dirty="0"/>
              <a:t> </a:t>
            </a:r>
            <a:r>
              <a:rPr lang="en-GB" dirty="0" err="1"/>
              <a:t>kalan</a:t>
            </a:r>
            <a:r>
              <a:rPr lang="en-GB" dirty="0"/>
              <a:t> Altay </a:t>
            </a:r>
            <a:r>
              <a:rPr lang="en-GB" dirty="0" err="1"/>
              <a:t>dillerinin</a:t>
            </a:r>
            <a:r>
              <a:rPr lang="en-GB" dirty="0"/>
              <a:t> </a:t>
            </a:r>
            <a:r>
              <a:rPr lang="en-GB" dirty="0" err="1"/>
              <a:t>tek</a:t>
            </a:r>
            <a:r>
              <a:rPr lang="en-GB" dirty="0"/>
              <a:t> </a:t>
            </a:r>
            <a:r>
              <a:rPr lang="en-GB" dirty="0" err="1"/>
              <a:t>bir</a:t>
            </a:r>
            <a:r>
              <a:rPr lang="en-GB" dirty="0"/>
              <a:t> </a:t>
            </a:r>
            <a:r>
              <a:rPr lang="en-GB" dirty="0" err="1"/>
              <a:t>dil</a:t>
            </a:r>
            <a:r>
              <a:rPr lang="en-GB" dirty="0"/>
              <a:t> </a:t>
            </a:r>
            <a:r>
              <a:rPr lang="en-GB" dirty="0" err="1"/>
              <a:t>olarak</a:t>
            </a:r>
            <a:r>
              <a:rPr lang="en-GB" dirty="0"/>
              <a:t> </a:t>
            </a:r>
            <a:r>
              <a:rPr lang="en-GB" dirty="0" err="1"/>
              <a:t>varlığını</a:t>
            </a:r>
            <a:r>
              <a:rPr lang="en-GB" dirty="0"/>
              <a:t> </a:t>
            </a:r>
            <a:r>
              <a:rPr lang="en-GB" dirty="0" err="1"/>
              <a:t>sürdürdüğü</a:t>
            </a:r>
            <a:r>
              <a:rPr lang="en-GB" dirty="0"/>
              <a:t> </a:t>
            </a:r>
            <a:r>
              <a:rPr lang="en-GB" dirty="0" err="1"/>
              <a:t>kabul</a:t>
            </a:r>
            <a:r>
              <a:rPr lang="en-GB" dirty="0"/>
              <a:t> </a:t>
            </a:r>
            <a:r>
              <a:rPr lang="en-GB" dirty="0" err="1"/>
              <a:t>edilen</a:t>
            </a:r>
            <a:r>
              <a:rPr lang="en-GB" dirty="0"/>
              <a:t> </a:t>
            </a:r>
            <a:r>
              <a:rPr lang="en-GB" dirty="0" err="1"/>
              <a:t>dönemdir</a:t>
            </a:r>
            <a:r>
              <a:rPr lang="en-GB" dirty="0"/>
              <a:t>. </a:t>
            </a:r>
            <a:r>
              <a:rPr lang="en-GB" dirty="0" err="1"/>
              <a:t>Ayrıca</a:t>
            </a:r>
            <a:r>
              <a:rPr lang="en-GB" dirty="0"/>
              <a:t> </a:t>
            </a:r>
            <a:r>
              <a:rPr lang="en-GB" dirty="0" err="1"/>
              <a:t>bu</a:t>
            </a:r>
            <a:r>
              <a:rPr lang="en-GB" dirty="0"/>
              <a:t> </a:t>
            </a:r>
            <a:r>
              <a:rPr lang="en-GB" dirty="0" err="1"/>
              <a:t>devrede</a:t>
            </a:r>
            <a:r>
              <a:rPr lang="en-GB" dirty="0"/>
              <a:t> </a:t>
            </a:r>
            <a:r>
              <a:rPr lang="en-GB" dirty="0" err="1"/>
              <a:t>Türkçenin</a:t>
            </a:r>
            <a:r>
              <a:rPr lang="en-GB" dirty="0"/>
              <a:t> Altay </a:t>
            </a:r>
            <a:r>
              <a:rPr lang="en-GB" dirty="0" err="1"/>
              <a:t>dillerinden</a:t>
            </a:r>
            <a:r>
              <a:rPr lang="en-GB" dirty="0"/>
              <a:t> </a:t>
            </a:r>
            <a:r>
              <a:rPr lang="en-GB" dirty="0" err="1"/>
              <a:t>ayrılıp</a:t>
            </a:r>
            <a:r>
              <a:rPr lang="en-GB" dirty="0"/>
              <a:t> </a:t>
            </a:r>
            <a:r>
              <a:rPr lang="en-GB" dirty="0" err="1"/>
              <a:t>bağımsız</a:t>
            </a:r>
            <a:r>
              <a:rPr lang="en-GB" dirty="0"/>
              <a:t> </a:t>
            </a:r>
            <a:r>
              <a:rPr lang="en-GB" dirty="0" err="1"/>
              <a:t>olmaya</a:t>
            </a:r>
            <a:r>
              <a:rPr lang="en-GB" dirty="0"/>
              <a:t> </a:t>
            </a:r>
            <a:r>
              <a:rPr lang="en-GB" dirty="0" err="1"/>
              <a:t>başladığı</a:t>
            </a:r>
            <a:r>
              <a:rPr lang="en-GB" dirty="0"/>
              <a:t> </a:t>
            </a:r>
            <a:r>
              <a:rPr lang="en-GB" dirty="0" err="1"/>
              <a:t>dönemdir</a:t>
            </a:r>
            <a:r>
              <a:rPr lang="en-GB" dirty="0"/>
              <a:t>.</a:t>
            </a:r>
            <a:endParaRPr lang="tr-TR" dirty="0"/>
          </a:p>
          <a:p>
            <a:pPr marL="0" indent="0" algn="just">
              <a:buNone/>
            </a:pPr>
            <a:endParaRPr lang="tr-TR" dirty="0"/>
          </a:p>
          <a:p>
            <a:pPr marL="0" indent="0" algn="just">
              <a:buNone/>
            </a:pPr>
            <a:endParaRPr lang="tr-TR" sz="2400" dirty="0"/>
          </a:p>
          <a:p>
            <a:pPr marL="0" indent="0" algn="just">
              <a:buNone/>
            </a:pPr>
            <a:endParaRPr lang="tr-TR" sz="2200" dirty="0"/>
          </a:p>
        </p:txBody>
      </p:sp>
      <p:sp>
        <p:nvSpPr>
          <p:cNvPr id="4" name="3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5" name="4 Slayt Numarası Yer Tutucusu"/>
          <p:cNvSpPr>
            <a:spLocks noGrp="1"/>
          </p:cNvSpPr>
          <p:nvPr>
            <p:ph type="sldNum" sz="quarter" idx="12"/>
          </p:nvPr>
        </p:nvSpPr>
        <p:spPr/>
        <p:txBody>
          <a:bodyPr/>
          <a:lstStyle/>
          <a:p>
            <a:fld id="{F5241D30-471F-4A7E-8796-A38B74581AEE}" type="slidenum">
              <a:rPr lang="tr-TR" smtClean="0"/>
              <a:pPr/>
              <a:t>11</a:t>
            </a:fld>
            <a:endParaRPr lang="tr-TR" dirty="0"/>
          </a:p>
        </p:txBody>
      </p:sp>
    </p:spTree>
    <p:extLst>
      <p:ext uri="{BB962C8B-B14F-4D97-AF65-F5344CB8AC3E}">
        <p14:creationId xmlns:p14="http://schemas.microsoft.com/office/powerpoint/2010/main" val="8665983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en-GB" sz="3200" i="1" dirty="0"/>
              <a:t>3. İlk Türkçe (Çuvaş-Türk Dil Birliği Dönemi, Ön Türkçe, Pre-Turkic) Dönemi</a:t>
            </a:r>
            <a:endParaRPr lang="tr-TR" sz="3200" i="1" dirty="0"/>
          </a:p>
        </p:txBody>
      </p:sp>
      <p:sp>
        <p:nvSpPr>
          <p:cNvPr id="3" name="2 İçerik Yer Tutucusu"/>
          <p:cNvSpPr>
            <a:spLocks noGrp="1"/>
          </p:cNvSpPr>
          <p:nvPr>
            <p:ph idx="1"/>
          </p:nvPr>
        </p:nvSpPr>
        <p:spPr>
          <a:xfrm>
            <a:off x="467544" y="1844824"/>
            <a:ext cx="8229600" cy="4525963"/>
          </a:xfrm>
        </p:spPr>
        <p:txBody>
          <a:bodyPr>
            <a:noAutofit/>
          </a:bodyPr>
          <a:lstStyle/>
          <a:p>
            <a:pPr algn="just"/>
            <a:r>
              <a:rPr lang="en-GB" dirty="0" err="1"/>
              <a:t>Yazılı</a:t>
            </a:r>
            <a:r>
              <a:rPr lang="en-GB" dirty="0"/>
              <a:t> </a:t>
            </a:r>
            <a:r>
              <a:rPr lang="en-GB" dirty="0" err="1"/>
              <a:t>metin</a:t>
            </a:r>
            <a:r>
              <a:rPr lang="en-GB" dirty="0"/>
              <a:t> </a:t>
            </a:r>
            <a:r>
              <a:rPr lang="en-GB" dirty="0" err="1"/>
              <a:t>bulunmasa</a:t>
            </a:r>
            <a:r>
              <a:rPr lang="en-GB" dirty="0"/>
              <a:t> da </a:t>
            </a:r>
            <a:r>
              <a:rPr lang="en-GB" dirty="0" err="1"/>
              <a:t>varlığı</a:t>
            </a:r>
            <a:r>
              <a:rPr lang="en-GB" dirty="0"/>
              <a:t> </a:t>
            </a:r>
            <a:r>
              <a:rPr lang="en-GB" dirty="0" err="1"/>
              <a:t>bilinen</a:t>
            </a:r>
            <a:r>
              <a:rPr lang="en-GB" dirty="0"/>
              <a:t> </a:t>
            </a:r>
            <a:r>
              <a:rPr lang="en-GB" dirty="0" err="1"/>
              <a:t>Türk</a:t>
            </a:r>
            <a:r>
              <a:rPr lang="en-GB" dirty="0"/>
              <a:t> </a:t>
            </a:r>
            <a:r>
              <a:rPr lang="en-GB" dirty="0" err="1"/>
              <a:t>topluluklarının</a:t>
            </a:r>
            <a:r>
              <a:rPr lang="en-GB" dirty="0"/>
              <a:t> </a:t>
            </a:r>
            <a:r>
              <a:rPr lang="en-GB" dirty="0" err="1"/>
              <a:t>dillerini</a:t>
            </a:r>
            <a:r>
              <a:rPr lang="en-GB" dirty="0"/>
              <a:t> </a:t>
            </a:r>
            <a:r>
              <a:rPr lang="en-GB" dirty="0" err="1"/>
              <a:t>içine</a:t>
            </a:r>
            <a:r>
              <a:rPr lang="en-GB" dirty="0"/>
              <a:t> </a:t>
            </a:r>
            <a:r>
              <a:rPr lang="en-GB" dirty="0" err="1"/>
              <a:t>alan</a:t>
            </a:r>
            <a:r>
              <a:rPr lang="en-GB" dirty="0"/>
              <a:t> </a:t>
            </a:r>
            <a:r>
              <a:rPr lang="en-GB" dirty="0" err="1"/>
              <a:t>bir</a:t>
            </a:r>
            <a:r>
              <a:rPr lang="en-GB" dirty="0"/>
              <a:t> </a:t>
            </a:r>
            <a:r>
              <a:rPr lang="en-GB" dirty="0" err="1"/>
              <a:t>dönemdir</a:t>
            </a:r>
            <a:r>
              <a:rPr lang="en-GB" dirty="0"/>
              <a:t>. Hun, Bulgar, Avar, Hazar vb. </a:t>
            </a:r>
            <a:r>
              <a:rPr lang="en-GB" dirty="0" err="1"/>
              <a:t>Türk</a:t>
            </a:r>
            <a:r>
              <a:rPr lang="en-GB" dirty="0"/>
              <a:t> </a:t>
            </a:r>
            <a:r>
              <a:rPr lang="en-GB" dirty="0" err="1"/>
              <a:t>boylarının</a:t>
            </a:r>
            <a:r>
              <a:rPr lang="en-GB" dirty="0"/>
              <a:t> </a:t>
            </a:r>
            <a:r>
              <a:rPr lang="en-GB" dirty="0" err="1"/>
              <a:t>dilleri</a:t>
            </a:r>
            <a:r>
              <a:rPr lang="en-GB" dirty="0"/>
              <a:t> </a:t>
            </a:r>
            <a:r>
              <a:rPr lang="en-GB" dirty="0" err="1"/>
              <a:t>bu</a:t>
            </a:r>
            <a:r>
              <a:rPr lang="en-GB" dirty="0"/>
              <a:t> </a:t>
            </a:r>
            <a:r>
              <a:rPr lang="en-GB" dirty="0" err="1"/>
              <a:t>devreye</a:t>
            </a:r>
            <a:r>
              <a:rPr lang="en-GB" dirty="0"/>
              <a:t> </a:t>
            </a:r>
            <a:r>
              <a:rPr lang="en-GB" dirty="0" err="1"/>
              <a:t>girmektedir</a:t>
            </a:r>
            <a:r>
              <a:rPr lang="en-GB" dirty="0"/>
              <a:t>. Bu </a:t>
            </a:r>
            <a:r>
              <a:rPr lang="en-GB" dirty="0" err="1"/>
              <a:t>devrede</a:t>
            </a:r>
            <a:r>
              <a:rPr lang="en-GB" dirty="0"/>
              <a:t> </a:t>
            </a:r>
            <a:r>
              <a:rPr lang="en-GB" dirty="0" err="1"/>
              <a:t>Türkçenin</a:t>
            </a:r>
            <a:r>
              <a:rPr lang="en-GB" dirty="0"/>
              <a:t> </a:t>
            </a:r>
            <a:r>
              <a:rPr lang="en-GB" dirty="0" err="1"/>
              <a:t>doğu</a:t>
            </a:r>
            <a:r>
              <a:rPr lang="en-GB" dirty="0"/>
              <a:t> </a:t>
            </a:r>
            <a:r>
              <a:rPr lang="en-GB" dirty="0" err="1"/>
              <a:t>ve</a:t>
            </a:r>
            <a:r>
              <a:rPr lang="en-GB" dirty="0"/>
              <a:t> </a:t>
            </a:r>
            <a:r>
              <a:rPr lang="en-GB" dirty="0" err="1"/>
              <a:t>batı</a:t>
            </a:r>
            <a:r>
              <a:rPr lang="en-GB" dirty="0"/>
              <a:t> </a:t>
            </a:r>
            <a:r>
              <a:rPr lang="en-GB" dirty="0" err="1"/>
              <a:t>olarak</a:t>
            </a:r>
            <a:r>
              <a:rPr lang="en-GB" dirty="0"/>
              <a:t> </a:t>
            </a:r>
            <a:r>
              <a:rPr lang="en-GB" dirty="0" err="1"/>
              <a:t>iki</a:t>
            </a:r>
            <a:r>
              <a:rPr lang="en-GB" dirty="0"/>
              <a:t> </a:t>
            </a:r>
            <a:r>
              <a:rPr lang="en-GB" dirty="0" err="1"/>
              <a:t>büyük</a:t>
            </a:r>
            <a:r>
              <a:rPr lang="en-GB" dirty="0"/>
              <a:t> kola </a:t>
            </a:r>
            <a:r>
              <a:rPr lang="en-GB" dirty="0" err="1"/>
              <a:t>ayrıldığı</a:t>
            </a:r>
            <a:r>
              <a:rPr lang="en-GB" dirty="0"/>
              <a:t> </a:t>
            </a:r>
            <a:r>
              <a:rPr lang="en-GB" dirty="0" err="1"/>
              <a:t>kabul</a:t>
            </a:r>
            <a:r>
              <a:rPr lang="en-GB" dirty="0"/>
              <a:t> </a:t>
            </a:r>
            <a:r>
              <a:rPr lang="en-GB" dirty="0" err="1"/>
              <a:t>edilmektedir</a:t>
            </a:r>
            <a:r>
              <a:rPr lang="en-GB" dirty="0"/>
              <a:t>. </a:t>
            </a:r>
            <a:r>
              <a:rPr lang="en-GB" dirty="0" err="1"/>
              <a:t>Batı</a:t>
            </a:r>
            <a:r>
              <a:rPr lang="en-GB" dirty="0"/>
              <a:t> </a:t>
            </a:r>
            <a:r>
              <a:rPr lang="en-GB" dirty="0" err="1"/>
              <a:t>kolu</a:t>
            </a:r>
            <a:r>
              <a:rPr lang="en-GB" dirty="0"/>
              <a:t> </a:t>
            </a:r>
            <a:r>
              <a:rPr lang="en-GB" dirty="0" err="1"/>
              <a:t>Bulgarlar</a:t>
            </a:r>
            <a:r>
              <a:rPr lang="en-GB" dirty="0"/>
              <a:t> </a:t>
            </a:r>
            <a:r>
              <a:rPr lang="en-GB" dirty="0" err="1"/>
              <a:t>ve</a:t>
            </a:r>
            <a:r>
              <a:rPr lang="en-GB" dirty="0"/>
              <a:t> </a:t>
            </a:r>
            <a:r>
              <a:rPr lang="en-GB" dirty="0" err="1"/>
              <a:t>daha</a:t>
            </a:r>
            <a:r>
              <a:rPr lang="en-GB" dirty="0"/>
              <a:t> </a:t>
            </a:r>
            <a:r>
              <a:rPr lang="en-GB" dirty="0" err="1"/>
              <a:t>sonra</a:t>
            </a:r>
            <a:r>
              <a:rPr lang="en-GB" dirty="0"/>
              <a:t> </a:t>
            </a:r>
            <a:r>
              <a:rPr lang="en-GB" dirty="0" err="1"/>
              <a:t>Çuvaşlarla</a:t>
            </a:r>
            <a:r>
              <a:rPr lang="en-GB" dirty="0"/>
              <a:t> </a:t>
            </a:r>
            <a:r>
              <a:rPr lang="en-GB" dirty="0" err="1"/>
              <a:t>devam</a:t>
            </a:r>
            <a:r>
              <a:rPr lang="en-GB" dirty="0"/>
              <a:t> </a:t>
            </a:r>
            <a:r>
              <a:rPr lang="en-GB" dirty="0" err="1"/>
              <a:t>eden</a:t>
            </a:r>
            <a:r>
              <a:rPr lang="en-GB" dirty="0"/>
              <a:t> </a:t>
            </a:r>
            <a:r>
              <a:rPr lang="en-GB" dirty="0" err="1"/>
              <a:t>koldur</a:t>
            </a:r>
            <a:r>
              <a:rPr lang="en-GB" dirty="0"/>
              <a:t>. Tuna </a:t>
            </a:r>
            <a:r>
              <a:rPr lang="en-GB" dirty="0" err="1"/>
              <a:t>ve</a:t>
            </a:r>
            <a:r>
              <a:rPr lang="en-GB" dirty="0"/>
              <a:t> Volga </a:t>
            </a:r>
            <a:r>
              <a:rPr lang="en-GB" dirty="0" err="1"/>
              <a:t>Bulgarlarına</a:t>
            </a:r>
            <a:r>
              <a:rPr lang="en-GB" dirty="0"/>
              <a:t> ait </a:t>
            </a:r>
            <a:r>
              <a:rPr lang="en-GB" dirty="0" err="1"/>
              <a:t>yazılar</a:t>
            </a:r>
            <a:r>
              <a:rPr lang="en-GB" dirty="0"/>
              <a:t> </a:t>
            </a:r>
            <a:r>
              <a:rPr lang="en-GB" dirty="0" err="1"/>
              <a:t>bu</a:t>
            </a:r>
            <a:r>
              <a:rPr lang="en-GB" dirty="0"/>
              <a:t> </a:t>
            </a:r>
            <a:r>
              <a:rPr lang="en-GB" dirty="0" err="1"/>
              <a:t>dönemin</a:t>
            </a:r>
            <a:r>
              <a:rPr lang="en-GB" dirty="0"/>
              <a:t> </a:t>
            </a:r>
            <a:r>
              <a:rPr lang="en-GB" dirty="0" err="1"/>
              <a:t>örnekleri</a:t>
            </a:r>
            <a:r>
              <a:rPr lang="en-GB" dirty="0"/>
              <a:t> </a:t>
            </a:r>
            <a:r>
              <a:rPr lang="en-GB" dirty="0" err="1"/>
              <a:t>kabul</a:t>
            </a:r>
            <a:r>
              <a:rPr lang="en-GB" dirty="0"/>
              <a:t> </a:t>
            </a:r>
            <a:r>
              <a:rPr lang="en-GB" dirty="0" err="1"/>
              <a:t>edilir</a:t>
            </a:r>
            <a:r>
              <a:rPr lang="en-GB" dirty="0"/>
              <a:t>. </a:t>
            </a:r>
            <a:r>
              <a:rPr lang="en-GB" dirty="0" err="1"/>
              <a:t>Doğu</a:t>
            </a:r>
            <a:r>
              <a:rPr lang="en-GB" dirty="0"/>
              <a:t> </a:t>
            </a:r>
            <a:r>
              <a:rPr lang="en-GB" dirty="0" err="1"/>
              <a:t>kolu</a:t>
            </a:r>
            <a:r>
              <a:rPr lang="en-GB" dirty="0"/>
              <a:t> </a:t>
            </a:r>
            <a:r>
              <a:rPr lang="en-GB" dirty="0" err="1"/>
              <a:t>ise</a:t>
            </a:r>
            <a:r>
              <a:rPr lang="en-GB" dirty="0"/>
              <a:t>, </a:t>
            </a:r>
            <a:r>
              <a:rPr lang="en-GB" dirty="0" err="1"/>
              <a:t>yerinde</a:t>
            </a:r>
            <a:r>
              <a:rPr lang="en-GB" dirty="0"/>
              <a:t> </a:t>
            </a:r>
            <a:r>
              <a:rPr lang="en-GB" dirty="0" err="1"/>
              <a:t>kalan</a:t>
            </a:r>
            <a:r>
              <a:rPr lang="en-GB" dirty="0"/>
              <a:t> </a:t>
            </a:r>
            <a:r>
              <a:rPr lang="en-GB" dirty="0" err="1"/>
              <a:t>ana</a:t>
            </a:r>
            <a:r>
              <a:rPr lang="en-GB" dirty="0"/>
              <a:t> </a:t>
            </a:r>
            <a:r>
              <a:rPr lang="en-GB" dirty="0" err="1"/>
              <a:t>Türkçeyi</a:t>
            </a:r>
            <a:r>
              <a:rPr lang="en-GB" dirty="0"/>
              <a:t> </a:t>
            </a:r>
            <a:r>
              <a:rPr lang="en-GB" dirty="0" err="1"/>
              <a:t>oluşturan</a:t>
            </a:r>
            <a:r>
              <a:rPr lang="en-GB" dirty="0"/>
              <a:t> </a:t>
            </a:r>
            <a:r>
              <a:rPr lang="en-GB" dirty="0" err="1"/>
              <a:t>koldur</a:t>
            </a:r>
            <a:r>
              <a:rPr lang="en-GB" dirty="0"/>
              <a:t>. </a:t>
            </a:r>
            <a:endParaRPr lang="tr-TR" dirty="0"/>
          </a:p>
          <a:p>
            <a:pPr algn="just"/>
            <a:endParaRPr lang="tr-TR" sz="2400" dirty="0"/>
          </a:p>
          <a:p>
            <a:pPr marL="0" indent="0" algn="just">
              <a:buNone/>
            </a:pPr>
            <a:endParaRPr lang="tr-TR" sz="2400" dirty="0"/>
          </a:p>
          <a:p>
            <a:pPr marL="0" indent="0" algn="just">
              <a:buNone/>
            </a:pPr>
            <a:endParaRPr lang="tr-TR" sz="2200" dirty="0"/>
          </a:p>
        </p:txBody>
      </p:sp>
      <p:sp>
        <p:nvSpPr>
          <p:cNvPr id="4" name="3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5" name="4 Slayt Numarası Yer Tutucusu"/>
          <p:cNvSpPr>
            <a:spLocks noGrp="1"/>
          </p:cNvSpPr>
          <p:nvPr>
            <p:ph type="sldNum" sz="quarter" idx="12"/>
          </p:nvPr>
        </p:nvSpPr>
        <p:spPr/>
        <p:txBody>
          <a:bodyPr/>
          <a:lstStyle/>
          <a:p>
            <a:fld id="{F5241D30-471F-4A7E-8796-A38B74581AEE}" type="slidenum">
              <a:rPr lang="tr-TR" smtClean="0"/>
              <a:pPr/>
              <a:t>12</a:t>
            </a:fld>
            <a:endParaRPr lang="tr-TR" dirty="0"/>
          </a:p>
        </p:txBody>
      </p:sp>
    </p:spTree>
    <p:extLst>
      <p:ext uri="{BB962C8B-B14F-4D97-AF65-F5344CB8AC3E}">
        <p14:creationId xmlns:p14="http://schemas.microsoft.com/office/powerpoint/2010/main" val="23474512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en-GB" i="1" dirty="0"/>
              <a:t>4. Ana Türkçe (Proto-Turkic) Dönemi</a:t>
            </a:r>
            <a:endParaRPr lang="tr-TR" i="1" dirty="0"/>
          </a:p>
        </p:txBody>
      </p:sp>
      <p:sp>
        <p:nvSpPr>
          <p:cNvPr id="3" name="2 İçerik Yer Tutucusu"/>
          <p:cNvSpPr>
            <a:spLocks noGrp="1"/>
          </p:cNvSpPr>
          <p:nvPr>
            <p:ph idx="1"/>
          </p:nvPr>
        </p:nvSpPr>
        <p:spPr>
          <a:xfrm>
            <a:off x="467544" y="1844824"/>
            <a:ext cx="8229600" cy="4525963"/>
          </a:xfrm>
        </p:spPr>
        <p:txBody>
          <a:bodyPr>
            <a:noAutofit/>
          </a:bodyPr>
          <a:lstStyle/>
          <a:p>
            <a:pPr algn="just"/>
            <a:r>
              <a:rPr lang="en-GB" dirty="0" err="1"/>
              <a:t>Asya’daki</a:t>
            </a:r>
            <a:r>
              <a:rPr lang="en-GB" dirty="0"/>
              <a:t> Hun, Köktürk, Uygur, </a:t>
            </a:r>
            <a:r>
              <a:rPr lang="en-GB" dirty="0" err="1"/>
              <a:t>Karahanlı</a:t>
            </a:r>
            <a:r>
              <a:rPr lang="en-GB" dirty="0"/>
              <a:t>, </a:t>
            </a:r>
            <a:r>
              <a:rPr lang="en-GB" dirty="0" err="1"/>
              <a:t>Harezm</a:t>
            </a:r>
            <a:r>
              <a:rPr lang="en-GB" dirty="0"/>
              <a:t>, </a:t>
            </a:r>
            <a:r>
              <a:rPr lang="en-GB" dirty="0" err="1"/>
              <a:t>Çağatay</a:t>
            </a:r>
            <a:r>
              <a:rPr lang="en-GB" dirty="0"/>
              <a:t> </a:t>
            </a:r>
            <a:r>
              <a:rPr lang="en-GB" dirty="0" err="1"/>
              <a:t>ve</a:t>
            </a:r>
            <a:r>
              <a:rPr lang="en-GB" dirty="0"/>
              <a:t> </a:t>
            </a:r>
            <a:r>
              <a:rPr lang="en-GB" dirty="0" err="1"/>
              <a:t>Oğuz</a:t>
            </a:r>
            <a:r>
              <a:rPr lang="en-GB" dirty="0"/>
              <a:t> </a:t>
            </a:r>
            <a:r>
              <a:rPr lang="en-GB" dirty="0" err="1"/>
              <a:t>lehçelerinin</a:t>
            </a:r>
            <a:r>
              <a:rPr lang="en-GB" dirty="0"/>
              <a:t> </a:t>
            </a:r>
            <a:r>
              <a:rPr lang="en-GB" dirty="0" err="1"/>
              <a:t>kökünü</a:t>
            </a:r>
            <a:r>
              <a:rPr lang="en-GB" dirty="0"/>
              <a:t> </a:t>
            </a:r>
            <a:r>
              <a:rPr lang="en-GB" dirty="0" err="1"/>
              <a:t>oluşturmaktadır</a:t>
            </a:r>
            <a:r>
              <a:rPr lang="en-GB" dirty="0"/>
              <a:t>. </a:t>
            </a:r>
            <a:r>
              <a:rPr lang="en-GB" dirty="0" err="1"/>
              <a:t>Çuvaşça</a:t>
            </a:r>
            <a:r>
              <a:rPr lang="en-GB" dirty="0"/>
              <a:t> </a:t>
            </a:r>
            <a:r>
              <a:rPr lang="en-GB" dirty="0" err="1"/>
              <a:t>ve</a:t>
            </a:r>
            <a:r>
              <a:rPr lang="en-GB" dirty="0"/>
              <a:t> </a:t>
            </a:r>
            <a:r>
              <a:rPr lang="en-GB" dirty="0" err="1"/>
              <a:t>Halaçça</a:t>
            </a:r>
            <a:r>
              <a:rPr lang="en-GB" dirty="0"/>
              <a:t> </a:t>
            </a:r>
            <a:r>
              <a:rPr lang="en-GB" dirty="0" err="1"/>
              <a:t>dışında</a:t>
            </a:r>
            <a:r>
              <a:rPr lang="en-GB" dirty="0"/>
              <a:t> </a:t>
            </a:r>
            <a:r>
              <a:rPr lang="en-GB" dirty="0" err="1"/>
              <a:t>bugünkü</a:t>
            </a:r>
            <a:r>
              <a:rPr lang="en-GB" dirty="0"/>
              <a:t> </a:t>
            </a:r>
            <a:r>
              <a:rPr lang="en-GB" dirty="0" err="1"/>
              <a:t>bütün</a:t>
            </a:r>
            <a:r>
              <a:rPr lang="en-GB" dirty="0"/>
              <a:t> </a:t>
            </a:r>
            <a:r>
              <a:rPr lang="en-GB" dirty="0" err="1"/>
              <a:t>Türk</a:t>
            </a:r>
            <a:r>
              <a:rPr lang="en-GB" dirty="0"/>
              <a:t> </a:t>
            </a:r>
            <a:r>
              <a:rPr lang="en-GB" dirty="0" err="1"/>
              <a:t>lehçeleri</a:t>
            </a:r>
            <a:r>
              <a:rPr lang="en-GB" dirty="0"/>
              <a:t> </a:t>
            </a:r>
            <a:r>
              <a:rPr lang="en-GB" dirty="0" err="1"/>
              <a:t>bu</a:t>
            </a:r>
            <a:r>
              <a:rPr lang="en-GB" dirty="0"/>
              <a:t> </a:t>
            </a:r>
            <a:r>
              <a:rPr lang="en-GB" dirty="0" err="1"/>
              <a:t>lehçeden</a:t>
            </a:r>
            <a:r>
              <a:rPr lang="en-GB" dirty="0"/>
              <a:t> </a:t>
            </a:r>
            <a:r>
              <a:rPr lang="en-GB" dirty="0" err="1"/>
              <a:t>doğmuştur</a:t>
            </a:r>
            <a:r>
              <a:rPr lang="en-GB" dirty="0"/>
              <a:t>. Bu </a:t>
            </a:r>
            <a:r>
              <a:rPr lang="en-GB" dirty="0" err="1"/>
              <a:t>özelliği</a:t>
            </a:r>
            <a:r>
              <a:rPr lang="en-GB" dirty="0"/>
              <a:t> </a:t>
            </a:r>
            <a:r>
              <a:rPr lang="en-GB" dirty="0" err="1"/>
              <a:t>nedeniyle</a:t>
            </a:r>
            <a:r>
              <a:rPr lang="en-GB" dirty="0"/>
              <a:t> </a:t>
            </a:r>
            <a:r>
              <a:rPr lang="en-GB" dirty="0" err="1"/>
              <a:t>bu</a:t>
            </a:r>
            <a:r>
              <a:rPr lang="en-GB" dirty="0"/>
              <a:t> </a:t>
            </a:r>
            <a:r>
              <a:rPr lang="en-GB" dirty="0" err="1"/>
              <a:t>döneme</a:t>
            </a:r>
            <a:r>
              <a:rPr lang="en-GB" dirty="0"/>
              <a:t> </a:t>
            </a:r>
            <a:r>
              <a:rPr lang="en-GB" i="1" dirty="0"/>
              <a:t>Ana </a:t>
            </a:r>
            <a:r>
              <a:rPr lang="en-GB" i="1" dirty="0" err="1"/>
              <a:t>Türkçe</a:t>
            </a:r>
            <a:r>
              <a:rPr lang="en-GB" dirty="0"/>
              <a:t> </a:t>
            </a:r>
            <a:r>
              <a:rPr lang="en-GB" dirty="0" err="1"/>
              <a:t>adı</a:t>
            </a:r>
            <a:r>
              <a:rPr lang="en-GB" dirty="0"/>
              <a:t> </a:t>
            </a:r>
            <a:r>
              <a:rPr lang="en-GB" dirty="0" err="1"/>
              <a:t>verilmektedir</a:t>
            </a:r>
            <a:r>
              <a:rPr lang="en-GB" dirty="0"/>
              <a:t>.  </a:t>
            </a:r>
            <a:r>
              <a:rPr lang="en-GB" dirty="0" err="1"/>
              <a:t>Türk</a:t>
            </a:r>
            <a:r>
              <a:rPr lang="en-GB" dirty="0"/>
              <a:t> </a:t>
            </a:r>
            <a:r>
              <a:rPr lang="en-GB" dirty="0" err="1"/>
              <a:t>dili</a:t>
            </a:r>
            <a:r>
              <a:rPr lang="en-GB" dirty="0"/>
              <a:t> </a:t>
            </a:r>
            <a:r>
              <a:rPr lang="en-GB" dirty="0" err="1"/>
              <a:t>tarihinde</a:t>
            </a:r>
            <a:r>
              <a:rPr lang="en-GB" dirty="0"/>
              <a:t> Tuna </a:t>
            </a:r>
            <a:r>
              <a:rPr lang="en-GB" dirty="0" err="1"/>
              <a:t>ve</a:t>
            </a:r>
            <a:r>
              <a:rPr lang="en-GB" dirty="0"/>
              <a:t> </a:t>
            </a:r>
            <a:r>
              <a:rPr lang="en-GB" dirty="0" err="1"/>
              <a:t>İdil</a:t>
            </a:r>
            <a:r>
              <a:rPr lang="en-GB" dirty="0"/>
              <a:t> </a:t>
            </a:r>
            <a:r>
              <a:rPr lang="en-GB" dirty="0" err="1"/>
              <a:t>Bulgarcalarınının</a:t>
            </a:r>
            <a:r>
              <a:rPr lang="en-GB" dirty="0"/>
              <a:t> </a:t>
            </a:r>
            <a:r>
              <a:rPr lang="en-GB" dirty="0" err="1"/>
              <a:t>dışındaki</a:t>
            </a:r>
            <a:r>
              <a:rPr lang="en-GB" dirty="0"/>
              <a:t> </a:t>
            </a:r>
            <a:r>
              <a:rPr lang="en-GB" dirty="0" err="1"/>
              <a:t>bütün</a:t>
            </a:r>
            <a:r>
              <a:rPr lang="en-GB" dirty="0"/>
              <a:t> </a:t>
            </a:r>
            <a:r>
              <a:rPr lang="en-GB" dirty="0" err="1"/>
              <a:t>Türk</a:t>
            </a:r>
            <a:r>
              <a:rPr lang="en-GB" dirty="0"/>
              <a:t> </a:t>
            </a:r>
            <a:r>
              <a:rPr lang="en-GB" dirty="0" err="1"/>
              <a:t>lehçelerinin</a:t>
            </a:r>
            <a:r>
              <a:rPr lang="en-GB" dirty="0"/>
              <a:t> </a:t>
            </a:r>
            <a:r>
              <a:rPr lang="en-GB" dirty="0" err="1"/>
              <a:t>belge</a:t>
            </a:r>
            <a:r>
              <a:rPr lang="en-GB" dirty="0"/>
              <a:t> </a:t>
            </a:r>
            <a:r>
              <a:rPr lang="en-GB" dirty="0" err="1"/>
              <a:t>ile</a:t>
            </a:r>
            <a:r>
              <a:rPr lang="en-GB" dirty="0"/>
              <a:t> </a:t>
            </a:r>
            <a:r>
              <a:rPr lang="en-GB" dirty="0" err="1"/>
              <a:t>takip</a:t>
            </a:r>
            <a:r>
              <a:rPr lang="en-GB" dirty="0"/>
              <a:t> </a:t>
            </a:r>
            <a:r>
              <a:rPr lang="en-GB" dirty="0" err="1"/>
              <a:t>edilen</a:t>
            </a:r>
            <a:r>
              <a:rPr lang="en-GB" dirty="0"/>
              <a:t> </a:t>
            </a:r>
            <a:r>
              <a:rPr lang="en-GB" dirty="0" err="1"/>
              <a:t>çağıdır</a:t>
            </a:r>
            <a:r>
              <a:rPr lang="en-GB" dirty="0"/>
              <a:t>. </a:t>
            </a:r>
            <a:endParaRPr lang="tr-TR" dirty="0"/>
          </a:p>
          <a:p>
            <a:pPr marL="0" indent="0" algn="just">
              <a:buNone/>
            </a:pPr>
            <a:endParaRPr lang="tr-TR" sz="2400" dirty="0"/>
          </a:p>
          <a:p>
            <a:pPr marL="0" indent="0" algn="just">
              <a:buNone/>
            </a:pPr>
            <a:endParaRPr lang="tr-TR" sz="2200" dirty="0"/>
          </a:p>
        </p:txBody>
      </p:sp>
      <p:sp>
        <p:nvSpPr>
          <p:cNvPr id="4" name="3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5" name="4 Slayt Numarası Yer Tutucusu"/>
          <p:cNvSpPr>
            <a:spLocks noGrp="1"/>
          </p:cNvSpPr>
          <p:nvPr>
            <p:ph type="sldNum" sz="quarter" idx="12"/>
          </p:nvPr>
        </p:nvSpPr>
        <p:spPr/>
        <p:txBody>
          <a:bodyPr/>
          <a:lstStyle/>
          <a:p>
            <a:fld id="{F5241D30-471F-4A7E-8796-A38B74581AEE}" type="slidenum">
              <a:rPr lang="tr-TR" smtClean="0"/>
              <a:pPr/>
              <a:t>13</a:t>
            </a:fld>
            <a:endParaRPr lang="tr-TR" dirty="0"/>
          </a:p>
        </p:txBody>
      </p:sp>
    </p:spTree>
    <p:extLst>
      <p:ext uri="{BB962C8B-B14F-4D97-AF65-F5344CB8AC3E}">
        <p14:creationId xmlns:p14="http://schemas.microsoft.com/office/powerpoint/2010/main" val="42165321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en-GB" i="1" dirty="0"/>
              <a:t>5. Eski Türkçe Dönemi </a:t>
            </a:r>
            <a:br>
              <a:rPr lang="tr-TR" i="1" dirty="0"/>
            </a:br>
            <a:endParaRPr lang="tr-TR" i="1" dirty="0"/>
          </a:p>
        </p:txBody>
      </p:sp>
      <p:sp>
        <p:nvSpPr>
          <p:cNvPr id="3" name="2 İçerik Yer Tutucusu"/>
          <p:cNvSpPr>
            <a:spLocks noGrp="1"/>
          </p:cNvSpPr>
          <p:nvPr>
            <p:ph idx="1"/>
          </p:nvPr>
        </p:nvSpPr>
        <p:spPr>
          <a:xfrm>
            <a:off x="467544" y="1844824"/>
            <a:ext cx="8229600" cy="4525963"/>
          </a:xfrm>
        </p:spPr>
        <p:txBody>
          <a:bodyPr>
            <a:noAutofit/>
          </a:bodyPr>
          <a:lstStyle/>
          <a:p>
            <a:pPr algn="just"/>
            <a:r>
              <a:rPr lang="en-GB" sz="2400" dirty="0" err="1"/>
              <a:t>Türk</a:t>
            </a:r>
            <a:r>
              <a:rPr lang="en-GB" sz="2400" dirty="0"/>
              <a:t> </a:t>
            </a:r>
            <a:r>
              <a:rPr lang="en-GB" sz="2400" dirty="0" err="1"/>
              <a:t>dili</a:t>
            </a:r>
            <a:r>
              <a:rPr lang="en-GB" sz="2400" dirty="0"/>
              <a:t> </a:t>
            </a:r>
            <a:r>
              <a:rPr lang="en-GB" sz="2400" dirty="0" err="1"/>
              <a:t>tarihinde</a:t>
            </a:r>
            <a:r>
              <a:rPr lang="en-GB" sz="2400" dirty="0"/>
              <a:t> </a:t>
            </a:r>
            <a:r>
              <a:rPr lang="en-GB" sz="2400" dirty="0" err="1"/>
              <a:t>belgelerle</a:t>
            </a:r>
            <a:r>
              <a:rPr lang="en-GB" sz="2400" dirty="0"/>
              <a:t> </a:t>
            </a:r>
            <a:r>
              <a:rPr lang="en-GB" sz="2400" dirty="0" err="1"/>
              <a:t>takip</a:t>
            </a:r>
            <a:r>
              <a:rPr lang="en-GB" sz="2400" dirty="0"/>
              <a:t> </a:t>
            </a:r>
            <a:r>
              <a:rPr lang="en-GB" sz="2400" dirty="0" err="1"/>
              <a:t>edilen</a:t>
            </a:r>
            <a:r>
              <a:rPr lang="en-GB" sz="2400" dirty="0"/>
              <a:t> </a:t>
            </a:r>
            <a:r>
              <a:rPr lang="en-GB" sz="2400" dirty="0" err="1"/>
              <a:t>en</a:t>
            </a:r>
            <a:r>
              <a:rPr lang="en-GB" sz="2400" dirty="0"/>
              <a:t> </a:t>
            </a:r>
            <a:r>
              <a:rPr lang="en-GB" sz="2400" dirty="0" err="1"/>
              <a:t>eski</a:t>
            </a:r>
            <a:r>
              <a:rPr lang="en-GB" sz="2400" dirty="0"/>
              <a:t> </a:t>
            </a:r>
            <a:r>
              <a:rPr lang="en-GB" sz="2400" dirty="0" err="1"/>
              <a:t>dönemin</a:t>
            </a:r>
            <a:r>
              <a:rPr lang="en-GB" sz="2400" dirty="0"/>
              <a:t> </a:t>
            </a:r>
            <a:r>
              <a:rPr lang="en-GB" sz="2400" dirty="0" err="1"/>
              <a:t>adı</a:t>
            </a:r>
            <a:r>
              <a:rPr lang="en-GB" sz="2400" dirty="0"/>
              <a:t> </a:t>
            </a:r>
            <a:r>
              <a:rPr lang="en-GB" sz="2400" dirty="0" err="1"/>
              <a:t>olarak</a:t>
            </a:r>
            <a:r>
              <a:rPr lang="en-GB" sz="2400" dirty="0"/>
              <a:t> </a:t>
            </a:r>
            <a:r>
              <a:rPr lang="en-GB" sz="2400" dirty="0" err="1"/>
              <a:t>kullanılan</a:t>
            </a:r>
            <a:r>
              <a:rPr lang="en-GB" sz="2400" dirty="0"/>
              <a:t> </a:t>
            </a:r>
            <a:r>
              <a:rPr lang="en-GB" sz="2400" dirty="0" err="1"/>
              <a:t>Eski</a:t>
            </a:r>
            <a:r>
              <a:rPr lang="en-GB" sz="2400" dirty="0"/>
              <a:t> </a:t>
            </a:r>
            <a:r>
              <a:rPr lang="en-GB" sz="2400" dirty="0" err="1"/>
              <a:t>Türkçe</a:t>
            </a:r>
            <a:r>
              <a:rPr lang="en-GB" sz="2400" dirty="0"/>
              <a:t> </a:t>
            </a:r>
            <a:r>
              <a:rPr lang="en-GB" sz="2400" dirty="0" err="1"/>
              <a:t>terimi</a:t>
            </a:r>
            <a:r>
              <a:rPr lang="en-GB" sz="2400" dirty="0"/>
              <a:t>, </a:t>
            </a:r>
            <a:r>
              <a:rPr lang="en-GB" sz="2400" dirty="0" err="1"/>
              <a:t>Türklük</a:t>
            </a:r>
            <a:r>
              <a:rPr lang="en-GB" sz="2400" dirty="0"/>
              <a:t> </a:t>
            </a:r>
            <a:r>
              <a:rPr lang="en-GB" sz="2400" dirty="0" err="1"/>
              <a:t>biliminde</a:t>
            </a:r>
            <a:r>
              <a:rPr lang="en-GB" sz="2400" dirty="0"/>
              <a:t> </a:t>
            </a:r>
            <a:r>
              <a:rPr lang="en-GB" sz="2400" dirty="0" err="1"/>
              <a:t>genellikle</a:t>
            </a:r>
            <a:r>
              <a:rPr lang="en-GB" sz="2400" dirty="0"/>
              <a:t>, </a:t>
            </a:r>
            <a:r>
              <a:rPr lang="en-GB" sz="2400" dirty="0" err="1"/>
              <a:t>Türkçenin</a:t>
            </a:r>
            <a:r>
              <a:rPr lang="en-GB" sz="2400" dirty="0"/>
              <a:t> </a:t>
            </a:r>
            <a:r>
              <a:rPr lang="en-GB" sz="2400" dirty="0" err="1"/>
              <a:t>İslamlık</a:t>
            </a:r>
            <a:r>
              <a:rPr lang="en-GB" sz="2400" dirty="0"/>
              <a:t> </a:t>
            </a:r>
            <a:r>
              <a:rPr lang="en-GB" sz="2400" dirty="0" err="1"/>
              <a:t>öncesi</a:t>
            </a:r>
            <a:r>
              <a:rPr lang="en-GB" sz="2400" dirty="0"/>
              <a:t> </a:t>
            </a:r>
            <a:r>
              <a:rPr lang="en-GB" sz="2400" dirty="0" err="1"/>
              <a:t>dönemi</a:t>
            </a:r>
            <a:r>
              <a:rPr lang="en-GB" sz="2400" dirty="0"/>
              <a:t> </a:t>
            </a:r>
            <a:r>
              <a:rPr lang="en-GB" sz="2400" dirty="0" err="1"/>
              <a:t>olan</a:t>
            </a:r>
            <a:r>
              <a:rPr lang="en-GB" sz="2400" dirty="0"/>
              <a:t> Köktürk </a:t>
            </a:r>
            <a:r>
              <a:rPr lang="en-GB" sz="2400" dirty="0" err="1"/>
              <a:t>ve</a:t>
            </a:r>
            <a:r>
              <a:rPr lang="en-GB" sz="2400" dirty="0"/>
              <a:t> Uygur </a:t>
            </a:r>
            <a:r>
              <a:rPr lang="en-GB" sz="2400" dirty="0" err="1"/>
              <a:t>dönemi</a:t>
            </a:r>
            <a:r>
              <a:rPr lang="en-GB" sz="2400" dirty="0"/>
              <a:t> </a:t>
            </a:r>
            <a:r>
              <a:rPr lang="en-GB" sz="2400" dirty="0" err="1"/>
              <a:t>yazı</a:t>
            </a:r>
            <a:r>
              <a:rPr lang="en-GB" sz="2400" dirty="0"/>
              <a:t> </a:t>
            </a:r>
            <a:r>
              <a:rPr lang="en-GB" sz="2400" dirty="0" err="1"/>
              <a:t>dili</a:t>
            </a:r>
            <a:r>
              <a:rPr lang="en-GB" sz="2400" dirty="0"/>
              <a:t> </a:t>
            </a:r>
            <a:r>
              <a:rPr lang="en-GB" sz="2400" dirty="0" err="1"/>
              <a:t>için</a:t>
            </a:r>
            <a:r>
              <a:rPr lang="en-GB" sz="2400" dirty="0"/>
              <a:t> </a:t>
            </a:r>
            <a:r>
              <a:rPr lang="en-GB" sz="2400" dirty="0" err="1"/>
              <a:t>kullanılmaktadır</a:t>
            </a:r>
            <a:r>
              <a:rPr lang="en-GB" sz="2400" dirty="0"/>
              <a:t>. </a:t>
            </a:r>
            <a:r>
              <a:rPr lang="en-GB" sz="2400" dirty="0" err="1"/>
              <a:t>Bazı</a:t>
            </a:r>
            <a:r>
              <a:rPr lang="en-GB" sz="2400" dirty="0"/>
              <a:t> </a:t>
            </a:r>
            <a:r>
              <a:rPr lang="en-GB" sz="2400" dirty="0" err="1"/>
              <a:t>Türklük</a:t>
            </a:r>
            <a:r>
              <a:rPr lang="en-GB" sz="2400" dirty="0"/>
              <a:t> </a:t>
            </a:r>
            <a:r>
              <a:rPr lang="en-GB" sz="2400" dirty="0" err="1"/>
              <a:t>bilimi</a:t>
            </a:r>
            <a:r>
              <a:rPr lang="en-GB" sz="2400" dirty="0"/>
              <a:t> </a:t>
            </a:r>
            <a:r>
              <a:rPr lang="en-GB" sz="2400" dirty="0" err="1"/>
              <a:t>kaynaklarında</a:t>
            </a:r>
            <a:r>
              <a:rPr lang="en-GB" sz="2400" dirty="0"/>
              <a:t>, </a:t>
            </a:r>
            <a:r>
              <a:rPr lang="en-GB" sz="2400" dirty="0" err="1"/>
              <a:t>Karahanlı</a:t>
            </a:r>
            <a:r>
              <a:rPr lang="en-GB" sz="2400" dirty="0"/>
              <a:t> </a:t>
            </a:r>
            <a:r>
              <a:rPr lang="en-GB" sz="2400" dirty="0" err="1"/>
              <a:t>döneminde</a:t>
            </a:r>
            <a:r>
              <a:rPr lang="en-GB" sz="2400" dirty="0"/>
              <a:t> </a:t>
            </a:r>
            <a:r>
              <a:rPr lang="en-GB" sz="2400" dirty="0" err="1"/>
              <a:t>kullanılan</a:t>
            </a:r>
            <a:r>
              <a:rPr lang="en-GB" sz="2400" dirty="0"/>
              <a:t> </a:t>
            </a:r>
            <a:r>
              <a:rPr lang="en-GB" sz="2400" dirty="0" err="1"/>
              <a:t>yazı</a:t>
            </a:r>
            <a:r>
              <a:rPr lang="en-GB" sz="2400" dirty="0"/>
              <a:t> </a:t>
            </a:r>
            <a:r>
              <a:rPr lang="en-GB" sz="2400" dirty="0" err="1"/>
              <a:t>dilinin</a:t>
            </a:r>
            <a:r>
              <a:rPr lang="en-GB" sz="2400" dirty="0"/>
              <a:t> </a:t>
            </a:r>
            <a:r>
              <a:rPr lang="en-GB" sz="2400" dirty="0" err="1"/>
              <a:t>ana</a:t>
            </a:r>
            <a:r>
              <a:rPr lang="en-GB" sz="2400" dirty="0"/>
              <a:t> </a:t>
            </a:r>
            <a:r>
              <a:rPr lang="en-GB" sz="2400" dirty="0" err="1"/>
              <a:t>hatlarıyla</a:t>
            </a:r>
            <a:r>
              <a:rPr lang="en-GB" sz="2400" dirty="0"/>
              <a:t> </a:t>
            </a:r>
            <a:r>
              <a:rPr lang="en-GB" sz="2400" dirty="0" err="1"/>
              <a:t>benzer</a:t>
            </a:r>
            <a:r>
              <a:rPr lang="en-GB" sz="2400" dirty="0"/>
              <a:t> </a:t>
            </a:r>
            <a:r>
              <a:rPr lang="en-GB" sz="2400" dirty="0" err="1"/>
              <a:t>olmasından</a:t>
            </a:r>
            <a:r>
              <a:rPr lang="en-GB" sz="2400" dirty="0"/>
              <a:t> </a:t>
            </a:r>
            <a:r>
              <a:rPr lang="en-GB" sz="2400" dirty="0" err="1"/>
              <a:t>dolayı</a:t>
            </a:r>
            <a:r>
              <a:rPr lang="en-GB" sz="2400" dirty="0"/>
              <a:t> </a:t>
            </a:r>
            <a:r>
              <a:rPr lang="en-GB" sz="2400" dirty="0" err="1"/>
              <a:t>Karahanlı</a:t>
            </a:r>
            <a:r>
              <a:rPr lang="en-GB" sz="2400" dirty="0"/>
              <a:t> </a:t>
            </a:r>
            <a:r>
              <a:rPr lang="en-GB" sz="2400" dirty="0" err="1"/>
              <a:t>Türkçesi</a:t>
            </a:r>
            <a:r>
              <a:rPr lang="en-GB" sz="2400" dirty="0"/>
              <a:t> de </a:t>
            </a:r>
            <a:r>
              <a:rPr lang="en-GB" sz="2400" dirty="0" err="1"/>
              <a:t>Eski</a:t>
            </a:r>
            <a:r>
              <a:rPr lang="en-GB" sz="2400" dirty="0"/>
              <a:t> </a:t>
            </a:r>
            <a:r>
              <a:rPr lang="en-GB" sz="2400" dirty="0" err="1"/>
              <a:t>Türkçe</a:t>
            </a:r>
            <a:r>
              <a:rPr lang="en-GB" sz="2400" dirty="0"/>
              <a:t> </a:t>
            </a:r>
            <a:r>
              <a:rPr lang="en-GB" sz="2400" dirty="0" err="1"/>
              <a:t>dönemi</a:t>
            </a:r>
            <a:r>
              <a:rPr lang="en-GB" sz="2400" dirty="0"/>
              <a:t> </a:t>
            </a:r>
            <a:r>
              <a:rPr lang="en-GB" sz="2400" dirty="0" err="1"/>
              <a:t>içierisinde</a:t>
            </a:r>
            <a:r>
              <a:rPr lang="en-GB" sz="2400" dirty="0"/>
              <a:t> </a:t>
            </a:r>
            <a:r>
              <a:rPr lang="en-GB" sz="2400" dirty="0" err="1"/>
              <a:t>kabul</a:t>
            </a:r>
            <a:r>
              <a:rPr lang="en-GB" sz="2400" dirty="0"/>
              <a:t> </a:t>
            </a:r>
            <a:r>
              <a:rPr lang="en-GB" sz="2400" dirty="0" err="1"/>
              <a:t>edilmektedir</a:t>
            </a:r>
            <a:r>
              <a:rPr lang="en-GB" sz="2400" dirty="0"/>
              <a:t>. </a:t>
            </a:r>
            <a:r>
              <a:rPr lang="en-GB" sz="2400" dirty="0" err="1"/>
              <a:t>Ancak</a:t>
            </a:r>
            <a:r>
              <a:rPr lang="en-GB" sz="2400" dirty="0"/>
              <a:t> </a:t>
            </a:r>
            <a:r>
              <a:rPr lang="en-GB" sz="2400" dirty="0" err="1"/>
              <a:t>klasik</a:t>
            </a:r>
            <a:r>
              <a:rPr lang="en-GB" sz="2400" dirty="0"/>
              <a:t> </a:t>
            </a:r>
            <a:r>
              <a:rPr lang="en-GB" sz="2400" dirty="0" err="1"/>
              <a:t>olan</a:t>
            </a:r>
            <a:r>
              <a:rPr lang="en-GB" sz="2400" dirty="0"/>
              <a:t> </a:t>
            </a:r>
            <a:r>
              <a:rPr lang="en-GB" sz="2400" dirty="0" err="1"/>
              <a:t>görüş</a:t>
            </a:r>
            <a:r>
              <a:rPr lang="en-GB" sz="2400" dirty="0"/>
              <a:t> </a:t>
            </a:r>
            <a:r>
              <a:rPr lang="en-GB" sz="2400" dirty="0" err="1"/>
              <a:t>Karahanlı</a:t>
            </a:r>
            <a:r>
              <a:rPr lang="en-GB" sz="2400" dirty="0"/>
              <a:t> </a:t>
            </a:r>
            <a:r>
              <a:rPr lang="en-GB" sz="2400" dirty="0" err="1"/>
              <a:t>Türkçesini</a:t>
            </a:r>
            <a:r>
              <a:rPr lang="en-GB" sz="2400" dirty="0"/>
              <a:t> </a:t>
            </a:r>
            <a:r>
              <a:rPr lang="en-GB" sz="2400" dirty="0" err="1"/>
              <a:t>Orta</a:t>
            </a:r>
            <a:r>
              <a:rPr lang="en-GB" sz="2400" dirty="0"/>
              <a:t> </a:t>
            </a:r>
            <a:r>
              <a:rPr lang="en-GB" sz="2400" dirty="0" err="1"/>
              <a:t>Türkçe</a:t>
            </a:r>
            <a:r>
              <a:rPr lang="en-GB" sz="2400" dirty="0"/>
              <a:t> </a:t>
            </a:r>
            <a:r>
              <a:rPr lang="en-GB" sz="2400" dirty="0" err="1"/>
              <a:t>dönemi</a:t>
            </a:r>
            <a:r>
              <a:rPr lang="en-GB" sz="2400" dirty="0"/>
              <a:t> </a:t>
            </a:r>
            <a:r>
              <a:rPr lang="en-GB" sz="2400" dirty="0" err="1"/>
              <a:t>içerisinde</a:t>
            </a:r>
            <a:r>
              <a:rPr lang="en-GB" sz="2400" dirty="0"/>
              <a:t> </a:t>
            </a:r>
            <a:r>
              <a:rPr lang="en-GB" sz="2400" dirty="0" err="1"/>
              <a:t>değerlendirmek</a:t>
            </a:r>
            <a:r>
              <a:rPr lang="en-GB" sz="2400" dirty="0"/>
              <a:t> </a:t>
            </a:r>
            <a:r>
              <a:rPr lang="en-GB" sz="2400" dirty="0" err="1"/>
              <a:t>gerektiği</a:t>
            </a:r>
            <a:r>
              <a:rPr lang="en-GB" sz="2400" dirty="0"/>
              <a:t> </a:t>
            </a:r>
            <a:r>
              <a:rPr lang="en-GB" sz="2400" dirty="0" err="1"/>
              <a:t>yönündedir</a:t>
            </a:r>
            <a:r>
              <a:rPr lang="en-GB" sz="2400" dirty="0"/>
              <a:t>. </a:t>
            </a:r>
            <a:endParaRPr lang="tr-TR" sz="2400" dirty="0"/>
          </a:p>
          <a:p>
            <a:pPr marL="0" indent="0" algn="just">
              <a:buNone/>
            </a:pPr>
            <a:endParaRPr lang="tr-TR" sz="2400" dirty="0"/>
          </a:p>
          <a:p>
            <a:pPr marL="0" indent="0" algn="just">
              <a:buNone/>
            </a:pPr>
            <a:endParaRPr lang="tr-TR" sz="2200" dirty="0"/>
          </a:p>
        </p:txBody>
      </p:sp>
      <p:sp>
        <p:nvSpPr>
          <p:cNvPr id="4" name="3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5" name="4 Slayt Numarası Yer Tutucusu"/>
          <p:cNvSpPr>
            <a:spLocks noGrp="1"/>
          </p:cNvSpPr>
          <p:nvPr>
            <p:ph type="sldNum" sz="quarter" idx="12"/>
          </p:nvPr>
        </p:nvSpPr>
        <p:spPr/>
        <p:txBody>
          <a:bodyPr/>
          <a:lstStyle/>
          <a:p>
            <a:fld id="{F5241D30-471F-4A7E-8796-A38B74581AEE}" type="slidenum">
              <a:rPr lang="tr-TR" smtClean="0"/>
              <a:pPr/>
              <a:t>14</a:t>
            </a:fld>
            <a:endParaRPr lang="tr-TR" dirty="0"/>
          </a:p>
        </p:txBody>
      </p:sp>
    </p:spTree>
    <p:extLst>
      <p:ext uri="{BB962C8B-B14F-4D97-AF65-F5344CB8AC3E}">
        <p14:creationId xmlns:p14="http://schemas.microsoft.com/office/powerpoint/2010/main" val="37735749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en-GB" i="1" dirty="0"/>
              <a:t>5. Eski Türkçe Dönemi </a:t>
            </a:r>
            <a:br>
              <a:rPr lang="tr-TR" i="1" dirty="0"/>
            </a:br>
            <a:endParaRPr lang="tr-TR" i="1" dirty="0"/>
          </a:p>
        </p:txBody>
      </p:sp>
      <p:sp>
        <p:nvSpPr>
          <p:cNvPr id="3" name="2 İçerik Yer Tutucusu"/>
          <p:cNvSpPr>
            <a:spLocks noGrp="1"/>
          </p:cNvSpPr>
          <p:nvPr>
            <p:ph idx="1"/>
          </p:nvPr>
        </p:nvSpPr>
        <p:spPr>
          <a:xfrm>
            <a:off x="467544" y="1844824"/>
            <a:ext cx="8229600" cy="4525963"/>
          </a:xfrm>
        </p:spPr>
        <p:txBody>
          <a:bodyPr>
            <a:noAutofit/>
          </a:bodyPr>
          <a:lstStyle/>
          <a:p>
            <a:pPr algn="just"/>
            <a:r>
              <a:rPr lang="en-GB" dirty="0" err="1"/>
              <a:t>Eski</a:t>
            </a:r>
            <a:r>
              <a:rPr lang="en-GB" dirty="0"/>
              <a:t> </a:t>
            </a:r>
            <a:r>
              <a:rPr lang="en-GB" dirty="0" err="1"/>
              <a:t>Türkçe</a:t>
            </a:r>
            <a:r>
              <a:rPr lang="en-GB" dirty="0"/>
              <a:t>, zaman </a:t>
            </a:r>
            <a:r>
              <a:rPr lang="en-GB" dirty="0" err="1"/>
              <a:t>olarak</a:t>
            </a:r>
            <a:r>
              <a:rPr lang="en-GB" dirty="0"/>
              <a:t> VI-XII. </a:t>
            </a:r>
            <a:r>
              <a:rPr lang="en-GB" dirty="0" err="1"/>
              <a:t>yüzyıllar</a:t>
            </a:r>
            <a:r>
              <a:rPr lang="en-GB" dirty="0"/>
              <a:t> </a:t>
            </a:r>
            <a:r>
              <a:rPr lang="en-GB" dirty="0" err="1"/>
              <a:t>arasını</a:t>
            </a:r>
            <a:r>
              <a:rPr lang="en-GB" dirty="0"/>
              <a:t> </a:t>
            </a:r>
            <a:r>
              <a:rPr lang="en-GB" dirty="0" err="1"/>
              <a:t>kapsar</a:t>
            </a:r>
            <a:r>
              <a:rPr lang="en-GB" dirty="0"/>
              <a:t>. Bu </a:t>
            </a:r>
            <a:r>
              <a:rPr lang="en-GB" dirty="0" err="1"/>
              <a:t>dönem</a:t>
            </a:r>
            <a:r>
              <a:rPr lang="en-GB" dirty="0"/>
              <a:t> </a:t>
            </a:r>
            <a:r>
              <a:rPr lang="en-GB" dirty="0" err="1"/>
              <a:t>Köktürkler</a:t>
            </a:r>
            <a:r>
              <a:rPr lang="en-GB" dirty="0"/>
              <a:t> </a:t>
            </a:r>
            <a:r>
              <a:rPr lang="en-GB" dirty="0" err="1"/>
              <a:t>ve</a:t>
            </a:r>
            <a:r>
              <a:rPr lang="en-GB" dirty="0"/>
              <a:t> </a:t>
            </a:r>
            <a:r>
              <a:rPr lang="en-GB" dirty="0" err="1"/>
              <a:t>Uygurların</a:t>
            </a:r>
            <a:r>
              <a:rPr lang="en-GB" dirty="0"/>
              <a:t> </a:t>
            </a:r>
            <a:r>
              <a:rPr lang="en-GB" dirty="0" err="1"/>
              <a:t>hüküm</a:t>
            </a:r>
            <a:r>
              <a:rPr lang="en-GB" dirty="0"/>
              <a:t> </a:t>
            </a:r>
            <a:r>
              <a:rPr lang="en-GB" dirty="0" err="1"/>
              <a:t>sürdüğü</a:t>
            </a:r>
            <a:r>
              <a:rPr lang="en-GB" dirty="0"/>
              <a:t> </a:t>
            </a:r>
            <a:r>
              <a:rPr lang="en-GB" dirty="0" err="1"/>
              <a:t>dönemdir</a:t>
            </a:r>
            <a:r>
              <a:rPr lang="en-GB" dirty="0"/>
              <a:t>. </a:t>
            </a:r>
            <a:r>
              <a:rPr lang="en-GB" dirty="0" err="1"/>
              <a:t>Eski</a:t>
            </a:r>
            <a:r>
              <a:rPr lang="en-GB" dirty="0"/>
              <a:t> </a:t>
            </a:r>
            <a:r>
              <a:rPr lang="en-GB" dirty="0" err="1"/>
              <a:t>Türkçe</a:t>
            </a:r>
            <a:r>
              <a:rPr lang="en-GB" dirty="0"/>
              <a:t>, I. Köktürk </a:t>
            </a:r>
            <a:r>
              <a:rPr lang="en-GB" dirty="0" err="1"/>
              <a:t>Kağanlığının</a:t>
            </a:r>
            <a:r>
              <a:rPr lang="en-GB" dirty="0"/>
              <a:t> </a:t>
            </a:r>
            <a:r>
              <a:rPr lang="en-GB" dirty="0" err="1"/>
              <a:t>kuruluşu</a:t>
            </a:r>
            <a:r>
              <a:rPr lang="en-GB" dirty="0"/>
              <a:t> (MS 552) </a:t>
            </a:r>
            <a:r>
              <a:rPr lang="en-GB" dirty="0" err="1"/>
              <a:t>ile</a:t>
            </a:r>
            <a:r>
              <a:rPr lang="en-GB" dirty="0"/>
              <a:t> </a:t>
            </a:r>
            <a:r>
              <a:rPr lang="en-GB" dirty="0" err="1"/>
              <a:t>başlamaktadır</a:t>
            </a:r>
            <a:r>
              <a:rPr lang="en-GB" dirty="0"/>
              <a:t>. Bu </a:t>
            </a:r>
            <a:r>
              <a:rPr lang="en-GB" dirty="0" err="1"/>
              <a:t>tarihten</a:t>
            </a:r>
            <a:r>
              <a:rPr lang="en-GB" dirty="0"/>
              <a:t> </a:t>
            </a:r>
            <a:r>
              <a:rPr lang="en-GB" dirty="0" err="1"/>
              <a:t>sonra</a:t>
            </a:r>
            <a:r>
              <a:rPr lang="en-GB" dirty="0"/>
              <a:t> </a:t>
            </a:r>
            <a:r>
              <a:rPr lang="en-GB" dirty="0" err="1"/>
              <a:t>Türk</a:t>
            </a:r>
            <a:r>
              <a:rPr lang="en-GB" dirty="0"/>
              <a:t> </a:t>
            </a:r>
            <a:r>
              <a:rPr lang="en-GB" dirty="0" err="1"/>
              <a:t>devletleri</a:t>
            </a:r>
            <a:r>
              <a:rPr lang="en-GB" dirty="0"/>
              <a:t> </a:t>
            </a:r>
            <a:r>
              <a:rPr lang="en-GB" dirty="0" err="1"/>
              <a:t>birbirlerinin</a:t>
            </a:r>
            <a:r>
              <a:rPr lang="en-GB" dirty="0"/>
              <a:t> </a:t>
            </a:r>
            <a:r>
              <a:rPr lang="en-GB" dirty="0" err="1"/>
              <a:t>devamı</a:t>
            </a:r>
            <a:r>
              <a:rPr lang="en-GB" dirty="0"/>
              <a:t> </a:t>
            </a:r>
            <a:r>
              <a:rPr lang="en-GB" dirty="0" err="1"/>
              <a:t>şeklinde</a:t>
            </a:r>
            <a:r>
              <a:rPr lang="en-GB" dirty="0"/>
              <a:t> </a:t>
            </a:r>
            <a:r>
              <a:rPr lang="en-GB" dirty="0" err="1"/>
              <a:t>kurulmuşlardır</a:t>
            </a:r>
            <a:r>
              <a:rPr lang="en-GB" dirty="0"/>
              <a:t> </a:t>
            </a:r>
            <a:r>
              <a:rPr lang="en-GB" dirty="0" err="1"/>
              <a:t>ve</a:t>
            </a:r>
            <a:r>
              <a:rPr lang="en-GB" dirty="0"/>
              <a:t> </a:t>
            </a:r>
            <a:r>
              <a:rPr lang="en-GB" dirty="0" err="1"/>
              <a:t>yazı</a:t>
            </a:r>
            <a:r>
              <a:rPr lang="en-GB" dirty="0"/>
              <a:t> </a:t>
            </a:r>
            <a:r>
              <a:rPr lang="en-GB" dirty="0" err="1"/>
              <a:t>dillerine</a:t>
            </a:r>
            <a:r>
              <a:rPr lang="en-GB" dirty="0"/>
              <a:t> ait </a:t>
            </a:r>
            <a:r>
              <a:rPr lang="en-GB" dirty="0" err="1"/>
              <a:t>birçok</a:t>
            </a:r>
            <a:r>
              <a:rPr lang="en-GB" dirty="0"/>
              <a:t> </a:t>
            </a:r>
            <a:r>
              <a:rPr lang="en-GB" dirty="0" err="1"/>
              <a:t>eser</a:t>
            </a:r>
            <a:r>
              <a:rPr lang="en-GB" dirty="0"/>
              <a:t> </a:t>
            </a:r>
            <a:r>
              <a:rPr lang="en-GB" dirty="0" err="1"/>
              <a:t>vermişlerdir</a:t>
            </a:r>
            <a:r>
              <a:rPr lang="en-GB" dirty="0"/>
              <a:t>.</a:t>
            </a:r>
            <a:endParaRPr lang="tr-TR" dirty="0"/>
          </a:p>
          <a:p>
            <a:pPr marL="0" indent="0" algn="just">
              <a:buNone/>
            </a:pPr>
            <a:endParaRPr lang="tr-TR" sz="2200" dirty="0"/>
          </a:p>
        </p:txBody>
      </p:sp>
      <p:sp>
        <p:nvSpPr>
          <p:cNvPr id="4" name="3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5" name="4 Slayt Numarası Yer Tutucusu"/>
          <p:cNvSpPr>
            <a:spLocks noGrp="1"/>
          </p:cNvSpPr>
          <p:nvPr>
            <p:ph type="sldNum" sz="quarter" idx="12"/>
          </p:nvPr>
        </p:nvSpPr>
        <p:spPr/>
        <p:txBody>
          <a:bodyPr/>
          <a:lstStyle/>
          <a:p>
            <a:fld id="{F5241D30-471F-4A7E-8796-A38B74581AEE}" type="slidenum">
              <a:rPr lang="tr-TR" smtClean="0"/>
              <a:pPr/>
              <a:t>15</a:t>
            </a:fld>
            <a:endParaRPr lang="tr-TR" dirty="0"/>
          </a:p>
        </p:txBody>
      </p:sp>
    </p:spTree>
    <p:extLst>
      <p:ext uri="{BB962C8B-B14F-4D97-AF65-F5344CB8AC3E}">
        <p14:creationId xmlns:p14="http://schemas.microsoft.com/office/powerpoint/2010/main" val="36165138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en-GB" i="1" dirty="0"/>
              <a:t>5. Eski Türkçe Dönemi </a:t>
            </a:r>
            <a:br>
              <a:rPr lang="tr-TR" i="1" dirty="0"/>
            </a:br>
            <a:endParaRPr lang="tr-TR" i="1" dirty="0"/>
          </a:p>
        </p:txBody>
      </p:sp>
      <p:sp>
        <p:nvSpPr>
          <p:cNvPr id="3" name="2 İçerik Yer Tutucusu"/>
          <p:cNvSpPr>
            <a:spLocks noGrp="1"/>
          </p:cNvSpPr>
          <p:nvPr>
            <p:ph idx="1"/>
          </p:nvPr>
        </p:nvSpPr>
        <p:spPr>
          <a:xfrm>
            <a:off x="457200" y="1830387"/>
            <a:ext cx="8229600" cy="4525963"/>
          </a:xfrm>
        </p:spPr>
        <p:txBody>
          <a:bodyPr>
            <a:noAutofit/>
          </a:bodyPr>
          <a:lstStyle/>
          <a:p>
            <a:pPr marL="0" indent="0" algn="just">
              <a:buNone/>
            </a:pPr>
            <a:r>
              <a:rPr lang="en-GB" sz="2200" b="1" u="sng" dirty="0"/>
              <a:t>1. </a:t>
            </a:r>
            <a:r>
              <a:rPr lang="en-GB" sz="2200" b="1" u="sng" dirty="0" err="1"/>
              <a:t>Köktürkçe</a:t>
            </a:r>
            <a:r>
              <a:rPr lang="en-GB" sz="2200" b="1" u="sng" dirty="0"/>
              <a:t> </a:t>
            </a:r>
            <a:r>
              <a:rPr lang="en-GB" sz="2200" b="1" u="sng" dirty="0" err="1"/>
              <a:t>Dönemi</a:t>
            </a:r>
            <a:r>
              <a:rPr lang="en-GB" sz="2200" b="1" u="sng" dirty="0"/>
              <a:t> (VI-VIII. </a:t>
            </a:r>
            <a:r>
              <a:rPr lang="en-GB" sz="2200" b="1" u="sng" dirty="0" err="1"/>
              <a:t>yüzyıllar</a:t>
            </a:r>
            <a:r>
              <a:rPr lang="en-GB" sz="2200" b="1" u="sng" dirty="0"/>
              <a:t>) </a:t>
            </a:r>
            <a:endParaRPr lang="tr-TR" sz="2200" b="1" u="sng" dirty="0"/>
          </a:p>
          <a:p>
            <a:pPr algn="just"/>
            <a:r>
              <a:rPr lang="en-GB" sz="2400" dirty="0" err="1"/>
              <a:t>Kuzeyde</a:t>
            </a:r>
            <a:r>
              <a:rPr lang="en-GB" sz="2400" dirty="0"/>
              <a:t> </a:t>
            </a:r>
            <a:r>
              <a:rPr lang="en-GB" sz="2400" dirty="0" err="1"/>
              <a:t>Sibirya</a:t>
            </a:r>
            <a:r>
              <a:rPr lang="en-GB" sz="2400" dirty="0"/>
              <a:t>, </a:t>
            </a:r>
            <a:r>
              <a:rPr lang="en-GB" sz="2400" dirty="0" err="1"/>
              <a:t>doğuda</a:t>
            </a:r>
            <a:r>
              <a:rPr lang="en-GB" sz="2400" dirty="0"/>
              <a:t> </a:t>
            </a:r>
            <a:r>
              <a:rPr lang="en-GB" sz="2400" dirty="0" err="1"/>
              <a:t>Mançurya</a:t>
            </a:r>
            <a:r>
              <a:rPr lang="en-GB" sz="2400" dirty="0"/>
              <a:t>, </a:t>
            </a:r>
            <a:r>
              <a:rPr lang="en-GB" sz="2400" dirty="0" err="1"/>
              <a:t>güneyde</a:t>
            </a:r>
            <a:r>
              <a:rPr lang="en-GB" sz="2400" dirty="0"/>
              <a:t> Tibet </a:t>
            </a:r>
            <a:r>
              <a:rPr lang="en-GB" sz="2400" dirty="0" err="1"/>
              <a:t>ve</a:t>
            </a:r>
            <a:r>
              <a:rPr lang="en-GB" sz="2400" dirty="0"/>
              <a:t> </a:t>
            </a:r>
            <a:r>
              <a:rPr lang="en-GB" sz="2400" dirty="0" err="1"/>
              <a:t>Altın</a:t>
            </a:r>
            <a:r>
              <a:rPr lang="en-GB" sz="2400" dirty="0"/>
              <a:t> </a:t>
            </a:r>
            <a:r>
              <a:rPr lang="en-GB" sz="2400" dirty="0" err="1"/>
              <a:t>Dağları</a:t>
            </a:r>
            <a:r>
              <a:rPr lang="en-GB" sz="2400" dirty="0"/>
              <a:t>, </a:t>
            </a:r>
            <a:r>
              <a:rPr lang="en-GB" sz="2400" dirty="0" err="1"/>
              <a:t>batıda</a:t>
            </a:r>
            <a:r>
              <a:rPr lang="en-GB" sz="2400" dirty="0"/>
              <a:t> Hazar </a:t>
            </a:r>
            <a:r>
              <a:rPr lang="en-GB" sz="2400" dirty="0" err="1"/>
              <a:t>denizi</a:t>
            </a:r>
            <a:r>
              <a:rPr lang="en-GB" sz="2400" dirty="0"/>
              <a:t> </a:t>
            </a:r>
            <a:r>
              <a:rPr lang="en-GB" sz="2400" dirty="0" err="1"/>
              <a:t>olan</a:t>
            </a:r>
            <a:r>
              <a:rPr lang="en-GB" sz="2400" dirty="0"/>
              <a:t> </a:t>
            </a:r>
            <a:r>
              <a:rPr lang="en-GB" sz="2400" dirty="0" err="1"/>
              <a:t>coğrafyada</a:t>
            </a:r>
            <a:r>
              <a:rPr lang="en-GB" sz="2400" dirty="0"/>
              <a:t> </a:t>
            </a:r>
            <a:r>
              <a:rPr lang="en-GB" sz="2400" dirty="0" err="1"/>
              <a:t>var</a:t>
            </a:r>
            <a:r>
              <a:rPr lang="en-GB" sz="2400" dirty="0"/>
              <a:t> </a:t>
            </a:r>
            <a:r>
              <a:rPr lang="en-GB" sz="2400" dirty="0" err="1"/>
              <a:t>olan</a:t>
            </a:r>
            <a:r>
              <a:rPr lang="en-GB" sz="2400" dirty="0"/>
              <a:t> </a:t>
            </a:r>
            <a:r>
              <a:rPr lang="en-GB" sz="2400" dirty="0" err="1"/>
              <a:t>Türkçedir</a:t>
            </a:r>
            <a:r>
              <a:rPr lang="en-GB" sz="2400" dirty="0"/>
              <a:t>. </a:t>
            </a:r>
            <a:endParaRPr lang="tr-TR" sz="2400" dirty="0"/>
          </a:p>
          <a:p>
            <a:pPr algn="just"/>
            <a:r>
              <a:rPr lang="tr-TR" sz="2400" dirty="0"/>
              <a:t> </a:t>
            </a:r>
            <a:r>
              <a:rPr lang="en-GB" sz="2400" dirty="0" err="1"/>
              <a:t>Orta</a:t>
            </a:r>
            <a:r>
              <a:rPr lang="en-GB" sz="2400" dirty="0"/>
              <a:t> </a:t>
            </a:r>
            <a:r>
              <a:rPr lang="en-GB" sz="2400" dirty="0" err="1"/>
              <a:t>Asya</a:t>
            </a:r>
            <a:r>
              <a:rPr lang="en-GB" sz="2400" dirty="0"/>
              <a:t> </a:t>
            </a:r>
            <a:r>
              <a:rPr lang="en-GB" sz="2400" dirty="0" err="1"/>
              <a:t>bozkırlarında</a:t>
            </a:r>
            <a:r>
              <a:rPr lang="en-GB" sz="2400" dirty="0"/>
              <a:t> </a:t>
            </a:r>
            <a:r>
              <a:rPr lang="en-GB" sz="2400" dirty="0" err="1"/>
              <a:t>hayvancılığa</a:t>
            </a:r>
            <a:r>
              <a:rPr lang="en-GB" sz="2400" dirty="0"/>
              <a:t> </a:t>
            </a:r>
            <a:r>
              <a:rPr lang="en-GB" sz="2400" dirty="0" err="1"/>
              <a:t>dayalı</a:t>
            </a:r>
            <a:r>
              <a:rPr lang="en-GB" sz="2400" dirty="0"/>
              <a:t> </a:t>
            </a:r>
            <a:r>
              <a:rPr lang="en-GB" sz="2400" dirty="0" err="1"/>
              <a:t>bir</a:t>
            </a:r>
            <a:r>
              <a:rPr lang="en-GB" sz="2400" dirty="0"/>
              <a:t> </a:t>
            </a:r>
            <a:r>
              <a:rPr lang="en-GB" sz="2400" dirty="0" err="1"/>
              <a:t>yaşam</a:t>
            </a:r>
            <a:r>
              <a:rPr lang="en-GB" sz="2400" dirty="0"/>
              <a:t> </a:t>
            </a:r>
            <a:r>
              <a:rPr lang="en-GB" sz="2400" dirty="0" err="1"/>
              <a:t>biçimine</a:t>
            </a:r>
            <a:r>
              <a:rPr lang="en-GB" sz="2400" dirty="0"/>
              <a:t> </a:t>
            </a:r>
            <a:r>
              <a:rPr lang="en-GB" sz="2400" dirty="0" err="1"/>
              <a:t>sahip</a:t>
            </a:r>
            <a:r>
              <a:rPr lang="en-GB" sz="2400" dirty="0"/>
              <a:t> </a:t>
            </a:r>
            <a:r>
              <a:rPr lang="en-GB" sz="2400" dirty="0" err="1"/>
              <a:t>olan</a:t>
            </a:r>
            <a:r>
              <a:rPr lang="en-GB" sz="2400" dirty="0"/>
              <a:t> </a:t>
            </a:r>
            <a:r>
              <a:rPr lang="en-GB" sz="2400" dirty="0" err="1"/>
              <a:t>Köktürkler</a:t>
            </a:r>
            <a:r>
              <a:rPr lang="en-GB" sz="2400" dirty="0"/>
              <a:t>, </a:t>
            </a:r>
            <a:r>
              <a:rPr lang="en-GB" sz="2400" dirty="0" err="1"/>
              <a:t>Hunlardan</a:t>
            </a:r>
            <a:r>
              <a:rPr lang="en-GB" sz="2400" dirty="0"/>
              <a:t> </a:t>
            </a:r>
            <a:r>
              <a:rPr lang="en-GB" sz="2400" dirty="0" err="1"/>
              <a:t>sonra</a:t>
            </a:r>
            <a:r>
              <a:rPr lang="en-GB" sz="2400" dirty="0"/>
              <a:t> </a:t>
            </a:r>
            <a:r>
              <a:rPr lang="en-GB" sz="2400" dirty="0" err="1"/>
              <a:t>tarihi</a:t>
            </a:r>
            <a:r>
              <a:rPr lang="en-GB" sz="2400" dirty="0"/>
              <a:t> </a:t>
            </a:r>
            <a:r>
              <a:rPr lang="en-GB" sz="2400" dirty="0" err="1"/>
              <a:t>Türkistan</a:t>
            </a:r>
            <a:r>
              <a:rPr lang="en-GB" sz="2400" dirty="0"/>
              <a:t> (</a:t>
            </a:r>
            <a:r>
              <a:rPr lang="en-GB" sz="2400" dirty="0" err="1"/>
              <a:t>Orta</a:t>
            </a:r>
            <a:r>
              <a:rPr lang="en-GB" sz="2400" dirty="0"/>
              <a:t> </a:t>
            </a:r>
            <a:r>
              <a:rPr lang="en-GB" sz="2400" dirty="0" err="1"/>
              <a:t>Asya</a:t>
            </a:r>
            <a:r>
              <a:rPr lang="en-GB" sz="2400" dirty="0"/>
              <a:t>) </a:t>
            </a:r>
            <a:r>
              <a:rPr lang="en-GB" sz="2400" dirty="0" err="1"/>
              <a:t>coğrafyasında</a:t>
            </a:r>
            <a:r>
              <a:rPr lang="en-GB" sz="2400" dirty="0"/>
              <a:t> </a:t>
            </a:r>
            <a:r>
              <a:rPr lang="en-GB" sz="2400" dirty="0" err="1"/>
              <a:t>en</a:t>
            </a:r>
            <a:r>
              <a:rPr lang="en-GB" sz="2400" dirty="0"/>
              <a:t> </a:t>
            </a:r>
            <a:r>
              <a:rPr lang="en-GB" sz="2400" dirty="0" err="1"/>
              <a:t>geniş</a:t>
            </a:r>
            <a:r>
              <a:rPr lang="en-GB" sz="2400" dirty="0"/>
              <a:t> </a:t>
            </a:r>
            <a:r>
              <a:rPr lang="en-GB" sz="2400" dirty="0" err="1"/>
              <a:t>sınırlara</a:t>
            </a:r>
            <a:r>
              <a:rPr lang="en-GB" sz="2400" dirty="0"/>
              <a:t> </a:t>
            </a:r>
            <a:r>
              <a:rPr lang="en-GB" sz="2400" dirty="0" err="1"/>
              <a:t>uzanan</a:t>
            </a:r>
            <a:r>
              <a:rPr lang="en-GB" sz="2400" dirty="0"/>
              <a:t> </a:t>
            </a:r>
            <a:r>
              <a:rPr lang="en-GB" sz="2400" dirty="0" err="1"/>
              <a:t>ve</a:t>
            </a:r>
            <a:r>
              <a:rPr lang="en-GB" sz="2400" dirty="0"/>
              <a:t> o </a:t>
            </a:r>
            <a:r>
              <a:rPr lang="en-GB" sz="2400" dirty="0" err="1"/>
              <a:t>bölgedeki</a:t>
            </a:r>
            <a:r>
              <a:rPr lang="en-GB" sz="2400" dirty="0"/>
              <a:t> </a:t>
            </a:r>
            <a:r>
              <a:rPr lang="en-GB" sz="2400" dirty="0" err="1"/>
              <a:t>bütün</a:t>
            </a:r>
            <a:r>
              <a:rPr lang="en-GB" sz="2400" dirty="0"/>
              <a:t> </a:t>
            </a:r>
            <a:r>
              <a:rPr lang="en-GB" sz="2400" dirty="0" err="1"/>
              <a:t>Türk</a:t>
            </a:r>
            <a:r>
              <a:rPr lang="en-GB" sz="2400" dirty="0"/>
              <a:t> </a:t>
            </a:r>
            <a:r>
              <a:rPr lang="en-GB" sz="2400" dirty="0" err="1"/>
              <a:t>boylarını</a:t>
            </a:r>
            <a:r>
              <a:rPr lang="en-GB" sz="2400" dirty="0"/>
              <a:t> </a:t>
            </a:r>
            <a:r>
              <a:rPr lang="en-GB" sz="2400" dirty="0" err="1"/>
              <a:t>hakimiyeti</a:t>
            </a:r>
            <a:r>
              <a:rPr lang="en-GB" sz="2400" dirty="0"/>
              <a:t> </a:t>
            </a:r>
            <a:r>
              <a:rPr lang="en-GB" sz="2400" dirty="0" err="1"/>
              <a:t>altına</a:t>
            </a:r>
            <a:r>
              <a:rPr lang="en-GB" sz="2400" dirty="0"/>
              <a:t> </a:t>
            </a:r>
            <a:r>
              <a:rPr lang="en-GB" sz="2400" dirty="0" err="1"/>
              <a:t>almışlardır</a:t>
            </a:r>
            <a:r>
              <a:rPr lang="en-GB" sz="2400" dirty="0"/>
              <a:t>. </a:t>
            </a:r>
            <a:r>
              <a:rPr lang="en-GB" sz="2400" dirty="0" err="1"/>
              <a:t>Kullandıkları</a:t>
            </a:r>
            <a:r>
              <a:rPr lang="en-GB" sz="2400" dirty="0"/>
              <a:t> </a:t>
            </a:r>
            <a:r>
              <a:rPr lang="en-GB" sz="2400" dirty="0" err="1"/>
              <a:t>yazı</a:t>
            </a:r>
            <a:r>
              <a:rPr lang="en-GB" sz="2400" dirty="0"/>
              <a:t> </a:t>
            </a:r>
            <a:r>
              <a:rPr lang="en-GB" sz="2400" dirty="0" err="1"/>
              <a:t>dili</a:t>
            </a:r>
            <a:r>
              <a:rPr lang="en-GB" sz="2400" dirty="0"/>
              <a:t> </a:t>
            </a:r>
            <a:r>
              <a:rPr lang="en-GB" sz="2400" dirty="0" err="1"/>
              <a:t>Köktürkçedir</a:t>
            </a:r>
            <a:r>
              <a:rPr lang="en-GB" sz="2400" dirty="0"/>
              <a:t>. </a:t>
            </a:r>
            <a:r>
              <a:rPr lang="en-GB" sz="2400" dirty="0" err="1"/>
              <a:t>Köktürkçe</a:t>
            </a:r>
            <a:r>
              <a:rPr lang="en-GB" sz="2400" dirty="0"/>
              <a:t> </a:t>
            </a:r>
            <a:r>
              <a:rPr lang="en-GB" sz="2400" dirty="0" err="1"/>
              <a:t>hakkındaki</a:t>
            </a:r>
            <a:r>
              <a:rPr lang="en-GB" sz="2400" dirty="0"/>
              <a:t> </a:t>
            </a:r>
            <a:r>
              <a:rPr lang="en-GB" sz="2400" dirty="0" err="1"/>
              <a:t>tüm</a:t>
            </a:r>
            <a:r>
              <a:rPr lang="en-GB" sz="2400" dirty="0"/>
              <a:t> </a:t>
            </a:r>
            <a:r>
              <a:rPr lang="en-GB" sz="2400" dirty="0" err="1"/>
              <a:t>bilgilerimizin</a:t>
            </a:r>
            <a:r>
              <a:rPr lang="en-GB" sz="2400" dirty="0"/>
              <a:t> </a:t>
            </a:r>
            <a:r>
              <a:rPr lang="en-GB" sz="2400" dirty="0" err="1"/>
              <a:t>kaynağı</a:t>
            </a:r>
            <a:r>
              <a:rPr lang="en-GB" sz="2400" dirty="0"/>
              <a:t> </a:t>
            </a:r>
            <a:r>
              <a:rPr lang="en-GB" sz="2400" dirty="0" err="1"/>
              <a:t>ise</a:t>
            </a:r>
            <a:r>
              <a:rPr lang="en-GB" sz="2400" dirty="0"/>
              <a:t> II. Köktürk </a:t>
            </a:r>
            <a:r>
              <a:rPr lang="en-GB" sz="2400" dirty="0" err="1"/>
              <a:t>Kağanlığı</a:t>
            </a:r>
            <a:r>
              <a:rPr lang="en-GB" sz="2400" dirty="0"/>
              <a:t> </a:t>
            </a:r>
            <a:r>
              <a:rPr lang="en-GB" sz="2400" dirty="0" err="1"/>
              <a:t>döneminde</a:t>
            </a:r>
            <a:r>
              <a:rPr lang="en-GB" sz="2400" dirty="0"/>
              <a:t> </a:t>
            </a:r>
            <a:r>
              <a:rPr lang="en-GB" sz="2400" dirty="0" err="1"/>
              <a:t>dikilen</a:t>
            </a:r>
            <a:r>
              <a:rPr lang="en-GB" sz="2400" dirty="0"/>
              <a:t> Köktürk </a:t>
            </a:r>
            <a:r>
              <a:rPr lang="en-GB" sz="2400" dirty="0" err="1"/>
              <a:t>Yazıtları’dır</a:t>
            </a:r>
            <a:r>
              <a:rPr lang="en-GB" sz="2400" dirty="0"/>
              <a:t>. </a:t>
            </a:r>
            <a:endParaRPr lang="tr-TR" sz="2400" dirty="0"/>
          </a:p>
          <a:p>
            <a:pPr marL="0" indent="0" algn="just">
              <a:buNone/>
            </a:pPr>
            <a:endParaRPr lang="tr-TR" sz="2200" dirty="0"/>
          </a:p>
        </p:txBody>
      </p:sp>
      <p:sp>
        <p:nvSpPr>
          <p:cNvPr id="4" name="3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5" name="4 Slayt Numarası Yer Tutucusu"/>
          <p:cNvSpPr>
            <a:spLocks noGrp="1"/>
          </p:cNvSpPr>
          <p:nvPr>
            <p:ph type="sldNum" sz="quarter" idx="12"/>
          </p:nvPr>
        </p:nvSpPr>
        <p:spPr/>
        <p:txBody>
          <a:bodyPr/>
          <a:lstStyle/>
          <a:p>
            <a:fld id="{F5241D30-471F-4A7E-8796-A38B74581AEE}" type="slidenum">
              <a:rPr lang="tr-TR" smtClean="0"/>
              <a:pPr/>
              <a:t>16</a:t>
            </a:fld>
            <a:endParaRPr lang="tr-TR" dirty="0"/>
          </a:p>
        </p:txBody>
      </p:sp>
    </p:spTree>
    <p:extLst>
      <p:ext uri="{BB962C8B-B14F-4D97-AF65-F5344CB8AC3E}">
        <p14:creationId xmlns:p14="http://schemas.microsoft.com/office/powerpoint/2010/main" val="3159700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en-GB" i="1" dirty="0"/>
              <a:t>5. Eski Türkçe Dönemi </a:t>
            </a:r>
            <a:br>
              <a:rPr lang="tr-TR" i="1" dirty="0"/>
            </a:br>
            <a:endParaRPr lang="tr-TR" i="1" dirty="0"/>
          </a:p>
        </p:txBody>
      </p:sp>
      <p:sp>
        <p:nvSpPr>
          <p:cNvPr id="3" name="2 İçerik Yer Tutucusu"/>
          <p:cNvSpPr>
            <a:spLocks noGrp="1"/>
          </p:cNvSpPr>
          <p:nvPr>
            <p:ph idx="1"/>
          </p:nvPr>
        </p:nvSpPr>
        <p:spPr>
          <a:xfrm>
            <a:off x="457200" y="1830387"/>
            <a:ext cx="8229600" cy="4525963"/>
          </a:xfrm>
        </p:spPr>
        <p:txBody>
          <a:bodyPr>
            <a:noAutofit/>
          </a:bodyPr>
          <a:lstStyle/>
          <a:p>
            <a:pPr algn="just"/>
            <a:r>
              <a:rPr lang="en-GB" sz="2200" dirty="0" err="1"/>
              <a:t>Türklere</a:t>
            </a:r>
            <a:r>
              <a:rPr lang="en-GB" sz="2200" dirty="0"/>
              <a:t> ait </a:t>
            </a:r>
            <a:r>
              <a:rPr lang="en-GB" sz="2200" dirty="0" err="1"/>
              <a:t>en</a:t>
            </a:r>
            <a:r>
              <a:rPr lang="en-GB" sz="2200" dirty="0"/>
              <a:t> </a:t>
            </a:r>
            <a:r>
              <a:rPr lang="en-GB" sz="2200" dirty="0" err="1"/>
              <a:t>eski</a:t>
            </a:r>
            <a:r>
              <a:rPr lang="en-GB" sz="2200" dirty="0"/>
              <a:t> </a:t>
            </a:r>
            <a:r>
              <a:rPr lang="en-GB" sz="2200" dirty="0" err="1"/>
              <a:t>edebi</a:t>
            </a:r>
            <a:r>
              <a:rPr lang="en-GB" sz="2200" dirty="0"/>
              <a:t> </a:t>
            </a:r>
            <a:r>
              <a:rPr lang="en-GB" sz="2200" dirty="0" err="1"/>
              <a:t>ürün</a:t>
            </a:r>
            <a:r>
              <a:rPr lang="en-GB" sz="2200" dirty="0"/>
              <a:t>, </a:t>
            </a:r>
            <a:r>
              <a:rPr lang="en-GB" sz="2200" dirty="0" err="1"/>
              <a:t>Çin</a:t>
            </a:r>
            <a:r>
              <a:rPr lang="en-GB" sz="2200" dirty="0"/>
              <a:t> </a:t>
            </a:r>
            <a:r>
              <a:rPr lang="en-GB" sz="2200" dirty="0" err="1"/>
              <a:t>kaynaklarında</a:t>
            </a:r>
            <a:r>
              <a:rPr lang="en-GB" sz="2200" dirty="0"/>
              <a:t> </a:t>
            </a:r>
            <a:r>
              <a:rPr lang="en-GB" sz="2200" dirty="0" err="1"/>
              <a:t>yer</a:t>
            </a:r>
            <a:r>
              <a:rPr lang="en-GB" sz="2200" dirty="0"/>
              <a:t> </a:t>
            </a:r>
            <a:r>
              <a:rPr lang="en-GB" sz="2200" dirty="0" err="1"/>
              <a:t>alan</a:t>
            </a:r>
            <a:r>
              <a:rPr lang="en-GB" sz="2200" dirty="0"/>
              <a:t> 4. </a:t>
            </a:r>
            <a:r>
              <a:rPr lang="en-GB" sz="2200" dirty="0" err="1"/>
              <a:t>yüzyıldan</a:t>
            </a:r>
            <a:r>
              <a:rPr lang="en-GB" sz="2200" dirty="0"/>
              <a:t> </a:t>
            </a:r>
            <a:r>
              <a:rPr lang="en-GB" sz="2200" dirty="0" err="1"/>
              <a:t>kalma</a:t>
            </a:r>
            <a:r>
              <a:rPr lang="en-GB" sz="2200" dirty="0"/>
              <a:t> </a:t>
            </a:r>
            <a:r>
              <a:rPr lang="en-GB" sz="2200" dirty="0" err="1"/>
              <a:t>Çin</a:t>
            </a:r>
            <a:r>
              <a:rPr lang="en-GB" sz="2200" dirty="0"/>
              <a:t> </a:t>
            </a:r>
            <a:r>
              <a:rPr lang="en-GB" sz="2200" dirty="0" err="1"/>
              <a:t>karakterleriye</a:t>
            </a:r>
            <a:r>
              <a:rPr lang="en-GB" sz="2200" dirty="0"/>
              <a:t> </a:t>
            </a:r>
            <a:r>
              <a:rPr lang="en-GB" sz="2200" dirty="0" err="1"/>
              <a:t>yazılmış</a:t>
            </a:r>
            <a:r>
              <a:rPr lang="en-GB" sz="2200" dirty="0"/>
              <a:t> </a:t>
            </a:r>
            <a:r>
              <a:rPr lang="en-GB" sz="2200" dirty="0" err="1"/>
              <a:t>olan</a:t>
            </a:r>
            <a:r>
              <a:rPr lang="en-GB" sz="2200" dirty="0"/>
              <a:t> </a:t>
            </a:r>
            <a:r>
              <a:rPr lang="en-GB" sz="2200" b="1" i="1" dirty="0"/>
              <a:t>“</a:t>
            </a:r>
            <a:r>
              <a:rPr lang="en-GB" sz="2200" b="1" i="1" dirty="0" err="1"/>
              <a:t>süke</a:t>
            </a:r>
            <a:r>
              <a:rPr lang="en-GB" sz="2200" b="1" i="1" dirty="0"/>
              <a:t> </a:t>
            </a:r>
            <a:r>
              <a:rPr lang="en-GB" sz="2200" b="1" i="1" dirty="0" err="1"/>
              <a:t>talıkaŋ</a:t>
            </a:r>
            <a:r>
              <a:rPr lang="en-GB" sz="2200" b="1" i="1" dirty="0"/>
              <a:t>, </a:t>
            </a:r>
            <a:r>
              <a:rPr lang="en-GB" sz="2200" b="1" i="1" dirty="0" err="1"/>
              <a:t>bokukgı</a:t>
            </a:r>
            <a:r>
              <a:rPr lang="en-GB" sz="2200" b="1" i="1" dirty="0"/>
              <a:t> </a:t>
            </a:r>
            <a:r>
              <a:rPr lang="en-GB" sz="2200" b="1" i="1" dirty="0" err="1"/>
              <a:t>tutaŋ</a:t>
            </a:r>
            <a:r>
              <a:rPr lang="en-GB" sz="2200" b="1" i="1" dirty="0"/>
              <a:t>” </a:t>
            </a:r>
            <a:r>
              <a:rPr lang="en-GB" sz="2200" dirty="0"/>
              <a:t>“</a:t>
            </a:r>
            <a:r>
              <a:rPr lang="en-GB" sz="2200" i="1" dirty="0" err="1"/>
              <a:t>Orduyu</a:t>
            </a:r>
            <a:r>
              <a:rPr lang="en-GB" sz="2200" i="1" dirty="0"/>
              <a:t> </a:t>
            </a:r>
            <a:r>
              <a:rPr lang="en-GB" sz="2200" i="1" dirty="0" err="1"/>
              <a:t>çıkartın</a:t>
            </a:r>
            <a:r>
              <a:rPr lang="en-GB" sz="2200" i="1" dirty="0"/>
              <a:t> (</a:t>
            </a:r>
            <a:r>
              <a:rPr lang="en-GB" sz="2200" i="1" dirty="0" err="1"/>
              <a:t>gönderin</a:t>
            </a:r>
            <a:r>
              <a:rPr lang="en-GB" sz="2200" i="1" dirty="0"/>
              <a:t>), </a:t>
            </a:r>
            <a:r>
              <a:rPr lang="en-GB" sz="2200" i="1" dirty="0" err="1"/>
              <a:t>Bokuk’u</a:t>
            </a:r>
            <a:r>
              <a:rPr lang="en-GB" sz="2200" i="1" dirty="0"/>
              <a:t> </a:t>
            </a:r>
            <a:r>
              <a:rPr lang="en-GB" sz="2200" i="1" dirty="0" err="1"/>
              <a:t>tutun</a:t>
            </a:r>
            <a:r>
              <a:rPr lang="en-GB" sz="2200" i="1" dirty="0"/>
              <a:t>!”</a:t>
            </a:r>
            <a:r>
              <a:rPr lang="en-GB" sz="2200" dirty="0"/>
              <a:t> </a:t>
            </a:r>
            <a:r>
              <a:rPr lang="en-GB" sz="2200" dirty="0" err="1"/>
              <a:t>şeklinde</a:t>
            </a:r>
            <a:r>
              <a:rPr lang="en-GB" sz="2200" dirty="0"/>
              <a:t> </a:t>
            </a:r>
            <a:r>
              <a:rPr lang="en-GB" sz="2200" dirty="0" err="1"/>
              <a:t>çevrilebilen</a:t>
            </a:r>
            <a:r>
              <a:rPr lang="en-GB" sz="2200" dirty="0"/>
              <a:t> </a:t>
            </a:r>
            <a:r>
              <a:rPr lang="en-GB" sz="2200" dirty="0" err="1"/>
              <a:t>küçük</a:t>
            </a:r>
            <a:r>
              <a:rPr lang="en-GB" sz="2200" dirty="0"/>
              <a:t> </a:t>
            </a:r>
            <a:r>
              <a:rPr lang="en-GB" sz="2200" dirty="0" err="1"/>
              <a:t>bir</a:t>
            </a:r>
            <a:r>
              <a:rPr lang="en-GB" sz="2200" dirty="0"/>
              <a:t> </a:t>
            </a:r>
            <a:r>
              <a:rPr lang="en-GB" sz="2200" dirty="0" err="1"/>
              <a:t>metindir</a:t>
            </a:r>
            <a:r>
              <a:rPr lang="en-GB" sz="2200" dirty="0"/>
              <a:t>.</a:t>
            </a:r>
            <a:endParaRPr lang="tr-TR" sz="2200" dirty="0"/>
          </a:p>
          <a:p>
            <a:pPr algn="just"/>
            <a:r>
              <a:rPr lang="en-GB" sz="2200" dirty="0" err="1"/>
              <a:t>Türklere</a:t>
            </a:r>
            <a:r>
              <a:rPr lang="en-GB" sz="2200" dirty="0"/>
              <a:t> ait </a:t>
            </a:r>
            <a:r>
              <a:rPr lang="en-GB" sz="2200" dirty="0" err="1"/>
              <a:t>ikinci</a:t>
            </a:r>
            <a:r>
              <a:rPr lang="en-GB" sz="2200" dirty="0"/>
              <a:t> </a:t>
            </a:r>
            <a:r>
              <a:rPr lang="en-GB" sz="2200" dirty="0" err="1"/>
              <a:t>belge</a:t>
            </a:r>
            <a:r>
              <a:rPr lang="en-GB" sz="2200" dirty="0"/>
              <a:t> </a:t>
            </a:r>
            <a:r>
              <a:rPr lang="en-GB" sz="2200" dirty="0" err="1"/>
              <a:t>ise</a:t>
            </a:r>
            <a:r>
              <a:rPr lang="en-GB" sz="2200" dirty="0"/>
              <a:t> I. Köktürk </a:t>
            </a:r>
            <a:r>
              <a:rPr lang="en-GB" sz="2200" dirty="0" err="1"/>
              <a:t>Kağanlığı</a:t>
            </a:r>
            <a:r>
              <a:rPr lang="en-GB" sz="2200" dirty="0"/>
              <a:t> </a:t>
            </a:r>
            <a:r>
              <a:rPr lang="en-GB" sz="2200" dirty="0" err="1"/>
              <a:t>döneminde</a:t>
            </a:r>
            <a:r>
              <a:rPr lang="en-GB" sz="2200" dirty="0"/>
              <a:t> </a:t>
            </a:r>
            <a:r>
              <a:rPr lang="en-GB" sz="2200" dirty="0" err="1"/>
              <a:t>yazılan</a:t>
            </a:r>
            <a:r>
              <a:rPr lang="en-GB" sz="2200" dirty="0"/>
              <a:t> </a:t>
            </a:r>
            <a:r>
              <a:rPr lang="en-GB" sz="2200" dirty="0" err="1"/>
              <a:t>Bugut</a:t>
            </a:r>
            <a:r>
              <a:rPr lang="en-GB" sz="2200" dirty="0"/>
              <a:t> </a:t>
            </a:r>
            <a:r>
              <a:rPr lang="en-GB" sz="2200" dirty="0" err="1"/>
              <a:t>Yazıtı’dır</a:t>
            </a:r>
            <a:r>
              <a:rPr lang="en-GB" sz="2200" dirty="0"/>
              <a:t>. </a:t>
            </a:r>
            <a:r>
              <a:rPr lang="en-GB" sz="2200" dirty="0" err="1"/>
              <a:t>Bugut</a:t>
            </a:r>
            <a:r>
              <a:rPr lang="en-GB" sz="2200" dirty="0"/>
              <a:t> </a:t>
            </a:r>
            <a:r>
              <a:rPr lang="en-GB" sz="2200" dirty="0" err="1"/>
              <a:t>Yazıtı</a:t>
            </a:r>
            <a:r>
              <a:rPr lang="en-GB" sz="2200" dirty="0"/>
              <a:t>, </a:t>
            </a:r>
            <a:r>
              <a:rPr lang="en-GB" sz="2200" dirty="0" err="1"/>
              <a:t>Soğd</a:t>
            </a:r>
            <a:r>
              <a:rPr lang="en-GB" sz="2200" dirty="0"/>
              <a:t> </a:t>
            </a:r>
            <a:r>
              <a:rPr lang="en-GB" sz="2200" dirty="0" err="1"/>
              <a:t>ve</a:t>
            </a:r>
            <a:r>
              <a:rPr lang="en-GB" sz="2200" dirty="0"/>
              <a:t> Sanskrit/Brahmi </a:t>
            </a:r>
            <a:r>
              <a:rPr lang="en-GB" sz="2200" dirty="0" err="1"/>
              <a:t>dillerinde</a:t>
            </a:r>
            <a:r>
              <a:rPr lang="en-GB" sz="2200" dirty="0"/>
              <a:t> </a:t>
            </a:r>
            <a:r>
              <a:rPr lang="en-GB" sz="2200" dirty="0" err="1"/>
              <a:t>yazılmıştır</a:t>
            </a:r>
            <a:r>
              <a:rPr lang="en-GB" sz="2200" dirty="0"/>
              <a:t>. </a:t>
            </a:r>
            <a:r>
              <a:rPr lang="en-GB" sz="2200" dirty="0" err="1"/>
              <a:t>Yazıtın</a:t>
            </a:r>
            <a:r>
              <a:rPr lang="en-GB" sz="2200" dirty="0"/>
              <a:t> tam </a:t>
            </a:r>
            <a:r>
              <a:rPr lang="en-GB" sz="2200" dirty="0" err="1"/>
              <a:t>olarak</a:t>
            </a:r>
            <a:r>
              <a:rPr lang="en-GB" sz="2200" dirty="0"/>
              <a:t> ne zaman </a:t>
            </a:r>
            <a:r>
              <a:rPr lang="en-GB" sz="2200" dirty="0" err="1"/>
              <a:t>yazıldığı</a:t>
            </a:r>
            <a:r>
              <a:rPr lang="en-GB" sz="2200" dirty="0"/>
              <a:t> </a:t>
            </a:r>
            <a:r>
              <a:rPr lang="en-GB" sz="2200" dirty="0" err="1"/>
              <a:t>bilinmemekle</a:t>
            </a:r>
            <a:r>
              <a:rPr lang="en-GB" sz="2200" dirty="0"/>
              <a:t> </a:t>
            </a:r>
            <a:r>
              <a:rPr lang="en-GB" sz="2200" dirty="0" err="1"/>
              <a:t>birlikte</a:t>
            </a:r>
            <a:r>
              <a:rPr lang="en-GB" sz="2200" dirty="0"/>
              <a:t> I. Köktürk </a:t>
            </a:r>
            <a:r>
              <a:rPr lang="en-GB" sz="2200" dirty="0" err="1"/>
              <a:t>Kağanlığının</a:t>
            </a:r>
            <a:r>
              <a:rPr lang="en-GB" sz="2200" dirty="0"/>
              <a:t> ilk 35 </a:t>
            </a:r>
            <a:r>
              <a:rPr lang="en-GB" sz="2200" dirty="0" err="1"/>
              <a:t>yılında</a:t>
            </a:r>
            <a:r>
              <a:rPr lang="en-GB" sz="2200" dirty="0"/>
              <a:t> </a:t>
            </a:r>
            <a:r>
              <a:rPr lang="en-GB" sz="2200" dirty="0" err="1"/>
              <a:t>hüküm</a:t>
            </a:r>
            <a:r>
              <a:rPr lang="en-GB" sz="2200" dirty="0"/>
              <a:t> </a:t>
            </a:r>
            <a:r>
              <a:rPr lang="en-GB" sz="2200" dirty="0" err="1"/>
              <a:t>süren</a:t>
            </a:r>
            <a:r>
              <a:rPr lang="en-GB" sz="2200" dirty="0"/>
              <a:t> </a:t>
            </a:r>
            <a:r>
              <a:rPr lang="en-GB" sz="2200" dirty="0" err="1"/>
              <a:t>kağanların</a:t>
            </a:r>
            <a:r>
              <a:rPr lang="en-GB" sz="2200" dirty="0"/>
              <a:t> </a:t>
            </a:r>
            <a:r>
              <a:rPr lang="en-GB" sz="2200" dirty="0" err="1"/>
              <a:t>adının</a:t>
            </a:r>
            <a:r>
              <a:rPr lang="en-GB" sz="2200" dirty="0"/>
              <a:t> </a:t>
            </a:r>
            <a:r>
              <a:rPr lang="en-GB" sz="2200" dirty="0" err="1"/>
              <a:t>geçmesi</a:t>
            </a:r>
            <a:r>
              <a:rPr lang="en-GB" sz="2200" dirty="0"/>
              <a:t> </a:t>
            </a:r>
            <a:r>
              <a:rPr lang="en-GB" sz="2200" dirty="0" err="1"/>
              <a:t>nedeniyle</a:t>
            </a:r>
            <a:r>
              <a:rPr lang="en-GB" sz="2200" dirty="0"/>
              <a:t> </a:t>
            </a:r>
            <a:r>
              <a:rPr lang="en-GB" sz="2200" dirty="0" err="1"/>
              <a:t>Muhan</a:t>
            </a:r>
            <a:r>
              <a:rPr lang="en-GB" sz="2200" dirty="0"/>
              <a:t> </a:t>
            </a:r>
            <a:r>
              <a:rPr lang="en-GB" sz="2200" dirty="0" err="1"/>
              <a:t>Tegin</a:t>
            </a:r>
            <a:r>
              <a:rPr lang="en-GB" sz="2200" dirty="0"/>
              <a:t> </a:t>
            </a:r>
            <a:r>
              <a:rPr lang="en-GB" sz="2200" dirty="0" err="1"/>
              <a:t>döneminde</a:t>
            </a:r>
            <a:r>
              <a:rPr lang="en-GB" sz="2200" dirty="0"/>
              <a:t> </a:t>
            </a:r>
            <a:r>
              <a:rPr lang="en-GB" sz="2200" dirty="0" err="1"/>
              <a:t>yazıldığı</a:t>
            </a:r>
            <a:r>
              <a:rPr lang="en-GB" sz="2200" dirty="0"/>
              <a:t> </a:t>
            </a:r>
            <a:r>
              <a:rPr lang="en-GB" sz="2200" dirty="0" err="1"/>
              <a:t>düşünülür</a:t>
            </a:r>
            <a:r>
              <a:rPr lang="en-GB" sz="2200" dirty="0"/>
              <a:t>. </a:t>
            </a:r>
            <a:r>
              <a:rPr lang="en-GB" sz="2200" dirty="0" err="1"/>
              <a:t>Yazıtta</a:t>
            </a:r>
            <a:r>
              <a:rPr lang="en-GB" sz="2200" dirty="0"/>
              <a:t> </a:t>
            </a:r>
            <a:r>
              <a:rPr lang="en-GB" sz="2200" dirty="0" err="1"/>
              <a:t>Bumin</a:t>
            </a:r>
            <a:r>
              <a:rPr lang="en-GB" sz="2200" dirty="0"/>
              <a:t> </a:t>
            </a:r>
            <a:r>
              <a:rPr lang="en-GB" sz="2200" dirty="0" err="1"/>
              <a:t>Kağan</a:t>
            </a:r>
            <a:r>
              <a:rPr lang="en-GB" sz="2200" dirty="0"/>
              <a:t> </a:t>
            </a:r>
            <a:r>
              <a:rPr lang="en-GB" sz="2200" dirty="0" err="1"/>
              <a:t>ve</a:t>
            </a:r>
            <a:r>
              <a:rPr lang="en-GB" sz="2200" dirty="0"/>
              <a:t> </a:t>
            </a:r>
            <a:r>
              <a:rPr lang="en-GB" sz="2200" dirty="0" err="1"/>
              <a:t>Muhan</a:t>
            </a:r>
            <a:r>
              <a:rPr lang="en-GB" sz="2200" dirty="0"/>
              <a:t> </a:t>
            </a:r>
            <a:r>
              <a:rPr lang="en-GB" sz="2200" dirty="0" err="1"/>
              <a:t>Kağan’ın</a:t>
            </a:r>
            <a:r>
              <a:rPr lang="en-GB" sz="2200" dirty="0"/>
              <a:t> </a:t>
            </a:r>
            <a:r>
              <a:rPr lang="en-GB" sz="2200" dirty="0" err="1"/>
              <a:t>adları</a:t>
            </a:r>
            <a:r>
              <a:rPr lang="en-GB" sz="2200" dirty="0"/>
              <a:t> </a:t>
            </a:r>
            <a:r>
              <a:rPr lang="en-GB" sz="2200" dirty="0" err="1"/>
              <a:t>geçer</a:t>
            </a:r>
            <a:r>
              <a:rPr lang="en-GB" sz="2200" dirty="0"/>
              <a:t>. </a:t>
            </a:r>
            <a:r>
              <a:rPr lang="en-GB" sz="2200" dirty="0" err="1"/>
              <a:t>Yazıtın</a:t>
            </a:r>
            <a:r>
              <a:rPr lang="en-GB" sz="2200" dirty="0"/>
              <a:t> </a:t>
            </a:r>
            <a:r>
              <a:rPr lang="en-GB" sz="2200" dirty="0" err="1"/>
              <a:t>tepeliğinde</a:t>
            </a:r>
            <a:r>
              <a:rPr lang="en-GB" sz="2200" dirty="0"/>
              <a:t>, </a:t>
            </a:r>
            <a:r>
              <a:rPr lang="en-GB" sz="2200" dirty="0" err="1"/>
              <a:t>Türk</a:t>
            </a:r>
            <a:r>
              <a:rPr lang="en-GB" sz="2200" dirty="0"/>
              <a:t> </a:t>
            </a:r>
            <a:r>
              <a:rPr lang="en-GB" sz="2200" dirty="0" err="1"/>
              <a:t>kültüründe</a:t>
            </a:r>
            <a:r>
              <a:rPr lang="en-GB" sz="2200" dirty="0"/>
              <a:t> </a:t>
            </a:r>
            <a:r>
              <a:rPr lang="en-GB" sz="2200" dirty="0" err="1"/>
              <a:t>önemli</a:t>
            </a:r>
            <a:r>
              <a:rPr lang="en-GB" sz="2200" dirty="0"/>
              <a:t> </a:t>
            </a:r>
            <a:r>
              <a:rPr lang="en-GB" sz="2200" dirty="0" err="1"/>
              <a:t>bir</a:t>
            </a:r>
            <a:r>
              <a:rPr lang="en-GB" sz="2200" dirty="0"/>
              <a:t> </a:t>
            </a:r>
            <a:r>
              <a:rPr lang="en-GB" sz="2200" dirty="0" err="1"/>
              <a:t>yere</a:t>
            </a:r>
            <a:r>
              <a:rPr lang="en-GB" sz="2200" dirty="0"/>
              <a:t> </a:t>
            </a:r>
            <a:r>
              <a:rPr lang="en-GB" sz="2200" dirty="0" err="1"/>
              <a:t>sahip</a:t>
            </a:r>
            <a:r>
              <a:rPr lang="en-GB" sz="2200" dirty="0"/>
              <a:t> </a:t>
            </a:r>
            <a:r>
              <a:rPr lang="en-GB" sz="2200" dirty="0" err="1"/>
              <a:t>olan</a:t>
            </a:r>
            <a:r>
              <a:rPr lang="en-GB" sz="2200" dirty="0"/>
              <a:t> </a:t>
            </a:r>
            <a:r>
              <a:rPr lang="en-GB" sz="2200" dirty="0" err="1"/>
              <a:t>kurttan</a:t>
            </a:r>
            <a:r>
              <a:rPr lang="en-GB" sz="2200" dirty="0"/>
              <a:t> </a:t>
            </a:r>
            <a:r>
              <a:rPr lang="en-GB" sz="2200" dirty="0" err="1"/>
              <a:t>süt</a:t>
            </a:r>
            <a:r>
              <a:rPr lang="en-GB" sz="2200" dirty="0"/>
              <a:t> </a:t>
            </a:r>
            <a:r>
              <a:rPr lang="en-GB" sz="2200" dirty="0" err="1"/>
              <a:t>emen</a:t>
            </a:r>
            <a:r>
              <a:rPr lang="en-GB" sz="2200" dirty="0"/>
              <a:t> </a:t>
            </a:r>
            <a:r>
              <a:rPr lang="en-GB" sz="2200" dirty="0" err="1"/>
              <a:t>çocuk</a:t>
            </a:r>
            <a:r>
              <a:rPr lang="en-GB" sz="2200" dirty="0"/>
              <a:t> </a:t>
            </a:r>
            <a:r>
              <a:rPr lang="en-GB" sz="2200" dirty="0" err="1"/>
              <a:t>figürü</a:t>
            </a:r>
            <a:r>
              <a:rPr lang="en-GB" sz="2200" dirty="0"/>
              <a:t> </a:t>
            </a:r>
            <a:r>
              <a:rPr lang="en-GB" sz="2200" dirty="0" err="1"/>
              <a:t>yer</a:t>
            </a:r>
            <a:r>
              <a:rPr lang="en-GB" sz="2200" dirty="0"/>
              <a:t> </a:t>
            </a:r>
            <a:r>
              <a:rPr lang="en-GB" sz="2200" dirty="0" err="1"/>
              <a:t>alır</a:t>
            </a:r>
            <a:r>
              <a:rPr lang="en-GB" sz="2200" dirty="0"/>
              <a:t>.</a:t>
            </a:r>
            <a:endParaRPr lang="tr-TR" sz="2200" dirty="0"/>
          </a:p>
          <a:p>
            <a:pPr marL="0" indent="0" algn="just">
              <a:buNone/>
            </a:pPr>
            <a:endParaRPr lang="tr-TR" sz="2200" dirty="0"/>
          </a:p>
        </p:txBody>
      </p:sp>
      <p:sp>
        <p:nvSpPr>
          <p:cNvPr id="4" name="3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5" name="4 Slayt Numarası Yer Tutucusu"/>
          <p:cNvSpPr>
            <a:spLocks noGrp="1"/>
          </p:cNvSpPr>
          <p:nvPr>
            <p:ph type="sldNum" sz="quarter" idx="12"/>
          </p:nvPr>
        </p:nvSpPr>
        <p:spPr/>
        <p:txBody>
          <a:bodyPr/>
          <a:lstStyle/>
          <a:p>
            <a:fld id="{F5241D30-471F-4A7E-8796-A38B74581AEE}" type="slidenum">
              <a:rPr lang="tr-TR" smtClean="0"/>
              <a:pPr/>
              <a:t>17</a:t>
            </a:fld>
            <a:endParaRPr lang="tr-TR" dirty="0"/>
          </a:p>
        </p:txBody>
      </p:sp>
    </p:spTree>
    <p:extLst>
      <p:ext uri="{BB962C8B-B14F-4D97-AF65-F5344CB8AC3E}">
        <p14:creationId xmlns:p14="http://schemas.microsoft.com/office/powerpoint/2010/main" val="18887276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en-GB" i="1" dirty="0"/>
              <a:t>5. Eski Türkçe Dönemi </a:t>
            </a:r>
            <a:br>
              <a:rPr lang="tr-TR" i="1" dirty="0"/>
            </a:br>
            <a:endParaRPr lang="tr-TR" i="1" dirty="0"/>
          </a:p>
        </p:txBody>
      </p:sp>
      <p:sp>
        <p:nvSpPr>
          <p:cNvPr id="3" name="2 İçerik Yer Tutucusu"/>
          <p:cNvSpPr>
            <a:spLocks noGrp="1"/>
          </p:cNvSpPr>
          <p:nvPr>
            <p:ph idx="1"/>
          </p:nvPr>
        </p:nvSpPr>
        <p:spPr>
          <a:xfrm>
            <a:off x="457200" y="1830387"/>
            <a:ext cx="8229600" cy="4525963"/>
          </a:xfrm>
        </p:spPr>
        <p:txBody>
          <a:bodyPr>
            <a:noAutofit/>
          </a:bodyPr>
          <a:lstStyle/>
          <a:p>
            <a:pPr algn="just"/>
            <a:r>
              <a:rPr lang="en-GB" sz="2400" dirty="0"/>
              <a:t>II. Köktürk </a:t>
            </a:r>
            <a:r>
              <a:rPr lang="en-GB" sz="2400" dirty="0" err="1"/>
              <a:t>Kağanlığı</a:t>
            </a:r>
            <a:r>
              <a:rPr lang="en-GB" sz="2400" dirty="0"/>
              <a:t> </a:t>
            </a:r>
            <a:r>
              <a:rPr lang="en-GB" sz="2400" dirty="0" err="1"/>
              <a:t>döneminde</a:t>
            </a:r>
            <a:r>
              <a:rPr lang="en-GB" sz="2400" dirty="0"/>
              <a:t> </a:t>
            </a:r>
            <a:r>
              <a:rPr lang="en-GB" sz="2400" dirty="0" err="1"/>
              <a:t>yazıt</a:t>
            </a:r>
            <a:r>
              <a:rPr lang="en-GB" sz="2400" dirty="0"/>
              <a:t> </a:t>
            </a:r>
            <a:r>
              <a:rPr lang="en-GB" sz="2400" dirty="0" err="1"/>
              <a:t>sayısı</a:t>
            </a:r>
            <a:r>
              <a:rPr lang="en-GB" sz="2400" dirty="0"/>
              <a:t> </a:t>
            </a:r>
            <a:r>
              <a:rPr lang="en-GB" sz="2400" dirty="0" err="1"/>
              <a:t>artmakta</a:t>
            </a:r>
            <a:r>
              <a:rPr lang="en-GB" sz="2400" dirty="0"/>
              <a:t> </a:t>
            </a:r>
            <a:r>
              <a:rPr lang="en-GB" sz="2400" dirty="0" err="1"/>
              <a:t>olup</a:t>
            </a:r>
            <a:r>
              <a:rPr lang="en-GB" sz="2400" dirty="0"/>
              <a:t> </a:t>
            </a:r>
            <a:r>
              <a:rPr lang="en-GB" sz="2400" dirty="0" err="1"/>
              <a:t>artık</a:t>
            </a:r>
            <a:r>
              <a:rPr lang="en-GB" sz="2400" dirty="0"/>
              <a:t> </a:t>
            </a:r>
            <a:r>
              <a:rPr lang="en-GB" sz="2400" dirty="0" err="1"/>
              <a:t>yazıtla</a:t>
            </a:r>
            <a:r>
              <a:rPr lang="tr-TR" sz="2400" dirty="0"/>
              <a:t>r</a:t>
            </a:r>
            <a:r>
              <a:rPr lang="en-GB" sz="2400" dirty="0"/>
              <a:t> Köktürk </a:t>
            </a:r>
            <a:r>
              <a:rPr lang="en-GB" sz="2400" dirty="0" err="1"/>
              <a:t>ya</a:t>
            </a:r>
            <a:r>
              <a:rPr lang="en-GB" sz="2400" dirty="0"/>
              <a:t> da </a:t>
            </a:r>
            <a:r>
              <a:rPr lang="en-GB" sz="2400" dirty="0" err="1"/>
              <a:t>runik</a:t>
            </a:r>
            <a:r>
              <a:rPr lang="en-GB" sz="2400" dirty="0"/>
              <a:t> </a:t>
            </a:r>
            <a:r>
              <a:rPr lang="en-GB" sz="2400" dirty="0" err="1"/>
              <a:t>harflerle</a:t>
            </a:r>
            <a:r>
              <a:rPr lang="en-GB" sz="2400" dirty="0"/>
              <a:t> </a:t>
            </a:r>
            <a:r>
              <a:rPr lang="en-GB" sz="2400" dirty="0" err="1"/>
              <a:t>Türkçe</a:t>
            </a:r>
            <a:r>
              <a:rPr lang="en-GB" sz="2400" dirty="0"/>
              <a:t> </a:t>
            </a:r>
            <a:r>
              <a:rPr lang="en-GB" sz="2400" dirty="0" err="1"/>
              <a:t>olarak</a:t>
            </a:r>
            <a:r>
              <a:rPr lang="en-GB" sz="2400" dirty="0"/>
              <a:t> </a:t>
            </a:r>
            <a:r>
              <a:rPr lang="en-GB" sz="2400" dirty="0" err="1"/>
              <a:t>yazılmaktadır</a:t>
            </a:r>
            <a:r>
              <a:rPr lang="en-GB" sz="2400" dirty="0"/>
              <a:t>. Bu </a:t>
            </a:r>
            <a:r>
              <a:rPr lang="en-GB" sz="2400" dirty="0" err="1"/>
              <a:t>dönemin</a:t>
            </a:r>
            <a:r>
              <a:rPr lang="en-GB" sz="2400" dirty="0"/>
              <a:t> </a:t>
            </a:r>
            <a:r>
              <a:rPr lang="en-GB" sz="2400" dirty="0" err="1"/>
              <a:t>önemli</a:t>
            </a:r>
            <a:r>
              <a:rPr lang="en-GB" sz="2400" dirty="0"/>
              <a:t> </a:t>
            </a:r>
            <a:r>
              <a:rPr lang="en-GB" sz="2400" dirty="0" err="1"/>
              <a:t>yazıtları</a:t>
            </a:r>
            <a:r>
              <a:rPr lang="en-GB" sz="2400" dirty="0"/>
              <a:t> </a:t>
            </a:r>
            <a:r>
              <a:rPr lang="en-GB" sz="2400" dirty="0" err="1"/>
              <a:t>şunlardır</a:t>
            </a:r>
            <a:r>
              <a:rPr lang="en-GB" sz="2400" dirty="0"/>
              <a:t>: </a:t>
            </a:r>
            <a:r>
              <a:rPr lang="en-GB" sz="2400" dirty="0" err="1"/>
              <a:t>Köl</a:t>
            </a:r>
            <a:r>
              <a:rPr lang="en-GB" sz="2400" dirty="0"/>
              <a:t> </a:t>
            </a:r>
            <a:r>
              <a:rPr lang="en-GB" sz="2400" dirty="0" err="1"/>
              <a:t>Tigin</a:t>
            </a:r>
            <a:r>
              <a:rPr lang="en-GB" sz="2400" dirty="0"/>
              <a:t> </a:t>
            </a:r>
            <a:r>
              <a:rPr lang="en-GB" sz="2400" dirty="0" err="1"/>
              <a:t>Yazıtı</a:t>
            </a:r>
            <a:r>
              <a:rPr lang="en-GB" sz="2400" dirty="0"/>
              <a:t> (732), Bilge </a:t>
            </a:r>
            <a:r>
              <a:rPr lang="en-GB" sz="2400" dirty="0" err="1"/>
              <a:t>Kağan</a:t>
            </a:r>
            <a:r>
              <a:rPr lang="en-GB" sz="2400" dirty="0"/>
              <a:t> </a:t>
            </a:r>
            <a:r>
              <a:rPr lang="en-GB" sz="2400" dirty="0" err="1"/>
              <a:t>Yazıtı</a:t>
            </a:r>
            <a:r>
              <a:rPr lang="en-GB" sz="2400" dirty="0"/>
              <a:t> (735), </a:t>
            </a:r>
            <a:r>
              <a:rPr lang="en-GB" sz="2400" dirty="0" err="1"/>
              <a:t>Tonyukuk</a:t>
            </a:r>
            <a:r>
              <a:rPr lang="en-GB" sz="2400" dirty="0"/>
              <a:t> </a:t>
            </a:r>
            <a:r>
              <a:rPr lang="en-GB" sz="2400" dirty="0" err="1"/>
              <a:t>Yazıtı</a:t>
            </a:r>
            <a:r>
              <a:rPr lang="en-GB" sz="2400" dirty="0"/>
              <a:t> (720-725 </a:t>
            </a:r>
            <a:r>
              <a:rPr lang="en-GB" sz="2400" dirty="0" err="1"/>
              <a:t>veya</a:t>
            </a:r>
            <a:r>
              <a:rPr lang="en-GB" sz="2400" dirty="0"/>
              <a:t> 732’den </a:t>
            </a:r>
            <a:r>
              <a:rPr lang="en-GB" sz="2400" dirty="0" err="1"/>
              <a:t>sonra</a:t>
            </a:r>
            <a:r>
              <a:rPr lang="en-GB" sz="2400" dirty="0"/>
              <a:t>), </a:t>
            </a:r>
            <a:r>
              <a:rPr lang="en-GB" sz="2400" dirty="0" err="1"/>
              <a:t>Çoyren</a:t>
            </a:r>
            <a:r>
              <a:rPr lang="en-GB" sz="2400" dirty="0"/>
              <a:t> </a:t>
            </a:r>
            <a:r>
              <a:rPr lang="en-GB" sz="2400" dirty="0" err="1"/>
              <a:t>Yazıtı</a:t>
            </a:r>
            <a:r>
              <a:rPr lang="en-GB" sz="2400" dirty="0"/>
              <a:t> (687-692), </a:t>
            </a:r>
            <a:r>
              <a:rPr lang="en-GB" sz="2400" dirty="0" err="1"/>
              <a:t>Küli</a:t>
            </a:r>
            <a:r>
              <a:rPr lang="en-GB" sz="2400" dirty="0"/>
              <a:t> </a:t>
            </a:r>
            <a:r>
              <a:rPr lang="en-GB" sz="2400" dirty="0" err="1"/>
              <a:t>Çor</a:t>
            </a:r>
            <a:r>
              <a:rPr lang="en-GB" sz="2400" dirty="0"/>
              <a:t> (</a:t>
            </a:r>
            <a:r>
              <a:rPr lang="tr-TR" sz="2400" dirty="0" err="1"/>
              <a:t>İhe</a:t>
            </a:r>
            <a:r>
              <a:rPr lang="tr-TR" sz="2400" dirty="0"/>
              <a:t> </a:t>
            </a:r>
            <a:r>
              <a:rPr lang="tr-TR" sz="2400" dirty="0" err="1"/>
              <a:t>Hüşötü</a:t>
            </a:r>
            <a:r>
              <a:rPr lang="tr-TR" sz="2400" dirty="0"/>
              <a:t> 719-723), </a:t>
            </a:r>
            <a:r>
              <a:rPr lang="tr-TR" sz="2400" dirty="0" err="1"/>
              <a:t>Ongin</a:t>
            </a:r>
            <a:r>
              <a:rPr lang="tr-TR" sz="2400" dirty="0"/>
              <a:t> (</a:t>
            </a:r>
            <a:r>
              <a:rPr lang="tr-TR" sz="2400" dirty="0" err="1"/>
              <a:t>Işbara</a:t>
            </a:r>
            <a:r>
              <a:rPr lang="tr-TR" sz="2400" dirty="0"/>
              <a:t> Tarhan 732-735). Türk tarih ve kültürü için önemli olan bu yazıtlar, gerek I. Köktürk gerekse II. Köktürk Kağanlık dönemi hakkında önemli bilgiler sunmasının yanı sıra Türk dil ve edebiyat tarihi için de oldukça önemlidir. Birer hatıra niteliği taşıyan bu yazıtlar, hitabet türünün en önemli örneklerindendir.</a:t>
            </a:r>
          </a:p>
          <a:p>
            <a:pPr marL="0" indent="0" algn="just">
              <a:buNone/>
            </a:pPr>
            <a:endParaRPr lang="tr-TR" sz="2200" dirty="0"/>
          </a:p>
        </p:txBody>
      </p:sp>
      <p:sp>
        <p:nvSpPr>
          <p:cNvPr id="4" name="3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5" name="4 Slayt Numarası Yer Tutucusu"/>
          <p:cNvSpPr>
            <a:spLocks noGrp="1"/>
          </p:cNvSpPr>
          <p:nvPr>
            <p:ph type="sldNum" sz="quarter" idx="12"/>
          </p:nvPr>
        </p:nvSpPr>
        <p:spPr/>
        <p:txBody>
          <a:bodyPr/>
          <a:lstStyle/>
          <a:p>
            <a:fld id="{F5241D30-471F-4A7E-8796-A38B74581AEE}" type="slidenum">
              <a:rPr lang="tr-TR" smtClean="0"/>
              <a:pPr/>
              <a:t>18</a:t>
            </a:fld>
            <a:endParaRPr lang="tr-TR" dirty="0"/>
          </a:p>
        </p:txBody>
      </p:sp>
    </p:spTree>
    <p:extLst>
      <p:ext uri="{BB962C8B-B14F-4D97-AF65-F5344CB8AC3E}">
        <p14:creationId xmlns:p14="http://schemas.microsoft.com/office/powerpoint/2010/main" val="31469725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en-GB" i="1" dirty="0"/>
              <a:t>5. Eski Türkçe Dönemi </a:t>
            </a:r>
            <a:br>
              <a:rPr lang="tr-TR" i="1" dirty="0"/>
            </a:br>
            <a:endParaRPr lang="tr-TR" i="1" dirty="0"/>
          </a:p>
        </p:txBody>
      </p:sp>
      <p:sp>
        <p:nvSpPr>
          <p:cNvPr id="3" name="2 İçerik Yer Tutucusu"/>
          <p:cNvSpPr>
            <a:spLocks noGrp="1"/>
          </p:cNvSpPr>
          <p:nvPr>
            <p:ph idx="1"/>
          </p:nvPr>
        </p:nvSpPr>
        <p:spPr>
          <a:xfrm>
            <a:off x="457200" y="1830387"/>
            <a:ext cx="8229600" cy="4525963"/>
          </a:xfrm>
        </p:spPr>
        <p:txBody>
          <a:bodyPr>
            <a:noAutofit/>
          </a:bodyPr>
          <a:lstStyle/>
          <a:p>
            <a:pPr algn="just"/>
            <a:r>
              <a:rPr lang="tr-TR" sz="2400" dirty="0"/>
              <a:t>Bu yazıtların en büyük ortak özelliği üzerlerinde Köktürklerin </a:t>
            </a:r>
            <a:r>
              <a:rPr lang="tr-TR" sz="2400" i="1" dirty="0" err="1"/>
              <a:t>tamgası</a:t>
            </a:r>
            <a:r>
              <a:rPr lang="tr-TR" sz="2400" i="1" dirty="0"/>
              <a:t> </a:t>
            </a:r>
            <a:r>
              <a:rPr lang="tr-TR" sz="2400" dirty="0"/>
              <a:t>olan dağ keçisinin bulunmasıdır. Dağ keçisi, hızlılığı, çevikliği ve özgürlüğü simgeler.</a:t>
            </a:r>
          </a:p>
          <a:p>
            <a:pPr algn="just"/>
            <a:r>
              <a:rPr lang="tr-TR" sz="2400" dirty="0"/>
              <a:t>Köktürk Yazıtları, II. Köktürk Kağanı Bilge Kağan ve kardeşi </a:t>
            </a:r>
            <a:r>
              <a:rPr lang="tr-TR" sz="2400" dirty="0" err="1"/>
              <a:t>Köl</a:t>
            </a:r>
            <a:r>
              <a:rPr lang="tr-TR" sz="2400" dirty="0"/>
              <a:t> </a:t>
            </a:r>
            <a:r>
              <a:rPr lang="tr-TR" sz="2400" dirty="0" err="1"/>
              <a:t>Tigin</a:t>
            </a:r>
            <a:r>
              <a:rPr lang="tr-TR" sz="2400" dirty="0"/>
              <a:t> için dikilen yazıtlar ile </a:t>
            </a:r>
            <a:r>
              <a:rPr lang="tr-TR" sz="2400" dirty="0" err="1"/>
              <a:t>İlteriş</a:t>
            </a:r>
            <a:r>
              <a:rPr lang="tr-TR" sz="2400" dirty="0"/>
              <a:t> Kağan’dan itibaren devlet adamı olan </a:t>
            </a:r>
            <a:r>
              <a:rPr lang="tr-TR" sz="2400" dirty="0" err="1"/>
              <a:t>Tonyukuk</a:t>
            </a:r>
            <a:r>
              <a:rPr lang="tr-TR" sz="2400" dirty="0"/>
              <a:t> adına dikilen yazıtlar, Köktürk alfabesi ile yazılmış yazıtlar arasında en büyükleri olup en az tahribata uğrayanlardır. Köktürk Yazıtları (Orhun Yazıtları) olarak adlandırılan bu yazıtlar, I. Köktürk </a:t>
            </a:r>
            <a:r>
              <a:rPr lang="tr-TR" sz="2400" dirty="0" err="1"/>
              <a:t>Kağanlığı’ndan</a:t>
            </a:r>
            <a:r>
              <a:rPr lang="tr-TR" sz="2400" dirty="0"/>
              <a:t> başlayarak Köktürk devletinin öyküsünü aktarırlar. Başka bir deyişle o devletin siyasî ve kültür tarihini yansıtırlar.</a:t>
            </a:r>
          </a:p>
        </p:txBody>
      </p:sp>
      <p:sp>
        <p:nvSpPr>
          <p:cNvPr id="4" name="3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5" name="4 Slayt Numarası Yer Tutucusu"/>
          <p:cNvSpPr>
            <a:spLocks noGrp="1"/>
          </p:cNvSpPr>
          <p:nvPr>
            <p:ph type="sldNum" sz="quarter" idx="12"/>
          </p:nvPr>
        </p:nvSpPr>
        <p:spPr/>
        <p:txBody>
          <a:bodyPr/>
          <a:lstStyle/>
          <a:p>
            <a:fld id="{F5241D30-471F-4A7E-8796-A38B74581AEE}" type="slidenum">
              <a:rPr lang="tr-TR" smtClean="0"/>
              <a:pPr/>
              <a:t>19</a:t>
            </a:fld>
            <a:endParaRPr lang="tr-TR" dirty="0"/>
          </a:p>
        </p:txBody>
      </p:sp>
    </p:spTree>
    <p:extLst>
      <p:ext uri="{BB962C8B-B14F-4D97-AF65-F5344CB8AC3E}">
        <p14:creationId xmlns:p14="http://schemas.microsoft.com/office/powerpoint/2010/main" val="21987892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solidFill>
                  <a:srgbClr val="1F497D"/>
                </a:solidFill>
              </a:rPr>
              <a:t>Temel Kavramlar</a:t>
            </a:r>
            <a:endParaRPr lang="tr-TR" dirty="0"/>
          </a:p>
        </p:txBody>
      </p:sp>
      <p:sp>
        <p:nvSpPr>
          <p:cNvPr id="3" name="2 İçerik Yer Tutucusu"/>
          <p:cNvSpPr>
            <a:spLocks noGrp="1"/>
          </p:cNvSpPr>
          <p:nvPr>
            <p:ph idx="1"/>
          </p:nvPr>
        </p:nvSpPr>
        <p:spPr>
          <a:xfrm>
            <a:off x="395536" y="1772816"/>
            <a:ext cx="8363272" cy="4525963"/>
          </a:xfrm>
        </p:spPr>
        <p:txBody>
          <a:bodyPr/>
          <a:lstStyle/>
          <a:p>
            <a:pPr algn="just"/>
            <a:r>
              <a:rPr lang="tr-TR" dirty="0"/>
              <a:t>Bu bölümde; Türk dilinin  gelişmesi ve tarihi devreleri, tarih boyunca Türklerin kullandıkları alfabelerin ve Türk dilinin yayılma alanlarının neler olduğu konularına değinilecektir.</a:t>
            </a:r>
          </a:p>
          <a:p>
            <a:pPr marL="0" indent="0" algn="just">
              <a:buNone/>
            </a:pPr>
            <a:endParaRPr lang="tr-TR" dirty="0"/>
          </a:p>
          <a:p>
            <a:endParaRPr lang="tr-TR" dirty="0"/>
          </a:p>
        </p:txBody>
      </p:sp>
      <p:sp>
        <p:nvSpPr>
          <p:cNvPr id="4" name="3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5" name="4 Slayt Numarası Yer Tutucusu"/>
          <p:cNvSpPr>
            <a:spLocks noGrp="1"/>
          </p:cNvSpPr>
          <p:nvPr>
            <p:ph type="sldNum" sz="quarter" idx="12"/>
          </p:nvPr>
        </p:nvSpPr>
        <p:spPr/>
        <p:txBody>
          <a:bodyPr/>
          <a:lstStyle/>
          <a:p>
            <a:fld id="{F5241D30-471F-4A7E-8796-A38B74581AEE}" type="slidenum">
              <a:rPr lang="tr-TR" smtClean="0"/>
              <a:pPr/>
              <a:t>2</a:t>
            </a:fld>
            <a:endParaRPr lang="tr-T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en-GB" i="1" dirty="0"/>
              <a:t>5. Eski Türkçe Dönemi </a:t>
            </a:r>
            <a:br>
              <a:rPr lang="tr-TR" i="1" dirty="0"/>
            </a:br>
            <a:endParaRPr lang="tr-TR" i="1" dirty="0"/>
          </a:p>
        </p:txBody>
      </p:sp>
      <p:sp>
        <p:nvSpPr>
          <p:cNvPr id="3" name="2 İçerik Yer Tutucusu"/>
          <p:cNvSpPr>
            <a:spLocks noGrp="1"/>
          </p:cNvSpPr>
          <p:nvPr>
            <p:ph idx="1"/>
          </p:nvPr>
        </p:nvSpPr>
        <p:spPr>
          <a:xfrm>
            <a:off x="457200" y="1830387"/>
            <a:ext cx="8229600" cy="4525963"/>
          </a:xfrm>
        </p:spPr>
        <p:txBody>
          <a:bodyPr>
            <a:noAutofit/>
          </a:bodyPr>
          <a:lstStyle/>
          <a:p>
            <a:pPr algn="just"/>
            <a:r>
              <a:rPr lang="tr-TR" sz="2400" dirty="0"/>
              <a:t>Moğolistan’da Orhun Irmağı kıyılarında </a:t>
            </a:r>
            <a:r>
              <a:rPr lang="tr-TR" sz="2400" dirty="0" err="1"/>
              <a:t>Karakurum</a:t>
            </a:r>
            <a:r>
              <a:rPr lang="tr-TR" sz="2400" dirty="0"/>
              <a:t> ve </a:t>
            </a:r>
            <a:r>
              <a:rPr lang="tr-TR" sz="2400" dirty="0" err="1"/>
              <a:t>Karabalgasun’da</a:t>
            </a:r>
            <a:r>
              <a:rPr lang="tr-TR" sz="2400" dirty="0"/>
              <a:t> araştırmalar yapan Rus Coğrafya Cemiyeti, 18 Temmuz 1889 tarihinde büyük bir keşfe imza atar. Heyetin başında bulunan gazeteci ve etnograf </a:t>
            </a:r>
            <a:r>
              <a:rPr lang="tr-TR" sz="2400" dirty="0" err="1"/>
              <a:t>Mihayloviç</a:t>
            </a:r>
            <a:r>
              <a:rPr lang="tr-TR" sz="2400" dirty="0"/>
              <a:t> </a:t>
            </a:r>
            <a:r>
              <a:rPr lang="tr-TR" sz="2400" dirty="0" err="1"/>
              <a:t>Yadrintsev</a:t>
            </a:r>
            <a:r>
              <a:rPr lang="tr-TR" sz="2400" dirty="0"/>
              <a:t>, </a:t>
            </a:r>
            <a:r>
              <a:rPr lang="tr-TR" sz="2400" dirty="0" err="1"/>
              <a:t>Karabalgasun’da</a:t>
            </a:r>
            <a:r>
              <a:rPr lang="tr-TR" sz="2400" dirty="0"/>
              <a:t>, Orhun ırmağının eski yatağı yakınlarında, </a:t>
            </a:r>
            <a:r>
              <a:rPr lang="tr-TR" sz="2400" dirty="0" err="1"/>
              <a:t>Koço</a:t>
            </a:r>
            <a:r>
              <a:rPr lang="tr-TR" sz="2400" dirty="0"/>
              <a:t> </a:t>
            </a:r>
            <a:r>
              <a:rPr lang="tr-TR" sz="2400" dirty="0" err="1"/>
              <a:t>Çaydam</a:t>
            </a:r>
            <a:r>
              <a:rPr lang="tr-TR" sz="2400" dirty="0"/>
              <a:t> Gölü civarında birtakım heykeller, balballar ve yıkıntılar arasında </a:t>
            </a:r>
            <a:r>
              <a:rPr lang="tr-TR" sz="2400" dirty="0" err="1"/>
              <a:t>Köl</a:t>
            </a:r>
            <a:r>
              <a:rPr lang="tr-TR" sz="2400" dirty="0"/>
              <a:t> </a:t>
            </a:r>
            <a:r>
              <a:rPr lang="tr-TR" sz="2400" dirty="0" err="1"/>
              <a:t>Tigin</a:t>
            </a:r>
            <a:r>
              <a:rPr lang="tr-TR" sz="2400" dirty="0"/>
              <a:t> ve Bilge Kağan yazıtlarını bulur. İki yazıt arasındaki mesafe 1 km kadardır. </a:t>
            </a:r>
            <a:r>
              <a:rPr lang="tr-TR" sz="2400" dirty="0" err="1"/>
              <a:t>Tonyukuk</a:t>
            </a:r>
            <a:r>
              <a:rPr lang="tr-TR" sz="2400" dirty="0"/>
              <a:t> yazıtı, F. </a:t>
            </a:r>
            <a:r>
              <a:rPr lang="tr-TR" sz="2400" dirty="0" err="1"/>
              <a:t>Klementz</a:t>
            </a:r>
            <a:r>
              <a:rPr lang="tr-TR" sz="2400" dirty="0"/>
              <a:t> tarafından 1897’de Moğolistan’da, Tola ırmağı kenarında bulunmuştur.</a:t>
            </a:r>
          </a:p>
        </p:txBody>
      </p:sp>
      <p:sp>
        <p:nvSpPr>
          <p:cNvPr id="4" name="3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5" name="4 Slayt Numarası Yer Tutucusu"/>
          <p:cNvSpPr>
            <a:spLocks noGrp="1"/>
          </p:cNvSpPr>
          <p:nvPr>
            <p:ph type="sldNum" sz="quarter" idx="12"/>
          </p:nvPr>
        </p:nvSpPr>
        <p:spPr/>
        <p:txBody>
          <a:bodyPr/>
          <a:lstStyle/>
          <a:p>
            <a:fld id="{F5241D30-471F-4A7E-8796-A38B74581AEE}" type="slidenum">
              <a:rPr lang="tr-TR" smtClean="0"/>
              <a:pPr/>
              <a:t>20</a:t>
            </a:fld>
            <a:endParaRPr lang="tr-TR" dirty="0"/>
          </a:p>
        </p:txBody>
      </p:sp>
    </p:spTree>
    <p:extLst>
      <p:ext uri="{BB962C8B-B14F-4D97-AF65-F5344CB8AC3E}">
        <p14:creationId xmlns:p14="http://schemas.microsoft.com/office/powerpoint/2010/main" val="32135593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en-GB" i="1" dirty="0"/>
              <a:t>5. Eski Türkçe Dönemi </a:t>
            </a:r>
            <a:br>
              <a:rPr lang="tr-TR" i="1" dirty="0"/>
            </a:br>
            <a:endParaRPr lang="tr-TR" i="1" dirty="0"/>
          </a:p>
        </p:txBody>
      </p:sp>
      <p:sp>
        <p:nvSpPr>
          <p:cNvPr id="3" name="2 İçerik Yer Tutucusu"/>
          <p:cNvSpPr>
            <a:spLocks noGrp="1"/>
          </p:cNvSpPr>
          <p:nvPr>
            <p:ph idx="1"/>
          </p:nvPr>
        </p:nvSpPr>
        <p:spPr>
          <a:xfrm>
            <a:off x="457200" y="1830387"/>
            <a:ext cx="8229600" cy="4525963"/>
          </a:xfrm>
        </p:spPr>
        <p:txBody>
          <a:bodyPr>
            <a:noAutofit/>
          </a:bodyPr>
          <a:lstStyle/>
          <a:p>
            <a:pPr algn="just"/>
            <a:r>
              <a:rPr lang="tr-TR" sz="2400" dirty="0" err="1"/>
              <a:t>Köl</a:t>
            </a:r>
            <a:r>
              <a:rPr lang="tr-TR" sz="2400" dirty="0"/>
              <a:t> </a:t>
            </a:r>
            <a:r>
              <a:rPr lang="tr-TR" sz="2400" dirty="0" err="1"/>
              <a:t>Tigin</a:t>
            </a:r>
            <a:r>
              <a:rPr lang="tr-TR" sz="2400" dirty="0"/>
              <a:t> yazıtı, 731’de ölen </a:t>
            </a:r>
            <a:r>
              <a:rPr lang="tr-TR" sz="2400" dirty="0" err="1"/>
              <a:t>Köl</a:t>
            </a:r>
            <a:r>
              <a:rPr lang="tr-TR" sz="2400" dirty="0"/>
              <a:t> </a:t>
            </a:r>
            <a:r>
              <a:rPr lang="tr-TR" sz="2400" dirty="0" err="1"/>
              <a:t>Tigin</a:t>
            </a:r>
            <a:r>
              <a:rPr lang="tr-TR" sz="2400" dirty="0"/>
              <a:t> adına kardeşi hükümdar Bilge Kağan tarafından 732’de diktirilmiştir. Yazıtta konuşan Bilge Kağan’dır. Bilge Kağan yazıtı ise 734’te ölen Bilge Kağan adına oğlu </a:t>
            </a:r>
            <a:r>
              <a:rPr lang="tr-TR" sz="2400" dirty="0" err="1"/>
              <a:t>Tenri</a:t>
            </a:r>
            <a:r>
              <a:rPr lang="tr-TR" sz="2400" dirty="0"/>
              <a:t> </a:t>
            </a:r>
            <a:r>
              <a:rPr lang="tr-TR" sz="2400" dirty="0" err="1"/>
              <a:t>Tigin</a:t>
            </a:r>
            <a:r>
              <a:rPr lang="tr-TR" sz="2400" dirty="0"/>
              <a:t> tarafından 735’te diktirilmiştir. Bilge Kağan yazıtının büyük bölümü </a:t>
            </a:r>
            <a:r>
              <a:rPr lang="tr-TR" sz="2400" dirty="0" err="1"/>
              <a:t>Köl</a:t>
            </a:r>
            <a:r>
              <a:rPr lang="tr-TR" sz="2400" dirty="0"/>
              <a:t> </a:t>
            </a:r>
            <a:r>
              <a:rPr lang="tr-TR" sz="2400" dirty="0" err="1"/>
              <a:t>Tigin</a:t>
            </a:r>
            <a:r>
              <a:rPr lang="tr-TR" sz="2400" dirty="0"/>
              <a:t> yazıtıyla aynıdır. Çok az bir kısım </a:t>
            </a:r>
            <a:r>
              <a:rPr lang="tr-TR" sz="2400" dirty="0" err="1"/>
              <a:t>Köl</a:t>
            </a:r>
            <a:r>
              <a:rPr lang="tr-TR" sz="2400" dirty="0"/>
              <a:t> </a:t>
            </a:r>
            <a:r>
              <a:rPr lang="tr-TR" sz="2400" dirty="0" err="1"/>
              <a:t>Tigin’in</a:t>
            </a:r>
            <a:r>
              <a:rPr lang="tr-TR" sz="2400" dirty="0"/>
              <a:t> ölümünden sonraki olaylar için ayrılmıştır. Talat Tekin’e göre bu kısımlar Bilge Kağan’ın oğlu </a:t>
            </a:r>
            <a:r>
              <a:rPr lang="tr-TR" sz="2400" dirty="0" err="1"/>
              <a:t>Tenri</a:t>
            </a:r>
            <a:r>
              <a:rPr lang="tr-TR" sz="2400" dirty="0"/>
              <a:t> </a:t>
            </a:r>
            <a:r>
              <a:rPr lang="tr-TR" sz="2400" dirty="0" err="1"/>
              <a:t>Tigin’e</a:t>
            </a:r>
            <a:r>
              <a:rPr lang="tr-TR" sz="2400" dirty="0"/>
              <a:t> aittir. Her iki yazıt da dört yüzlü tek parça taş olup kaplumbağa kaide üzerine oturtulmuştur. Yazıtların batı yüzleri Çincedir. Her iki yazıtı taşlar üzerine kazıyarak yazan </a:t>
            </a:r>
            <a:r>
              <a:rPr lang="tr-TR" sz="2400" dirty="0" err="1"/>
              <a:t>Köl</a:t>
            </a:r>
            <a:r>
              <a:rPr lang="tr-TR" sz="2400" dirty="0"/>
              <a:t> </a:t>
            </a:r>
            <a:r>
              <a:rPr lang="tr-TR" sz="2400" dirty="0" err="1"/>
              <a:t>Tigin’in</a:t>
            </a:r>
            <a:r>
              <a:rPr lang="tr-TR" sz="2400" dirty="0"/>
              <a:t> yeğeni </a:t>
            </a:r>
            <a:r>
              <a:rPr lang="tr-TR" sz="2400" dirty="0" err="1"/>
              <a:t>Yolluğ</a:t>
            </a:r>
            <a:r>
              <a:rPr lang="tr-TR" sz="2400" dirty="0"/>
              <a:t> </a:t>
            </a:r>
            <a:r>
              <a:rPr lang="tr-TR" sz="2400" dirty="0" err="1"/>
              <a:t>Tigin’dir</a:t>
            </a:r>
            <a:r>
              <a:rPr lang="tr-TR" sz="2400" dirty="0"/>
              <a:t>.</a:t>
            </a:r>
          </a:p>
          <a:p>
            <a:pPr marL="0" indent="0" algn="just">
              <a:buNone/>
            </a:pPr>
            <a:endParaRPr lang="tr-TR" sz="2400" dirty="0"/>
          </a:p>
        </p:txBody>
      </p:sp>
      <p:sp>
        <p:nvSpPr>
          <p:cNvPr id="4" name="3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5" name="4 Slayt Numarası Yer Tutucusu"/>
          <p:cNvSpPr>
            <a:spLocks noGrp="1"/>
          </p:cNvSpPr>
          <p:nvPr>
            <p:ph type="sldNum" sz="quarter" idx="12"/>
          </p:nvPr>
        </p:nvSpPr>
        <p:spPr/>
        <p:txBody>
          <a:bodyPr/>
          <a:lstStyle/>
          <a:p>
            <a:fld id="{F5241D30-471F-4A7E-8796-A38B74581AEE}" type="slidenum">
              <a:rPr lang="tr-TR" smtClean="0"/>
              <a:pPr/>
              <a:t>21</a:t>
            </a:fld>
            <a:endParaRPr lang="tr-TR" dirty="0"/>
          </a:p>
        </p:txBody>
      </p:sp>
    </p:spTree>
    <p:extLst>
      <p:ext uri="{BB962C8B-B14F-4D97-AF65-F5344CB8AC3E}">
        <p14:creationId xmlns:p14="http://schemas.microsoft.com/office/powerpoint/2010/main" val="38332771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en-GB" i="1" dirty="0"/>
              <a:t>5. Eski Türkçe Dönemi </a:t>
            </a:r>
            <a:br>
              <a:rPr lang="tr-TR" i="1" dirty="0"/>
            </a:br>
            <a:endParaRPr lang="tr-TR" i="1" dirty="0"/>
          </a:p>
        </p:txBody>
      </p:sp>
      <p:sp>
        <p:nvSpPr>
          <p:cNvPr id="3" name="2 İçerik Yer Tutucusu"/>
          <p:cNvSpPr>
            <a:spLocks noGrp="1"/>
          </p:cNvSpPr>
          <p:nvPr>
            <p:ph idx="1"/>
          </p:nvPr>
        </p:nvSpPr>
        <p:spPr>
          <a:xfrm>
            <a:off x="457200" y="1417638"/>
            <a:ext cx="8229600" cy="4938713"/>
          </a:xfrm>
        </p:spPr>
        <p:txBody>
          <a:bodyPr>
            <a:noAutofit/>
          </a:bodyPr>
          <a:lstStyle/>
          <a:p>
            <a:pPr algn="just"/>
            <a:r>
              <a:rPr lang="tr-TR" sz="2200" dirty="0" err="1"/>
              <a:t>Tonyukuk</a:t>
            </a:r>
            <a:r>
              <a:rPr lang="tr-TR" sz="2200" dirty="0"/>
              <a:t> yazıtı aynı boyda, dört yüzlü iki dikilitaş hâlindedir. Bu yazıtın dikildiği tarihin yazılı olduğu yer fazlasıyla tahrip olduğundan bu konuda çeşitli varsayımlar ileri sürülmüştür. V. Thomsen, </a:t>
            </a:r>
            <a:r>
              <a:rPr lang="tr-TR" sz="2200" dirty="0" err="1"/>
              <a:t>Tonyukuk</a:t>
            </a:r>
            <a:r>
              <a:rPr lang="tr-TR" sz="2200" dirty="0"/>
              <a:t> yazıtının dikiliş yılı olarak 725 yılını kabul ederken bu konuda Türkiye’deki tek çalışmayı yapan Talat Tekin, 720-725 yılları arasını kabul eder. Ancak, en azından </a:t>
            </a:r>
            <a:r>
              <a:rPr lang="tr-TR" sz="2200" dirty="0" err="1"/>
              <a:t>Köl</a:t>
            </a:r>
            <a:r>
              <a:rPr lang="tr-TR" sz="2200" dirty="0"/>
              <a:t> </a:t>
            </a:r>
            <a:r>
              <a:rPr lang="tr-TR" sz="2200" dirty="0" err="1"/>
              <a:t>Tigin</a:t>
            </a:r>
            <a:r>
              <a:rPr lang="tr-TR" sz="2200" dirty="0"/>
              <a:t> yazıtının dikildiğini gören </a:t>
            </a:r>
            <a:r>
              <a:rPr lang="tr-TR" sz="2200" dirty="0" err="1"/>
              <a:t>Tonyukuk’un</a:t>
            </a:r>
            <a:r>
              <a:rPr lang="tr-TR" sz="2200" dirty="0"/>
              <a:t> buna bir tepki olarak kendi yazıtını diktirdiği olasılığı da gözden uzak tutulmamalıdır; yani yazıtın 732’de veya ondan birkaç yıl sonra dikilmiş olması da mümkündür. </a:t>
            </a:r>
          </a:p>
        </p:txBody>
      </p:sp>
      <p:sp>
        <p:nvSpPr>
          <p:cNvPr id="4" name="3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5" name="4 Slayt Numarası Yer Tutucusu"/>
          <p:cNvSpPr>
            <a:spLocks noGrp="1"/>
          </p:cNvSpPr>
          <p:nvPr>
            <p:ph type="sldNum" sz="quarter" idx="12"/>
          </p:nvPr>
        </p:nvSpPr>
        <p:spPr/>
        <p:txBody>
          <a:bodyPr/>
          <a:lstStyle/>
          <a:p>
            <a:fld id="{F5241D30-471F-4A7E-8796-A38B74581AEE}" type="slidenum">
              <a:rPr lang="tr-TR" smtClean="0"/>
              <a:pPr/>
              <a:t>22</a:t>
            </a:fld>
            <a:endParaRPr lang="tr-TR" dirty="0"/>
          </a:p>
        </p:txBody>
      </p:sp>
    </p:spTree>
    <p:extLst>
      <p:ext uri="{BB962C8B-B14F-4D97-AF65-F5344CB8AC3E}">
        <p14:creationId xmlns:p14="http://schemas.microsoft.com/office/powerpoint/2010/main" val="8732008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en-GB" i="1" dirty="0"/>
              <a:t>5. Eski Türkçe Dönemi </a:t>
            </a:r>
            <a:br>
              <a:rPr lang="tr-TR" i="1" dirty="0"/>
            </a:br>
            <a:endParaRPr lang="tr-TR" i="1" dirty="0"/>
          </a:p>
        </p:txBody>
      </p:sp>
      <p:sp>
        <p:nvSpPr>
          <p:cNvPr id="3" name="2 İçerik Yer Tutucusu"/>
          <p:cNvSpPr>
            <a:spLocks noGrp="1"/>
          </p:cNvSpPr>
          <p:nvPr>
            <p:ph idx="1"/>
          </p:nvPr>
        </p:nvSpPr>
        <p:spPr>
          <a:xfrm>
            <a:off x="457200" y="1417638"/>
            <a:ext cx="8229600" cy="4938713"/>
          </a:xfrm>
        </p:spPr>
        <p:txBody>
          <a:bodyPr>
            <a:noAutofit/>
          </a:bodyPr>
          <a:lstStyle/>
          <a:p>
            <a:pPr algn="just"/>
            <a:r>
              <a:rPr lang="tr-TR" sz="2200" dirty="0"/>
              <a:t>Yazıttaki üslup farklılığının bir nedeni de budur. </a:t>
            </a:r>
            <a:r>
              <a:rPr lang="tr-TR" sz="2200" dirty="0" err="1"/>
              <a:t>Köl</a:t>
            </a:r>
            <a:r>
              <a:rPr lang="tr-TR" sz="2200" dirty="0"/>
              <a:t> </a:t>
            </a:r>
            <a:r>
              <a:rPr lang="tr-TR" sz="2200" dirty="0" err="1"/>
              <a:t>Tigin</a:t>
            </a:r>
            <a:r>
              <a:rPr lang="tr-TR" sz="2200" dirty="0"/>
              <a:t> ve Bilge Kağan yazıtlarında canlı, heyecanlı, parlak ve etkileyici bir üslup hâkim iken </a:t>
            </a:r>
            <a:r>
              <a:rPr lang="tr-TR" sz="2200" dirty="0" err="1"/>
              <a:t>Tonyukuk</a:t>
            </a:r>
            <a:r>
              <a:rPr lang="tr-TR" sz="2200" dirty="0"/>
              <a:t> yazıtında daha ciddî, seçkin sözler ve ifadeler yer almaktadır. </a:t>
            </a:r>
            <a:r>
              <a:rPr lang="tr-TR" sz="2200" dirty="0" err="1"/>
              <a:t>Köl</a:t>
            </a:r>
            <a:r>
              <a:rPr lang="tr-TR" sz="2200" dirty="0"/>
              <a:t> </a:t>
            </a:r>
            <a:r>
              <a:rPr lang="tr-TR" sz="2200" dirty="0" err="1"/>
              <a:t>Tigin</a:t>
            </a:r>
            <a:r>
              <a:rPr lang="tr-TR" sz="2200" dirty="0"/>
              <a:t> ve Bilge Kağan yazıtlarında </a:t>
            </a:r>
            <a:r>
              <a:rPr lang="tr-TR" sz="2200" dirty="0" err="1"/>
              <a:t>Tonyukuk’tan</a:t>
            </a:r>
            <a:r>
              <a:rPr lang="tr-TR" sz="2200" dirty="0"/>
              <a:t> söz edilmediğine göre, herhâlde vezir, kendi yazıtında adı geçenlere ciddî bir cevap vermektedir.</a:t>
            </a:r>
          </a:p>
          <a:p>
            <a:pPr algn="just"/>
            <a:r>
              <a:rPr lang="tr-TR" sz="2200" dirty="0" err="1"/>
              <a:t>Tonyukuk</a:t>
            </a:r>
            <a:r>
              <a:rPr lang="tr-TR" sz="2200" dirty="0"/>
              <a:t> yazıtının kimin tarafından yazıldığı bilinmemektedir. Bu yazıt hiç şüphesiz </a:t>
            </a:r>
            <a:r>
              <a:rPr lang="tr-TR" sz="2200" dirty="0" err="1"/>
              <a:t>Tonyukuk</a:t>
            </a:r>
            <a:r>
              <a:rPr lang="tr-TR" sz="2200" dirty="0"/>
              <a:t> hayattayken tertip edilmiştir. Kendisi bizzat yazmamış olsa da taş oymacılarına metni yazdırmış ve yazıtın düzenlenmesiyle de uğraşmış olmalıdır.</a:t>
            </a:r>
          </a:p>
          <a:p>
            <a:pPr marL="0" indent="0" algn="just">
              <a:buNone/>
            </a:pPr>
            <a:r>
              <a:rPr lang="tr-TR" sz="2200" dirty="0"/>
              <a:t> </a:t>
            </a:r>
          </a:p>
        </p:txBody>
      </p:sp>
      <p:sp>
        <p:nvSpPr>
          <p:cNvPr id="4" name="3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5" name="4 Slayt Numarası Yer Tutucusu"/>
          <p:cNvSpPr>
            <a:spLocks noGrp="1"/>
          </p:cNvSpPr>
          <p:nvPr>
            <p:ph type="sldNum" sz="quarter" idx="12"/>
          </p:nvPr>
        </p:nvSpPr>
        <p:spPr/>
        <p:txBody>
          <a:bodyPr/>
          <a:lstStyle/>
          <a:p>
            <a:fld id="{F5241D30-471F-4A7E-8796-A38B74581AEE}" type="slidenum">
              <a:rPr lang="tr-TR" smtClean="0"/>
              <a:pPr/>
              <a:t>23</a:t>
            </a:fld>
            <a:endParaRPr lang="tr-TR" dirty="0"/>
          </a:p>
        </p:txBody>
      </p:sp>
    </p:spTree>
    <p:extLst>
      <p:ext uri="{BB962C8B-B14F-4D97-AF65-F5344CB8AC3E}">
        <p14:creationId xmlns:p14="http://schemas.microsoft.com/office/powerpoint/2010/main" val="35535405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en-GB" i="1" dirty="0"/>
              <a:t>5. Eski Türkçe Dönemi </a:t>
            </a:r>
            <a:br>
              <a:rPr lang="tr-TR" i="1" dirty="0"/>
            </a:br>
            <a:endParaRPr lang="tr-TR" i="1" dirty="0"/>
          </a:p>
        </p:txBody>
      </p:sp>
      <p:sp>
        <p:nvSpPr>
          <p:cNvPr id="3" name="2 İçerik Yer Tutucusu"/>
          <p:cNvSpPr>
            <a:spLocks noGrp="1"/>
          </p:cNvSpPr>
          <p:nvPr>
            <p:ph idx="1"/>
          </p:nvPr>
        </p:nvSpPr>
        <p:spPr>
          <a:xfrm>
            <a:off x="457200" y="1417638"/>
            <a:ext cx="8229600" cy="4938713"/>
          </a:xfrm>
        </p:spPr>
        <p:txBody>
          <a:bodyPr>
            <a:noAutofit/>
          </a:bodyPr>
          <a:lstStyle/>
          <a:p>
            <a:pPr algn="just"/>
            <a:r>
              <a:rPr lang="tr-TR" sz="2000" dirty="0"/>
              <a:t>Köktürk Yazıtları (Orhun Yazıtları, Orhon Yazıtları), olarak genel bir adla adlandırılan </a:t>
            </a:r>
            <a:r>
              <a:rPr lang="tr-TR" sz="2000" dirty="0" err="1"/>
              <a:t>Köl</a:t>
            </a:r>
            <a:r>
              <a:rPr lang="tr-TR" sz="2000" dirty="0"/>
              <a:t> </a:t>
            </a:r>
            <a:r>
              <a:rPr lang="tr-TR" sz="2000" dirty="0" err="1"/>
              <a:t>Tigin</a:t>
            </a:r>
            <a:r>
              <a:rPr lang="tr-TR" sz="2000" dirty="0"/>
              <a:t>, Bilge Kağan ve </a:t>
            </a:r>
            <a:r>
              <a:rPr lang="tr-TR" sz="2000" dirty="0" err="1"/>
              <a:t>Tonyukuk</a:t>
            </a:r>
            <a:r>
              <a:rPr lang="tr-TR" sz="2000" dirty="0"/>
              <a:t> yazıtları, Türklerin tarihî, sosyal ve siyasî durumunu gelişmiş, güzel bir dille anlatan en önemli ve en uzun yazıtlardır. Ayrıca bu yazıtlar, Türk dilinin gramer unsurlarının tespit edilebileceği düzeyde olup Türk dilinin kendi bünyesi içinde, yabancı unsurlarla karışmadan ileri bir düzeye eriştiğini de açıkça göstermektedir. </a:t>
            </a:r>
          </a:p>
          <a:p>
            <a:pPr algn="just"/>
            <a:r>
              <a:rPr lang="tr-TR" sz="2000" dirty="0"/>
              <a:t>Yazıtlarda, bir kağanın veya bir kahramanın başarı için yapması gerekenler anlatıldığı gibi, iyi bir kağanın veya iyi bir devlet adamının yönetiminde halkın içinde bulunduğu refah ya da içine düştüğü kötü durum dile getirilir. Aynı zamanda bunlar, sadece mezar taşları olmayıp hükümdarın hükümranlığı altındaki tüm insanlara hitap ettiği birer siyasî beyanname karakteri de taşımaktadır. Anlatım tarzı canlı ve samimîdir.</a:t>
            </a:r>
          </a:p>
          <a:p>
            <a:pPr algn="just"/>
            <a:endParaRPr lang="tr-TR" sz="2000" dirty="0"/>
          </a:p>
          <a:p>
            <a:pPr marL="0" indent="0" algn="just">
              <a:buNone/>
            </a:pPr>
            <a:endParaRPr lang="tr-TR" sz="2200" dirty="0"/>
          </a:p>
        </p:txBody>
      </p:sp>
      <p:sp>
        <p:nvSpPr>
          <p:cNvPr id="4" name="3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5" name="4 Slayt Numarası Yer Tutucusu"/>
          <p:cNvSpPr>
            <a:spLocks noGrp="1"/>
          </p:cNvSpPr>
          <p:nvPr>
            <p:ph type="sldNum" sz="quarter" idx="12"/>
          </p:nvPr>
        </p:nvSpPr>
        <p:spPr/>
        <p:txBody>
          <a:bodyPr/>
          <a:lstStyle/>
          <a:p>
            <a:fld id="{F5241D30-471F-4A7E-8796-A38B74581AEE}" type="slidenum">
              <a:rPr lang="tr-TR" smtClean="0"/>
              <a:pPr/>
              <a:t>24</a:t>
            </a:fld>
            <a:endParaRPr lang="tr-TR" dirty="0"/>
          </a:p>
        </p:txBody>
      </p:sp>
    </p:spTree>
    <p:extLst>
      <p:ext uri="{BB962C8B-B14F-4D97-AF65-F5344CB8AC3E}">
        <p14:creationId xmlns:p14="http://schemas.microsoft.com/office/powerpoint/2010/main" val="41833436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en-GB" i="1" dirty="0"/>
              <a:t>5. Eski Türkçe Dönemi </a:t>
            </a:r>
            <a:br>
              <a:rPr lang="tr-TR" i="1" dirty="0"/>
            </a:br>
            <a:endParaRPr lang="tr-TR" i="1" dirty="0"/>
          </a:p>
        </p:txBody>
      </p:sp>
      <p:sp>
        <p:nvSpPr>
          <p:cNvPr id="3" name="2 İçerik Yer Tutucusu"/>
          <p:cNvSpPr>
            <a:spLocks noGrp="1"/>
          </p:cNvSpPr>
          <p:nvPr>
            <p:ph idx="1"/>
          </p:nvPr>
        </p:nvSpPr>
        <p:spPr>
          <a:xfrm>
            <a:off x="457200" y="1417638"/>
            <a:ext cx="8229600" cy="4938713"/>
          </a:xfrm>
        </p:spPr>
        <p:txBody>
          <a:bodyPr>
            <a:noAutofit/>
          </a:bodyPr>
          <a:lstStyle/>
          <a:p>
            <a:pPr algn="just"/>
            <a:r>
              <a:rPr lang="tr-TR" sz="2400" dirty="0"/>
              <a:t>Yazıtlarda bulunan kahramanlık ifadeleri, Türk milletinin sonsuza kadar yaşaması için söylenmiş sözlerdir. Diğer taraftan yazıldıkları dönemin, kağanların ve komutanların övülerek uzun uzadıya anlatılması ve milletin geleceği daha iyi görmeye ve düşünmeye teşvik edilişi, anıtların bütün Türk milletine her dönemde hitap eden bir eser olduğunu ortaya koymaktadır. Anlatılmak istenen konular düzgün cümlelerle aktarılmış, bu cümleler bugün de kullanılan deyimler, atasözleri ve edebî sanatlar ile süslenmiştir. İfadeyi güçlendirme amaçlı tekrarlara da sık sık rastlanır.</a:t>
            </a:r>
          </a:p>
          <a:p>
            <a:pPr marL="0" indent="0" algn="just">
              <a:buNone/>
            </a:pPr>
            <a:endParaRPr lang="tr-TR" sz="2200" dirty="0"/>
          </a:p>
        </p:txBody>
      </p:sp>
      <p:sp>
        <p:nvSpPr>
          <p:cNvPr id="4" name="3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5" name="4 Slayt Numarası Yer Tutucusu"/>
          <p:cNvSpPr>
            <a:spLocks noGrp="1"/>
          </p:cNvSpPr>
          <p:nvPr>
            <p:ph type="sldNum" sz="quarter" idx="12"/>
          </p:nvPr>
        </p:nvSpPr>
        <p:spPr/>
        <p:txBody>
          <a:bodyPr/>
          <a:lstStyle/>
          <a:p>
            <a:fld id="{F5241D30-471F-4A7E-8796-A38B74581AEE}" type="slidenum">
              <a:rPr lang="tr-TR" smtClean="0"/>
              <a:pPr/>
              <a:t>25</a:t>
            </a:fld>
            <a:endParaRPr lang="tr-TR" dirty="0"/>
          </a:p>
        </p:txBody>
      </p:sp>
    </p:spTree>
    <p:extLst>
      <p:ext uri="{BB962C8B-B14F-4D97-AF65-F5344CB8AC3E}">
        <p14:creationId xmlns:p14="http://schemas.microsoft.com/office/powerpoint/2010/main" val="19096852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en-GB" i="1" dirty="0"/>
              <a:t>5. Eski Türkçe Dönemi </a:t>
            </a:r>
            <a:br>
              <a:rPr lang="tr-TR" i="1" dirty="0"/>
            </a:br>
            <a:endParaRPr lang="tr-TR" i="1" dirty="0"/>
          </a:p>
        </p:txBody>
      </p:sp>
      <p:sp>
        <p:nvSpPr>
          <p:cNvPr id="3" name="2 İçerik Yer Tutucusu"/>
          <p:cNvSpPr>
            <a:spLocks noGrp="1"/>
          </p:cNvSpPr>
          <p:nvPr>
            <p:ph idx="1"/>
          </p:nvPr>
        </p:nvSpPr>
        <p:spPr>
          <a:xfrm>
            <a:off x="457200" y="1417638"/>
            <a:ext cx="8229600" cy="4938713"/>
          </a:xfrm>
        </p:spPr>
        <p:txBody>
          <a:bodyPr>
            <a:noAutofit/>
          </a:bodyPr>
          <a:lstStyle/>
          <a:p>
            <a:pPr algn="just"/>
            <a:r>
              <a:rPr lang="tr-TR" sz="2200" dirty="0" err="1"/>
              <a:t>Çoyren</a:t>
            </a:r>
            <a:r>
              <a:rPr lang="tr-TR" sz="2200" dirty="0"/>
              <a:t> yazıtı, </a:t>
            </a:r>
            <a:r>
              <a:rPr lang="tr-TR" sz="2200" dirty="0" err="1"/>
              <a:t>Köl</a:t>
            </a:r>
            <a:r>
              <a:rPr lang="tr-TR" sz="2200" dirty="0"/>
              <a:t> </a:t>
            </a:r>
            <a:r>
              <a:rPr lang="tr-TR" sz="2200" dirty="0" err="1"/>
              <a:t>Tigin</a:t>
            </a:r>
            <a:r>
              <a:rPr lang="tr-TR" sz="2200" dirty="0"/>
              <a:t>, Bilge Kağan ve </a:t>
            </a:r>
            <a:r>
              <a:rPr lang="tr-TR" sz="2200" dirty="0" err="1"/>
              <a:t>Tonyukuk</a:t>
            </a:r>
            <a:r>
              <a:rPr lang="tr-TR" sz="2200" dirty="0"/>
              <a:t> yazıtları gibi mezar taşı olarak dikilmiştir. Köktürk Kağanlığına bağlı bir kişinin, II. Köktürk Kağanlığını kuran </a:t>
            </a:r>
            <a:r>
              <a:rPr lang="tr-TR" sz="2200" dirty="0" err="1"/>
              <a:t>İlteriş’e</a:t>
            </a:r>
            <a:r>
              <a:rPr lang="tr-TR" sz="2200" dirty="0"/>
              <a:t> katıldığını anlatan bu yazıt, sadece 6 satırdan ibarettir.</a:t>
            </a:r>
          </a:p>
          <a:p>
            <a:pPr algn="just"/>
            <a:r>
              <a:rPr lang="en-GB" sz="2200" dirty="0"/>
              <a:t> 732 </a:t>
            </a:r>
            <a:r>
              <a:rPr lang="en-GB" sz="2200" dirty="0" err="1"/>
              <a:t>tarihinde</a:t>
            </a:r>
            <a:r>
              <a:rPr lang="en-GB" sz="2200" dirty="0"/>
              <a:t> </a:t>
            </a:r>
            <a:r>
              <a:rPr lang="en-GB" sz="2200" dirty="0" err="1"/>
              <a:t>dikildiği</a:t>
            </a:r>
            <a:r>
              <a:rPr lang="en-GB" sz="2200" dirty="0"/>
              <a:t> </a:t>
            </a:r>
            <a:r>
              <a:rPr lang="en-GB" sz="2200" dirty="0" err="1"/>
              <a:t>düşünülen</a:t>
            </a:r>
            <a:r>
              <a:rPr lang="en-GB" sz="2200" dirty="0"/>
              <a:t> </a:t>
            </a:r>
            <a:r>
              <a:rPr lang="en-GB" sz="2200" dirty="0" err="1"/>
              <a:t>Ongin</a:t>
            </a:r>
            <a:r>
              <a:rPr lang="en-GB" sz="2200" dirty="0"/>
              <a:t> </a:t>
            </a:r>
            <a:r>
              <a:rPr lang="en-GB" sz="2200" dirty="0" err="1"/>
              <a:t>Yazıtı</a:t>
            </a:r>
            <a:r>
              <a:rPr lang="en-GB" sz="2200" dirty="0"/>
              <a:t>, II. Köktürk </a:t>
            </a:r>
            <a:r>
              <a:rPr lang="en-GB" sz="2200" dirty="0" err="1"/>
              <a:t>Kağanlığının</a:t>
            </a:r>
            <a:r>
              <a:rPr lang="en-GB" sz="2200" dirty="0"/>
              <a:t> </a:t>
            </a:r>
            <a:r>
              <a:rPr lang="en-GB" sz="2200" dirty="0" err="1"/>
              <a:t>kuruluşu</a:t>
            </a:r>
            <a:r>
              <a:rPr lang="en-GB" sz="2200" dirty="0"/>
              <a:t> </a:t>
            </a:r>
            <a:r>
              <a:rPr lang="en-GB" sz="2200" dirty="0" err="1"/>
              <a:t>hakkında</a:t>
            </a:r>
            <a:r>
              <a:rPr lang="en-GB" sz="2200" dirty="0"/>
              <a:t> </a:t>
            </a:r>
            <a:r>
              <a:rPr lang="en-GB" sz="2200" dirty="0" err="1"/>
              <a:t>bilgi</a:t>
            </a:r>
            <a:r>
              <a:rPr lang="en-GB" sz="2200" dirty="0"/>
              <a:t> </a:t>
            </a:r>
            <a:r>
              <a:rPr lang="en-GB" sz="2200" dirty="0" err="1"/>
              <a:t>verir</a:t>
            </a:r>
            <a:r>
              <a:rPr lang="en-GB" sz="2200" dirty="0"/>
              <a:t>, </a:t>
            </a:r>
            <a:r>
              <a:rPr lang="en-GB" sz="2200" dirty="0" err="1"/>
              <a:t>hacimce</a:t>
            </a:r>
            <a:r>
              <a:rPr lang="en-GB" sz="2200" dirty="0"/>
              <a:t> </a:t>
            </a:r>
            <a:r>
              <a:rPr lang="en-GB" sz="2200" dirty="0" err="1"/>
              <a:t>diğer</a:t>
            </a:r>
            <a:r>
              <a:rPr lang="en-GB" sz="2200" dirty="0"/>
              <a:t> </a:t>
            </a:r>
            <a:r>
              <a:rPr lang="en-GB" sz="2200" dirty="0" err="1"/>
              <a:t>yazıtlara</a:t>
            </a:r>
            <a:r>
              <a:rPr lang="en-GB" sz="2200" dirty="0"/>
              <a:t> </a:t>
            </a:r>
            <a:r>
              <a:rPr lang="en-GB" sz="2200" dirty="0" err="1"/>
              <a:t>nazaran</a:t>
            </a:r>
            <a:r>
              <a:rPr lang="en-GB" sz="2200" dirty="0"/>
              <a:t> </a:t>
            </a:r>
            <a:r>
              <a:rPr lang="en-GB" sz="2200" dirty="0" err="1"/>
              <a:t>oldukça</a:t>
            </a:r>
            <a:r>
              <a:rPr lang="en-GB" sz="2200" dirty="0"/>
              <a:t> </a:t>
            </a:r>
            <a:r>
              <a:rPr lang="en-GB" sz="2200" dirty="0" err="1"/>
              <a:t>küçüktür</a:t>
            </a:r>
            <a:r>
              <a:rPr lang="en-GB" sz="2200" dirty="0"/>
              <a:t>. </a:t>
            </a:r>
            <a:endParaRPr lang="tr-TR" sz="2200" dirty="0"/>
          </a:p>
          <a:p>
            <a:pPr algn="just"/>
            <a:r>
              <a:rPr lang="en-GB" sz="2200" dirty="0" err="1"/>
              <a:t>Küli</a:t>
            </a:r>
            <a:r>
              <a:rPr lang="en-GB" sz="2200" dirty="0"/>
              <a:t> </a:t>
            </a:r>
            <a:r>
              <a:rPr lang="en-GB" sz="2200" dirty="0" err="1"/>
              <a:t>Çor</a:t>
            </a:r>
            <a:r>
              <a:rPr lang="en-GB" sz="2200" dirty="0"/>
              <a:t> </a:t>
            </a:r>
            <a:r>
              <a:rPr lang="en-GB" sz="2200" dirty="0" err="1"/>
              <a:t>Yazıtı’nda</a:t>
            </a:r>
            <a:r>
              <a:rPr lang="en-GB" sz="2200" dirty="0"/>
              <a:t> </a:t>
            </a:r>
            <a:r>
              <a:rPr lang="en-GB" sz="2200" dirty="0" err="1"/>
              <a:t>Kapgan</a:t>
            </a:r>
            <a:r>
              <a:rPr lang="en-GB" sz="2200" dirty="0"/>
              <a:t> </a:t>
            </a:r>
            <a:r>
              <a:rPr lang="en-GB" sz="2200" dirty="0" err="1"/>
              <a:t>Kağan</a:t>
            </a:r>
            <a:r>
              <a:rPr lang="en-GB" sz="2200" dirty="0"/>
              <a:t> </a:t>
            </a:r>
            <a:r>
              <a:rPr lang="en-GB" sz="2200" dirty="0" err="1"/>
              <a:t>döneminden</a:t>
            </a:r>
            <a:r>
              <a:rPr lang="en-GB" sz="2200" dirty="0"/>
              <a:t> </a:t>
            </a:r>
            <a:r>
              <a:rPr lang="en-GB" sz="2200" dirty="0" err="1"/>
              <a:t>başlayarak</a:t>
            </a:r>
            <a:r>
              <a:rPr lang="en-GB" sz="2200" dirty="0"/>
              <a:t> </a:t>
            </a:r>
            <a:r>
              <a:rPr lang="en-GB" sz="2200" dirty="0" err="1"/>
              <a:t>Küli</a:t>
            </a:r>
            <a:r>
              <a:rPr lang="en-GB" sz="2200" dirty="0"/>
              <a:t> </a:t>
            </a:r>
            <a:r>
              <a:rPr lang="en-GB" sz="2200" dirty="0" err="1"/>
              <a:t>Çor’un</a:t>
            </a:r>
            <a:r>
              <a:rPr lang="en-GB" sz="2200" dirty="0"/>
              <a:t> </a:t>
            </a:r>
            <a:r>
              <a:rPr lang="en-GB" sz="2200" dirty="0" err="1"/>
              <a:t>hayatı</a:t>
            </a:r>
            <a:r>
              <a:rPr lang="en-GB" sz="2200" dirty="0"/>
              <a:t> </a:t>
            </a:r>
            <a:r>
              <a:rPr lang="en-GB" sz="2200" dirty="0" err="1"/>
              <a:t>ele</a:t>
            </a:r>
            <a:r>
              <a:rPr lang="en-GB" sz="2200" dirty="0"/>
              <a:t> </a:t>
            </a:r>
            <a:r>
              <a:rPr lang="en-GB" sz="2200" dirty="0" err="1"/>
              <a:t>alınır</a:t>
            </a:r>
            <a:r>
              <a:rPr lang="en-GB" sz="2200" dirty="0"/>
              <a:t>. </a:t>
            </a:r>
            <a:r>
              <a:rPr lang="en-GB" sz="2200" dirty="0" err="1"/>
              <a:t>Küli</a:t>
            </a:r>
            <a:r>
              <a:rPr lang="en-GB" sz="2200" dirty="0"/>
              <a:t> </a:t>
            </a:r>
            <a:r>
              <a:rPr lang="en-GB" sz="2200" dirty="0" err="1"/>
              <a:t>Çor’un</a:t>
            </a:r>
            <a:r>
              <a:rPr lang="en-GB" sz="2200" dirty="0"/>
              <a:t> </a:t>
            </a:r>
            <a:r>
              <a:rPr lang="en-GB" sz="2200" dirty="0" err="1"/>
              <a:t>seferlerdeki</a:t>
            </a:r>
            <a:r>
              <a:rPr lang="en-GB" sz="2200" dirty="0"/>
              <a:t> </a:t>
            </a:r>
            <a:r>
              <a:rPr lang="en-GB" sz="2200" dirty="0" err="1"/>
              <a:t>başarıları</a:t>
            </a:r>
            <a:r>
              <a:rPr lang="en-GB" sz="2200" dirty="0"/>
              <a:t> </a:t>
            </a:r>
            <a:r>
              <a:rPr lang="en-GB" sz="2200" dirty="0" err="1"/>
              <a:t>hakkında</a:t>
            </a:r>
            <a:r>
              <a:rPr lang="en-GB" sz="2200" dirty="0"/>
              <a:t> </a:t>
            </a:r>
            <a:r>
              <a:rPr lang="en-GB" sz="2200" dirty="0" err="1"/>
              <a:t>bilgi</a:t>
            </a:r>
            <a:r>
              <a:rPr lang="en-GB" sz="2200" dirty="0"/>
              <a:t> </a:t>
            </a:r>
            <a:r>
              <a:rPr lang="en-GB" sz="2200" dirty="0" err="1"/>
              <a:t>verilir</a:t>
            </a:r>
            <a:r>
              <a:rPr lang="en-GB" sz="2200" dirty="0"/>
              <a:t>. </a:t>
            </a:r>
            <a:endParaRPr lang="tr-TR" sz="2200" u="sng" dirty="0"/>
          </a:p>
          <a:p>
            <a:pPr algn="just"/>
            <a:r>
              <a:rPr lang="en-GB" sz="2200" dirty="0" err="1"/>
              <a:t>Yakın</a:t>
            </a:r>
            <a:r>
              <a:rPr lang="en-GB" sz="2200" dirty="0"/>
              <a:t> </a:t>
            </a:r>
            <a:r>
              <a:rPr lang="en-GB" sz="2200" dirty="0" err="1"/>
              <a:t>dönemlerde</a:t>
            </a:r>
            <a:r>
              <a:rPr lang="en-GB" sz="2200" dirty="0"/>
              <a:t> </a:t>
            </a:r>
            <a:r>
              <a:rPr lang="en-GB" sz="2200" dirty="0" err="1"/>
              <a:t>yapılan</a:t>
            </a:r>
            <a:r>
              <a:rPr lang="en-GB" sz="2200" dirty="0"/>
              <a:t> </a:t>
            </a:r>
            <a:r>
              <a:rPr lang="en-GB" sz="2200" dirty="0" err="1"/>
              <a:t>arkeolojik</a:t>
            </a:r>
            <a:r>
              <a:rPr lang="en-GB" sz="2200" dirty="0"/>
              <a:t> </a:t>
            </a:r>
            <a:r>
              <a:rPr lang="en-GB" sz="2200" dirty="0" err="1"/>
              <a:t>kazılar</a:t>
            </a:r>
            <a:r>
              <a:rPr lang="en-GB" sz="2200" dirty="0"/>
              <a:t> </a:t>
            </a:r>
            <a:r>
              <a:rPr lang="en-GB" sz="2200" dirty="0" err="1"/>
              <a:t>ve</a:t>
            </a:r>
            <a:r>
              <a:rPr lang="en-GB" sz="2200" dirty="0"/>
              <a:t> </a:t>
            </a:r>
            <a:r>
              <a:rPr lang="en-GB" sz="2200" dirty="0" err="1"/>
              <a:t>çeşitli</a:t>
            </a:r>
            <a:r>
              <a:rPr lang="en-GB" sz="2200" dirty="0"/>
              <a:t> </a:t>
            </a:r>
            <a:r>
              <a:rPr lang="en-GB" sz="2200" dirty="0" err="1"/>
              <a:t>araştırmalar</a:t>
            </a:r>
            <a:r>
              <a:rPr lang="en-GB" sz="2200" dirty="0"/>
              <a:t> </a:t>
            </a:r>
            <a:r>
              <a:rPr lang="en-GB" sz="2200" dirty="0" err="1"/>
              <a:t>Türk</a:t>
            </a:r>
            <a:r>
              <a:rPr lang="en-GB" sz="2200" dirty="0"/>
              <a:t> </a:t>
            </a:r>
            <a:r>
              <a:rPr lang="en-GB" sz="2200" dirty="0" err="1"/>
              <a:t>dili</a:t>
            </a:r>
            <a:r>
              <a:rPr lang="en-GB" sz="2200" dirty="0"/>
              <a:t> </a:t>
            </a:r>
            <a:r>
              <a:rPr lang="en-GB" sz="2200" dirty="0" err="1"/>
              <a:t>ve</a:t>
            </a:r>
            <a:r>
              <a:rPr lang="en-GB" sz="2200" dirty="0"/>
              <a:t> </a:t>
            </a:r>
            <a:r>
              <a:rPr lang="en-GB" sz="2200" dirty="0" err="1"/>
              <a:t>kültürü</a:t>
            </a:r>
            <a:r>
              <a:rPr lang="en-GB" sz="2200" dirty="0"/>
              <a:t> </a:t>
            </a:r>
            <a:r>
              <a:rPr lang="en-GB" sz="2200" dirty="0" err="1"/>
              <a:t>ile</a:t>
            </a:r>
            <a:r>
              <a:rPr lang="en-GB" sz="2200" dirty="0"/>
              <a:t> </a:t>
            </a:r>
            <a:r>
              <a:rPr lang="en-GB" sz="2200" dirty="0" err="1"/>
              <a:t>ilgili</a:t>
            </a:r>
            <a:r>
              <a:rPr lang="en-GB" sz="2200" dirty="0"/>
              <a:t> </a:t>
            </a:r>
            <a:r>
              <a:rPr lang="en-GB" sz="2200" dirty="0" err="1"/>
              <a:t>yeni</a:t>
            </a:r>
            <a:r>
              <a:rPr lang="en-GB" sz="2200" dirty="0"/>
              <a:t> </a:t>
            </a:r>
            <a:r>
              <a:rPr lang="en-GB" sz="2200" dirty="0" err="1"/>
              <a:t>bırtakım</a:t>
            </a:r>
            <a:r>
              <a:rPr lang="en-GB" sz="2200" dirty="0"/>
              <a:t> </a:t>
            </a:r>
            <a:r>
              <a:rPr lang="en-GB" sz="2200" dirty="0" err="1"/>
              <a:t>belgelerin</a:t>
            </a:r>
            <a:r>
              <a:rPr lang="en-GB" sz="2200" dirty="0"/>
              <a:t> </a:t>
            </a:r>
            <a:r>
              <a:rPr lang="en-GB" sz="2200" dirty="0" err="1"/>
              <a:t>ortaya</a:t>
            </a:r>
            <a:r>
              <a:rPr lang="en-GB" sz="2200" dirty="0"/>
              <a:t> </a:t>
            </a:r>
            <a:r>
              <a:rPr lang="en-GB" sz="2200" dirty="0" err="1"/>
              <a:t>çıkmasını</a:t>
            </a:r>
            <a:r>
              <a:rPr lang="en-GB" sz="2200" dirty="0"/>
              <a:t> </a:t>
            </a:r>
            <a:r>
              <a:rPr lang="en-GB" sz="2200" dirty="0" err="1"/>
              <a:t>sağlamıştır</a:t>
            </a:r>
            <a:r>
              <a:rPr lang="en-GB" sz="2200" dirty="0"/>
              <a:t>. </a:t>
            </a:r>
            <a:endParaRPr lang="tr-TR" sz="2200" dirty="0"/>
          </a:p>
          <a:p>
            <a:pPr algn="just"/>
            <a:endParaRPr lang="tr-TR" sz="2200" dirty="0"/>
          </a:p>
          <a:p>
            <a:pPr algn="just"/>
            <a:endParaRPr lang="tr-TR" sz="2200" dirty="0"/>
          </a:p>
          <a:p>
            <a:pPr marL="0" indent="0" algn="just">
              <a:buNone/>
            </a:pPr>
            <a:endParaRPr lang="tr-TR" sz="2200" dirty="0"/>
          </a:p>
        </p:txBody>
      </p:sp>
      <p:sp>
        <p:nvSpPr>
          <p:cNvPr id="4" name="3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5" name="4 Slayt Numarası Yer Tutucusu"/>
          <p:cNvSpPr>
            <a:spLocks noGrp="1"/>
          </p:cNvSpPr>
          <p:nvPr>
            <p:ph type="sldNum" sz="quarter" idx="12"/>
          </p:nvPr>
        </p:nvSpPr>
        <p:spPr/>
        <p:txBody>
          <a:bodyPr/>
          <a:lstStyle/>
          <a:p>
            <a:fld id="{F5241D30-471F-4A7E-8796-A38B74581AEE}" type="slidenum">
              <a:rPr lang="tr-TR" smtClean="0"/>
              <a:pPr/>
              <a:t>26</a:t>
            </a:fld>
            <a:endParaRPr lang="tr-TR" dirty="0"/>
          </a:p>
        </p:txBody>
      </p:sp>
    </p:spTree>
    <p:extLst>
      <p:ext uri="{BB962C8B-B14F-4D97-AF65-F5344CB8AC3E}">
        <p14:creationId xmlns:p14="http://schemas.microsoft.com/office/powerpoint/2010/main" val="22085013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en-GB" i="1" dirty="0"/>
              <a:t>5. Eski Türkçe Dönemi </a:t>
            </a:r>
            <a:br>
              <a:rPr lang="tr-TR" i="1" dirty="0"/>
            </a:br>
            <a:endParaRPr lang="tr-TR" i="1" dirty="0"/>
          </a:p>
        </p:txBody>
      </p:sp>
      <p:sp>
        <p:nvSpPr>
          <p:cNvPr id="3" name="2 İçerik Yer Tutucusu"/>
          <p:cNvSpPr>
            <a:spLocks noGrp="1"/>
          </p:cNvSpPr>
          <p:nvPr>
            <p:ph idx="1"/>
          </p:nvPr>
        </p:nvSpPr>
        <p:spPr>
          <a:xfrm>
            <a:off x="457200" y="1417638"/>
            <a:ext cx="8229600" cy="4938713"/>
          </a:xfrm>
        </p:spPr>
        <p:txBody>
          <a:bodyPr>
            <a:noAutofit/>
          </a:bodyPr>
          <a:lstStyle/>
          <a:p>
            <a:pPr algn="just"/>
            <a:r>
              <a:rPr lang="en-GB" sz="2200" b="1" u="sng" dirty="0"/>
              <a:t>2. </a:t>
            </a:r>
            <a:r>
              <a:rPr lang="en-GB" sz="2200" b="1" u="sng" dirty="0" err="1"/>
              <a:t>Uygurca</a:t>
            </a:r>
            <a:r>
              <a:rPr lang="en-GB" sz="2200" b="1" u="sng" dirty="0"/>
              <a:t> </a:t>
            </a:r>
            <a:r>
              <a:rPr lang="en-GB" sz="2200" b="1" u="sng" dirty="0" err="1"/>
              <a:t>Dönemi</a:t>
            </a:r>
            <a:r>
              <a:rPr lang="en-GB" sz="2200" b="1" u="sng" dirty="0"/>
              <a:t> (VIII-XII. </a:t>
            </a:r>
            <a:r>
              <a:rPr lang="en-GB" sz="2200" b="1" u="sng" dirty="0" err="1"/>
              <a:t>yüzyıllar</a:t>
            </a:r>
            <a:r>
              <a:rPr lang="en-GB" sz="2200" b="1" u="sng" dirty="0"/>
              <a:t>)</a:t>
            </a:r>
            <a:endParaRPr lang="tr-TR" sz="2200" b="1" u="sng" dirty="0"/>
          </a:p>
          <a:p>
            <a:pPr algn="just"/>
            <a:r>
              <a:rPr lang="en-GB" sz="2200" dirty="0" err="1"/>
              <a:t>Uygurlar</a:t>
            </a:r>
            <a:r>
              <a:rPr lang="en-GB" sz="2200" dirty="0"/>
              <a:t>, II. Köktürk </a:t>
            </a:r>
            <a:r>
              <a:rPr lang="en-GB" sz="2200" dirty="0" err="1"/>
              <a:t>Kağanlık</a:t>
            </a:r>
            <a:r>
              <a:rPr lang="en-GB" sz="2200" dirty="0"/>
              <a:t> </a:t>
            </a:r>
            <a:r>
              <a:rPr lang="en-GB" sz="2200" dirty="0" err="1"/>
              <a:t>Devletini</a:t>
            </a:r>
            <a:r>
              <a:rPr lang="en-GB" sz="2200" dirty="0"/>
              <a:t> </a:t>
            </a:r>
            <a:r>
              <a:rPr lang="en-GB" sz="2200" dirty="0" err="1"/>
              <a:t>ortadan</a:t>
            </a:r>
            <a:r>
              <a:rPr lang="en-GB" sz="2200" dirty="0"/>
              <a:t> </a:t>
            </a:r>
            <a:r>
              <a:rPr lang="en-GB" sz="2200" dirty="0" err="1"/>
              <a:t>kaldırarak</a:t>
            </a:r>
            <a:r>
              <a:rPr lang="en-GB" sz="2200" dirty="0"/>
              <a:t> 745 </a:t>
            </a:r>
            <a:r>
              <a:rPr lang="en-GB" sz="2200" dirty="0" err="1"/>
              <a:t>tarihinde</a:t>
            </a:r>
            <a:r>
              <a:rPr lang="en-GB" sz="2200" dirty="0"/>
              <a:t> </a:t>
            </a:r>
            <a:r>
              <a:rPr lang="en-GB" sz="2200" dirty="0" err="1"/>
              <a:t>Ötüken</a:t>
            </a:r>
            <a:r>
              <a:rPr lang="en-GB" sz="2200" dirty="0"/>
              <a:t> Uygur </a:t>
            </a:r>
            <a:r>
              <a:rPr lang="en-GB" sz="2200" dirty="0" err="1"/>
              <a:t>Devleti’ni</a:t>
            </a:r>
            <a:r>
              <a:rPr lang="en-GB" sz="2200" dirty="0"/>
              <a:t> </a:t>
            </a:r>
            <a:r>
              <a:rPr lang="en-GB" sz="2200" dirty="0" err="1"/>
              <a:t>kurmuşlardır</a:t>
            </a:r>
            <a:r>
              <a:rPr lang="en-GB" sz="2200" dirty="0"/>
              <a:t>. </a:t>
            </a:r>
            <a:r>
              <a:rPr lang="en-GB" sz="2200" dirty="0" err="1"/>
              <a:t>Uygurların</a:t>
            </a:r>
            <a:r>
              <a:rPr lang="en-GB" sz="2200" dirty="0"/>
              <a:t> </a:t>
            </a:r>
            <a:r>
              <a:rPr lang="en-GB" sz="2200" dirty="0" err="1"/>
              <a:t>kurduğu</a:t>
            </a:r>
            <a:r>
              <a:rPr lang="en-GB" sz="2200" dirty="0"/>
              <a:t> ilk </a:t>
            </a:r>
            <a:r>
              <a:rPr lang="en-GB" sz="2200" dirty="0" err="1"/>
              <a:t>devlet</a:t>
            </a:r>
            <a:r>
              <a:rPr lang="en-GB" sz="2200" dirty="0"/>
              <a:t> </a:t>
            </a:r>
            <a:r>
              <a:rPr lang="en-GB" sz="2200" dirty="0" err="1"/>
              <a:t>olan</a:t>
            </a:r>
            <a:r>
              <a:rPr lang="en-GB" sz="2200" dirty="0"/>
              <a:t> </a:t>
            </a:r>
            <a:r>
              <a:rPr lang="en-GB" sz="2200" dirty="0" err="1"/>
              <a:t>Ötüken</a:t>
            </a:r>
            <a:r>
              <a:rPr lang="en-GB" sz="2200" dirty="0"/>
              <a:t> Uygur </a:t>
            </a:r>
            <a:r>
              <a:rPr lang="en-GB" sz="2200" dirty="0" err="1"/>
              <a:t>Devleti</a:t>
            </a:r>
            <a:r>
              <a:rPr lang="en-GB" sz="2200" dirty="0"/>
              <a:t>, 745-840 </a:t>
            </a:r>
            <a:r>
              <a:rPr lang="en-GB" sz="2200" dirty="0" err="1"/>
              <a:t>yılları</a:t>
            </a:r>
            <a:r>
              <a:rPr lang="en-GB" sz="2200" dirty="0"/>
              <a:t> </a:t>
            </a:r>
            <a:r>
              <a:rPr lang="en-GB" sz="2200" dirty="0" err="1"/>
              <a:t>arasında</a:t>
            </a:r>
            <a:r>
              <a:rPr lang="en-GB" sz="2200" dirty="0"/>
              <a:t> </a:t>
            </a:r>
            <a:r>
              <a:rPr lang="en-GB" sz="2200" dirty="0" err="1"/>
              <a:t>hüküm</a:t>
            </a:r>
            <a:r>
              <a:rPr lang="en-GB" sz="2200" dirty="0"/>
              <a:t> </a:t>
            </a:r>
            <a:r>
              <a:rPr lang="en-GB" sz="2200" dirty="0" err="1"/>
              <a:t>sürmüş</a:t>
            </a:r>
            <a:r>
              <a:rPr lang="en-GB" sz="2200" dirty="0"/>
              <a:t> </a:t>
            </a:r>
            <a:r>
              <a:rPr lang="en-GB" sz="2200" dirty="0" err="1"/>
              <a:t>ve</a:t>
            </a:r>
            <a:r>
              <a:rPr lang="en-GB" sz="2200" dirty="0"/>
              <a:t> </a:t>
            </a:r>
            <a:r>
              <a:rPr lang="en-GB" sz="2200" dirty="0" err="1"/>
              <a:t>başkentleri</a:t>
            </a:r>
            <a:r>
              <a:rPr lang="en-GB" sz="2200" dirty="0"/>
              <a:t> </a:t>
            </a:r>
            <a:r>
              <a:rPr lang="en-GB" sz="2200" dirty="0" err="1"/>
              <a:t>Ötüken’dir</a:t>
            </a:r>
            <a:r>
              <a:rPr lang="en-GB" sz="2200" dirty="0"/>
              <a:t>. Bu </a:t>
            </a:r>
            <a:r>
              <a:rPr lang="en-GB" sz="2200" dirty="0" err="1"/>
              <a:t>devletin</a:t>
            </a:r>
            <a:r>
              <a:rPr lang="en-GB" sz="2200" dirty="0"/>
              <a:t> </a:t>
            </a:r>
            <a:r>
              <a:rPr lang="en-GB" sz="2200" dirty="0" err="1"/>
              <a:t>Türk</a:t>
            </a:r>
            <a:r>
              <a:rPr lang="en-GB" sz="2200" dirty="0"/>
              <a:t> </a:t>
            </a:r>
            <a:r>
              <a:rPr lang="en-GB" sz="2200" dirty="0" err="1"/>
              <a:t>kültür</a:t>
            </a:r>
            <a:r>
              <a:rPr lang="en-GB" sz="2200" dirty="0"/>
              <a:t> </a:t>
            </a:r>
            <a:r>
              <a:rPr lang="en-GB" sz="2200" dirty="0" err="1"/>
              <a:t>ve</a:t>
            </a:r>
            <a:r>
              <a:rPr lang="en-GB" sz="2200" dirty="0"/>
              <a:t> </a:t>
            </a:r>
            <a:r>
              <a:rPr lang="en-GB" sz="2200" dirty="0" err="1"/>
              <a:t>dinî</a:t>
            </a:r>
            <a:r>
              <a:rPr lang="en-GB" sz="2200" dirty="0"/>
              <a:t> </a:t>
            </a:r>
            <a:r>
              <a:rPr lang="en-GB" sz="2200" dirty="0" err="1"/>
              <a:t>tarihi</a:t>
            </a:r>
            <a:r>
              <a:rPr lang="en-GB" sz="2200" dirty="0"/>
              <a:t> </a:t>
            </a:r>
            <a:r>
              <a:rPr lang="en-GB" sz="2200" dirty="0" err="1"/>
              <a:t>açısından</a:t>
            </a:r>
            <a:r>
              <a:rPr lang="en-GB" sz="2200" dirty="0"/>
              <a:t> </a:t>
            </a:r>
            <a:r>
              <a:rPr lang="en-GB" sz="2200" dirty="0" err="1"/>
              <a:t>en</a:t>
            </a:r>
            <a:r>
              <a:rPr lang="en-GB" sz="2200" dirty="0"/>
              <a:t> </a:t>
            </a:r>
            <a:r>
              <a:rPr lang="en-GB" sz="2200" dirty="0" err="1"/>
              <a:t>önemli</a:t>
            </a:r>
            <a:r>
              <a:rPr lang="en-GB" sz="2200" dirty="0"/>
              <a:t> </a:t>
            </a:r>
            <a:r>
              <a:rPr lang="en-GB" sz="2200" dirty="0" err="1"/>
              <a:t>yönü</a:t>
            </a:r>
            <a:r>
              <a:rPr lang="en-GB" sz="2200" dirty="0"/>
              <a:t> </a:t>
            </a:r>
            <a:r>
              <a:rPr lang="en-GB" sz="2200" dirty="0" err="1"/>
              <a:t>Bögü</a:t>
            </a:r>
            <a:r>
              <a:rPr lang="en-GB" sz="2200" dirty="0"/>
              <a:t> </a:t>
            </a:r>
            <a:r>
              <a:rPr lang="en-GB" sz="2200" dirty="0" err="1"/>
              <a:t>Kağan’ın</a:t>
            </a:r>
            <a:r>
              <a:rPr lang="en-GB" sz="2200" dirty="0"/>
              <a:t> 762/763 </a:t>
            </a:r>
            <a:r>
              <a:rPr lang="en-GB" sz="2200" dirty="0" err="1"/>
              <a:t>tarihinde</a:t>
            </a:r>
            <a:r>
              <a:rPr lang="en-GB" sz="2200" dirty="0"/>
              <a:t> </a:t>
            </a:r>
            <a:r>
              <a:rPr lang="en-GB" sz="2200" dirty="0" err="1"/>
              <a:t>Çin’e</a:t>
            </a:r>
            <a:r>
              <a:rPr lang="en-GB" sz="2200" dirty="0"/>
              <a:t> </a:t>
            </a:r>
            <a:r>
              <a:rPr lang="en-GB" sz="2200" dirty="0" err="1"/>
              <a:t>düzenlediği</a:t>
            </a:r>
            <a:r>
              <a:rPr lang="en-GB" sz="2200" dirty="0"/>
              <a:t> </a:t>
            </a:r>
            <a:r>
              <a:rPr lang="en-GB" sz="2200" dirty="0" err="1"/>
              <a:t>sefer</a:t>
            </a:r>
            <a:r>
              <a:rPr lang="en-GB" sz="2200" dirty="0"/>
              <a:t> </a:t>
            </a:r>
            <a:r>
              <a:rPr lang="en-GB" sz="2200" dirty="0" err="1"/>
              <a:t>sonrasında</a:t>
            </a:r>
            <a:r>
              <a:rPr lang="en-GB" sz="2200" dirty="0"/>
              <a:t> </a:t>
            </a:r>
            <a:r>
              <a:rPr lang="en-GB" sz="2200" dirty="0" err="1"/>
              <a:t>yanında</a:t>
            </a:r>
            <a:r>
              <a:rPr lang="en-GB" sz="2200" dirty="0"/>
              <a:t> </a:t>
            </a:r>
            <a:r>
              <a:rPr lang="en-GB" sz="2200" dirty="0" err="1"/>
              <a:t>getirdiği</a:t>
            </a:r>
            <a:r>
              <a:rPr lang="en-GB" sz="2200" dirty="0"/>
              <a:t> </a:t>
            </a:r>
            <a:r>
              <a:rPr lang="en-GB" sz="2200" dirty="0" err="1"/>
              <a:t>dört</a:t>
            </a:r>
            <a:r>
              <a:rPr lang="en-GB" sz="2200" dirty="0"/>
              <a:t> Mani </a:t>
            </a:r>
            <a:r>
              <a:rPr lang="en-GB" sz="2200" dirty="0" err="1"/>
              <a:t>rahibinin</a:t>
            </a:r>
            <a:r>
              <a:rPr lang="en-GB" sz="2200" dirty="0"/>
              <a:t> </a:t>
            </a:r>
            <a:r>
              <a:rPr lang="en-GB" sz="2200" dirty="0" err="1"/>
              <a:t>etkisiyle</a:t>
            </a:r>
            <a:r>
              <a:rPr lang="en-GB" sz="2200" dirty="0"/>
              <a:t> </a:t>
            </a:r>
            <a:r>
              <a:rPr lang="en-GB" sz="2200" dirty="0" err="1"/>
              <a:t>Maniheizmi</a:t>
            </a:r>
            <a:r>
              <a:rPr lang="en-GB" sz="2200" dirty="0"/>
              <a:t> </a:t>
            </a:r>
            <a:r>
              <a:rPr lang="en-GB" sz="2200" dirty="0" err="1"/>
              <a:t>kabul</a:t>
            </a:r>
            <a:r>
              <a:rPr lang="en-GB" sz="2200" dirty="0"/>
              <a:t> </a:t>
            </a:r>
            <a:r>
              <a:rPr lang="en-GB" sz="2200" dirty="0" err="1"/>
              <a:t>etmesidir</a:t>
            </a:r>
            <a:r>
              <a:rPr lang="en-GB" sz="2200" dirty="0"/>
              <a:t>. Mani </a:t>
            </a:r>
            <a:r>
              <a:rPr lang="en-GB" sz="2200" dirty="0" err="1"/>
              <a:t>dininin</a:t>
            </a:r>
            <a:r>
              <a:rPr lang="en-GB" sz="2200" dirty="0"/>
              <a:t> </a:t>
            </a:r>
            <a:r>
              <a:rPr lang="en-GB" sz="2200" dirty="0" err="1"/>
              <a:t>bedene</a:t>
            </a:r>
            <a:r>
              <a:rPr lang="en-GB" sz="2200" dirty="0"/>
              <a:t> </a:t>
            </a:r>
            <a:r>
              <a:rPr lang="en-GB" sz="2200" dirty="0" err="1"/>
              <a:t>ve</a:t>
            </a:r>
            <a:r>
              <a:rPr lang="en-GB" sz="2200" dirty="0"/>
              <a:t> </a:t>
            </a:r>
            <a:r>
              <a:rPr lang="en-GB" sz="2200" dirty="0" err="1"/>
              <a:t>maddî</a:t>
            </a:r>
            <a:r>
              <a:rPr lang="en-GB" sz="2200" dirty="0"/>
              <a:t> </a:t>
            </a:r>
            <a:r>
              <a:rPr lang="en-GB" sz="2200" dirty="0" err="1"/>
              <a:t>şeylere</a:t>
            </a:r>
            <a:r>
              <a:rPr lang="en-GB" sz="2200" dirty="0"/>
              <a:t> </a:t>
            </a:r>
            <a:r>
              <a:rPr lang="en-GB" sz="2200" dirty="0" err="1"/>
              <a:t>nefretle</a:t>
            </a:r>
            <a:r>
              <a:rPr lang="en-GB" sz="2200" dirty="0"/>
              <a:t> </a:t>
            </a:r>
            <a:r>
              <a:rPr lang="en-GB" sz="2200" dirty="0" err="1"/>
              <a:t>bakması</a:t>
            </a:r>
            <a:r>
              <a:rPr lang="en-GB" sz="2200" dirty="0"/>
              <a:t> </a:t>
            </a:r>
            <a:r>
              <a:rPr lang="en-GB" sz="2200" dirty="0" err="1"/>
              <a:t>askerî</a:t>
            </a:r>
            <a:r>
              <a:rPr lang="en-GB" sz="2200" dirty="0"/>
              <a:t> </a:t>
            </a:r>
            <a:r>
              <a:rPr lang="en-GB" sz="2200" dirty="0" err="1"/>
              <a:t>karaktere</a:t>
            </a:r>
            <a:r>
              <a:rPr lang="en-GB" sz="2200" dirty="0"/>
              <a:t> </a:t>
            </a:r>
            <a:r>
              <a:rPr lang="en-GB" sz="2200" dirty="0" err="1"/>
              <a:t>sahip</a:t>
            </a:r>
            <a:r>
              <a:rPr lang="en-GB" sz="2200" dirty="0"/>
              <a:t> </a:t>
            </a:r>
            <a:r>
              <a:rPr lang="en-GB" sz="2200" dirty="0" err="1"/>
              <a:t>kağana</a:t>
            </a:r>
            <a:r>
              <a:rPr lang="en-GB" sz="2200" dirty="0"/>
              <a:t> </a:t>
            </a:r>
            <a:r>
              <a:rPr lang="en-GB" sz="2200" dirty="0" err="1"/>
              <a:t>cazip</a:t>
            </a:r>
            <a:r>
              <a:rPr lang="en-GB" sz="2200" dirty="0"/>
              <a:t> </a:t>
            </a:r>
            <a:r>
              <a:rPr lang="en-GB" sz="2200" dirty="0" err="1"/>
              <a:t>gelmiş</a:t>
            </a:r>
            <a:r>
              <a:rPr lang="en-GB" sz="2200" dirty="0"/>
              <a:t> </a:t>
            </a:r>
            <a:r>
              <a:rPr lang="en-GB" sz="2200" dirty="0" err="1"/>
              <a:t>olabilir</a:t>
            </a:r>
            <a:r>
              <a:rPr lang="en-GB" sz="2200" dirty="0"/>
              <a:t>. </a:t>
            </a:r>
            <a:r>
              <a:rPr lang="en-GB" sz="2200" dirty="0" err="1"/>
              <a:t>Aynı</a:t>
            </a:r>
            <a:r>
              <a:rPr lang="en-GB" sz="2200" dirty="0"/>
              <a:t> </a:t>
            </a:r>
            <a:r>
              <a:rPr lang="en-GB" sz="2200" dirty="0" err="1"/>
              <a:t>zamanda</a:t>
            </a:r>
            <a:r>
              <a:rPr lang="en-GB" sz="2200" dirty="0"/>
              <a:t> </a:t>
            </a:r>
            <a:r>
              <a:rPr lang="en-GB" sz="2200" dirty="0" err="1"/>
              <a:t>bu</a:t>
            </a:r>
            <a:r>
              <a:rPr lang="en-GB" sz="2200" dirty="0"/>
              <a:t> </a:t>
            </a:r>
            <a:r>
              <a:rPr lang="en-GB" sz="2200" dirty="0" err="1"/>
              <a:t>dinin</a:t>
            </a:r>
            <a:r>
              <a:rPr lang="en-GB" sz="2200" dirty="0"/>
              <a:t> </a:t>
            </a:r>
            <a:r>
              <a:rPr lang="en-GB" sz="2200" dirty="0" err="1"/>
              <a:t>kabulü</a:t>
            </a:r>
            <a:r>
              <a:rPr lang="en-GB" sz="2200" dirty="0"/>
              <a:t> </a:t>
            </a:r>
            <a:r>
              <a:rPr lang="en-GB" sz="2200" dirty="0" err="1"/>
              <a:t>ile</a:t>
            </a:r>
            <a:r>
              <a:rPr lang="en-GB" sz="2200" dirty="0"/>
              <a:t> </a:t>
            </a:r>
            <a:r>
              <a:rPr lang="en-GB" sz="2200" dirty="0" err="1"/>
              <a:t>halkın</a:t>
            </a:r>
            <a:r>
              <a:rPr lang="en-GB" sz="2200" dirty="0"/>
              <a:t> </a:t>
            </a:r>
            <a:r>
              <a:rPr lang="en-GB" sz="2200" dirty="0" err="1"/>
              <a:t>kültür</a:t>
            </a:r>
            <a:r>
              <a:rPr lang="en-GB" sz="2200" dirty="0"/>
              <a:t> </a:t>
            </a:r>
            <a:r>
              <a:rPr lang="en-GB" sz="2200" dirty="0" err="1"/>
              <a:t>seviyesi</a:t>
            </a:r>
            <a:r>
              <a:rPr lang="en-GB" sz="2200" dirty="0"/>
              <a:t> </a:t>
            </a:r>
            <a:r>
              <a:rPr lang="en-GB" sz="2200" dirty="0" err="1"/>
              <a:t>yükselecek</a:t>
            </a:r>
            <a:r>
              <a:rPr lang="en-GB" sz="2200" dirty="0"/>
              <a:t> </a:t>
            </a:r>
            <a:r>
              <a:rPr lang="en-GB" sz="2200" dirty="0" err="1"/>
              <a:t>ve</a:t>
            </a:r>
            <a:r>
              <a:rPr lang="en-GB" sz="2200" dirty="0"/>
              <a:t> </a:t>
            </a:r>
            <a:r>
              <a:rPr lang="en-GB" sz="2200" dirty="0" err="1"/>
              <a:t>kağan</a:t>
            </a:r>
            <a:r>
              <a:rPr lang="en-GB" sz="2200" dirty="0"/>
              <a:t> </a:t>
            </a:r>
            <a:r>
              <a:rPr lang="en-GB" sz="2200" dirty="0" err="1"/>
              <a:t>savaşçı</a:t>
            </a:r>
            <a:r>
              <a:rPr lang="en-GB" sz="2200" dirty="0"/>
              <a:t> </a:t>
            </a:r>
            <a:r>
              <a:rPr lang="en-GB" sz="2200" dirty="0" err="1"/>
              <a:t>bir</a:t>
            </a:r>
            <a:r>
              <a:rPr lang="en-GB" sz="2200" dirty="0"/>
              <a:t> </a:t>
            </a:r>
            <a:r>
              <a:rPr lang="en-GB" sz="2200" dirty="0" err="1"/>
              <a:t>halk</a:t>
            </a:r>
            <a:r>
              <a:rPr lang="en-GB" sz="2200" dirty="0"/>
              <a:t> </a:t>
            </a:r>
            <a:r>
              <a:rPr lang="en-GB" sz="2200" dirty="0" err="1"/>
              <a:t>olan</a:t>
            </a:r>
            <a:r>
              <a:rPr lang="en-GB" sz="2200" dirty="0"/>
              <a:t> </a:t>
            </a:r>
            <a:r>
              <a:rPr lang="en-GB" sz="2200" dirty="0" err="1"/>
              <a:t>tebaasından</a:t>
            </a:r>
            <a:r>
              <a:rPr lang="en-GB" sz="2200" dirty="0"/>
              <a:t> </a:t>
            </a:r>
            <a:r>
              <a:rPr lang="en-GB" sz="2200" dirty="0" err="1"/>
              <a:t>beklediği</a:t>
            </a:r>
            <a:r>
              <a:rPr lang="en-GB" sz="2200" dirty="0"/>
              <a:t> </a:t>
            </a:r>
            <a:r>
              <a:rPr lang="en-GB" sz="2200" dirty="0" err="1"/>
              <a:t>disiplini</a:t>
            </a:r>
            <a:r>
              <a:rPr lang="en-GB" sz="2200" dirty="0"/>
              <a:t> </a:t>
            </a:r>
            <a:r>
              <a:rPr lang="en-GB" sz="2200" dirty="0" err="1"/>
              <a:t>görmüş</a:t>
            </a:r>
            <a:r>
              <a:rPr lang="en-GB" sz="2200" dirty="0"/>
              <a:t> </a:t>
            </a:r>
            <a:r>
              <a:rPr lang="en-GB" sz="2200" dirty="0" err="1"/>
              <a:t>olacaktı</a:t>
            </a:r>
            <a:r>
              <a:rPr lang="en-GB" sz="2200" dirty="0"/>
              <a:t>. </a:t>
            </a:r>
            <a:endParaRPr lang="tr-TR" sz="2200" dirty="0"/>
          </a:p>
          <a:p>
            <a:pPr marL="0" indent="0" algn="just">
              <a:buNone/>
            </a:pPr>
            <a:endParaRPr lang="tr-TR" sz="2200" dirty="0"/>
          </a:p>
        </p:txBody>
      </p:sp>
      <p:sp>
        <p:nvSpPr>
          <p:cNvPr id="4" name="3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5" name="4 Slayt Numarası Yer Tutucusu"/>
          <p:cNvSpPr>
            <a:spLocks noGrp="1"/>
          </p:cNvSpPr>
          <p:nvPr>
            <p:ph type="sldNum" sz="quarter" idx="12"/>
          </p:nvPr>
        </p:nvSpPr>
        <p:spPr/>
        <p:txBody>
          <a:bodyPr/>
          <a:lstStyle/>
          <a:p>
            <a:fld id="{F5241D30-471F-4A7E-8796-A38B74581AEE}" type="slidenum">
              <a:rPr lang="tr-TR" smtClean="0"/>
              <a:pPr/>
              <a:t>27</a:t>
            </a:fld>
            <a:endParaRPr lang="tr-TR" dirty="0"/>
          </a:p>
        </p:txBody>
      </p:sp>
    </p:spTree>
    <p:extLst>
      <p:ext uri="{BB962C8B-B14F-4D97-AF65-F5344CB8AC3E}">
        <p14:creationId xmlns:p14="http://schemas.microsoft.com/office/powerpoint/2010/main" val="7973589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en-GB" i="1" dirty="0"/>
              <a:t>5. Eski Türkçe Dönemi </a:t>
            </a:r>
            <a:br>
              <a:rPr lang="tr-TR" i="1" dirty="0"/>
            </a:br>
            <a:endParaRPr lang="tr-TR" i="1" dirty="0"/>
          </a:p>
        </p:txBody>
      </p:sp>
      <p:sp>
        <p:nvSpPr>
          <p:cNvPr id="3" name="2 İçerik Yer Tutucusu"/>
          <p:cNvSpPr>
            <a:spLocks noGrp="1"/>
          </p:cNvSpPr>
          <p:nvPr>
            <p:ph idx="1"/>
          </p:nvPr>
        </p:nvSpPr>
        <p:spPr>
          <a:xfrm>
            <a:off x="457200" y="1417638"/>
            <a:ext cx="8229600" cy="4938713"/>
          </a:xfrm>
        </p:spPr>
        <p:txBody>
          <a:bodyPr>
            <a:noAutofit/>
          </a:bodyPr>
          <a:lstStyle/>
          <a:p>
            <a:pPr algn="just"/>
            <a:r>
              <a:rPr lang="en-GB" sz="2400" dirty="0" err="1"/>
              <a:t>Bögü</a:t>
            </a:r>
            <a:r>
              <a:rPr lang="en-GB" sz="2400" dirty="0"/>
              <a:t> </a:t>
            </a:r>
            <a:r>
              <a:rPr lang="en-GB" sz="2400" dirty="0" err="1"/>
              <a:t>Kağan’ın</a:t>
            </a:r>
            <a:r>
              <a:rPr lang="en-GB" sz="2400" dirty="0"/>
              <a:t> </a:t>
            </a:r>
            <a:r>
              <a:rPr lang="en-GB" sz="2400" dirty="0" err="1"/>
              <a:t>Maniheizmi</a:t>
            </a:r>
            <a:r>
              <a:rPr lang="en-GB" sz="2400" dirty="0"/>
              <a:t> </a:t>
            </a:r>
            <a:r>
              <a:rPr lang="en-GB" sz="2400" dirty="0" err="1"/>
              <a:t>resmî</a:t>
            </a:r>
            <a:r>
              <a:rPr lang="en-GB" sz="2400" dirty="0"/>
              <a:t> din </a:t>
            </a:r>
            <a:r>
              <a:rPr lang="en-GB" sz="2400" dirty="0" err="1"/>
              <a:t>olarak</a:t>
            </a:r>
            <a:r>
              <a:rPr lang="en-GB" sz="2400" dirty="0"/>
              <a:t> </a:t>
            </a:r>
            <a:r>
              <a:rPr lang="en-GB" sz="2400" dirty="0" err="1"/>
              <a:t>seçmesinin</a:t>
            </a:r>
            <a:r>
              <a:rPr lang="en-GB" sz="2400" dirty="0"/>
              <a:t> </a:t>
            </a:r>
            <a:r>
              <a:rPr lang="en-GB" sz="2400" dirty="0" err="1"/>
              <a:t>bir</a:t>
            </a:r>
            <a:r>
              <a:rPr lang="en-GB" sz="2400" dirty="0"/>
              <a:t> </a:t>
            </a:r>
            <a:r>
              <a:rPr lang="en-GB" sz="2400" dirty="0" err="1"/>
              <a:t>başka</a:t>
            </a:r>
            <a:r>
              <a:rPr lang="en-GB" sz="2400" dirty="0"/>
              <a:t> </a:t>
            </a:r>
            <a:r>
              <a:rPr lang="en-GB" sz="2400" dirty="0" err="1"/>
              <a:t>nedeni</a:t>
            </a:r>
            <a:r>
              <a:rPr lang="en-GB" sz="2400" dirty="0"/>
              <a:t> de </a:t>
            </a:r>
            <a:r>
              <a:rPr lang="en-GB" sz="2400" dirty="0" err="1"/>
              <a:t>Çinlilerin</a:t>
            </a:r>
            <a:r>
              <a:rPr lang="en-GB" sz="2400" dirty="0"/>
              <a:t> </a:t>
            </a:r>
            <a:r>
              <a:rPr lang="en-GB" sz="2400" dirty="0" err="1"/>
              <a:t>bu</a:t>
            </a:r>
            <a:r>
              <a:rPr lang="en-GB" sz="2400" dirty="0"/>
              <a:t> </a:t>
            </a:r>
            <a:r>
              <a:rPr lang="en-GB" sz="2400" dirty="0" err="1"/>
              <a:t>dinden</a:t>
            </a:r>
            <a:r>
              <a:rPr lang="en-GB" sz="2400" dirty="0"/>
              <a:t> </a:t>
            </a:r>
            <a:r>
              <a:rPr lang="en-GB" sz="2400" dirty="0" err="1"/>
              <a:t>nefret</a:t>
            </a:r>
            <a:r>
              <a:rPr lang="en-GB" sz="2400" dirty="0"/>
              <a:t> </a:t>
            </a:r>
            <a:r>
              <a:rPr lang="en-GB" sz="2400" dirty="0" err="1"/>
              <a:t>etmesidir</a:t>
            </a:r>
            <a:r>
              <a:rPr lang="en-GB" sz="2400" dirty="0"/>
              <a:t>. Tang </a:t>
            </a:r>
            <a:r>
              <a:rPr lang="en-GB" sz="2400" dirty="0" err="1"/>
              <a:t>hanedanlığı</a:t>
            </a:r>
            <a:r>
              <a:rPr lang="en-GB" sz="2400" dirty="0"/>
              <a:t> </a:t>
            </a:r>
            <a:r>
              <a:rPr lang="en-GB" sz="2400" dirty="0" err="1"/>
              <a:t>zamanında</a:t>
            </a:r>
            <a:r>
              <a:rPr lang="en-GB" sz="2400" dirty="0"/>
              <a:t> </a:t>
            </a:r>
            <a:r>
              <a:rPr lang="en-GB" sz="2400" dirty="0" err="1"/>
              <a:t>Çin</a:t>
            </a:r>
            <a:r>
              <a:rPr lang="en-GB" sz="2400" dirty="0"/>
              <a:t> </a:t>
            </a:r>
            <a:r>
              <a:rPr lang="en-GB" sz="2400" dirty="0" err="1"/>
              <a:t>imparatoru</a:t>
            </a:r>
            <a:r>
              <a:rPr lang="en-GB" sz="2400" dirty="0"/>
              <a:t> </a:t>
            </a:r>
            <a:r>
              <a:rPr lang="en-GB" sz="2400" dirty="0" err="1"/>
              <a:t>bu</a:t>
            </a:r>
            <a:r>
              <a:rPr lang="en-GB" sz="2400" dirty="0"/>
              <a:t> </a:t>
            </a:r>
            <a:r>
              <a:rPr lang="en-GB" sz="2400" dirty="0" err="1"/>
              <a:t>dini</a:t>
            </a:r>
            <a:r>
              <a:rPr lang="en-GB" sz="2400" dirty="0"/>
              <a:t> </a:t>
            </a:r>
            <a:r>
              <a:rPr lang="en-GB" sz="2400" dirty="0" err="1"/>
              <a:t>yasaklamıştı</a:t>
            </a:r>
            <a:r>
              <a:rPr lang="en-GB" sz="2400" dirty="0"/>
              <a:t>. </a:t>
            </a:r>
            <a:r>
              <a:rPr lang="en-GB" sz="2400" dirty="0" err="1"/>
              <a:t>Bögü</a:t>
            </a:r>
            <a:r>
              <a:rPr lang="en-GB" sz="2400" dirty="0"/>
              <a:t> </a:t>
            </a:r>
            <a:r>
              <a:rPr lang="en-GB" sz="2400" dirty="0" err="1"/>
              <a:t>Kağan</a:t>
            </a:r>
            <a:r>
              <a:rPr lang="en-GB" sz="2400" dirty="0"/>
              <a:t>, </a:t>
            </a:r>
            <a:r>
              <a:rPr lang="en-GB" sz="2400" dirty="0" err="1"/>
              <a:t>Maniheizm</a:t>
            </a:r>
            <a:r>
              <a:rPr lang="en-GB" sz="2400" dirty="0"/>
              <a:t> </a:t>
            </a:r>
            <a:r>
              <a:rPr lang="en-GB" sz="2400" dirty="0" err="1"/>
              <a:t>gibi</a:t>
            </a:r>
            <a:r>
              <a:rPr lang="en-GB" sz="2400" dirty="0"/>
              <a:t> </a:t>
            </a:r>
            <a:r>
              <a:rPr lang="en-GB" sz="2400" dirty="0" err="1"/>
              <a:t>bir</a:t>
            </a:r>
            <a:r>
              <a:rPr lang="en-GB" sz="2400" dirty="0"/>
              <a:t> </a:t>
            </a:r>
            <a:r>
              <a:rPr lang="en-GB" sz="2400" dirty="0" err="1"/>
              <a:t>dini</a:t>
            </a:r>
            <a:r>
              <a:rPr lang="en-GB" sz="2400" dirty="0"/>
              <a:t> </a:t>
            </a:r>
            <a:r>
              <a:rPr lang="en-GB" sz="2400" dirty="0" err="1"/>
              <a:t>kabul</a:t>
            </a:r>
            <a:r>
              <a:rPr lang="en-GB" sz="2400" dirty="0"/>
              <a:t> </a:t>
            </a:r>
            <a:r>
              <a:rPr lang="en-GB" sz="2400" dirty="0" err="1"/>
              <a:t>etmekle</a:t>
            </a:r>
            <a:r>
              <a:rPr lang="en-GB" sz="2400" dirty="0"/>
              <a:t> </a:t>
            </a:r>
            <a:r>
              <a:rPr lang="en-GB" sz="2400" dirty="0" err="1"/>
              <a:t>Çin’i</a:t>
            </a:r>
            <a:r>
              <a:rPr lang="en-GB" sz="2400" dirty="0"/>
              <a:t> </a:t>
            </a:r>
            <a:r>
              <a:rPr lang="en-GB" sz="2400" dirty="0" err="1"/>
              <a:t>hiç</a:t>
            </a:r>
            <a:r>
              <a:rPr lang="en-GB" sz="2400" dirty="0"/>
              <a:t> </a:t>
            </a:r>
            <a:r>
              <a:rPr lang="en-GB" sz="2400" dirty="0" err="1"/>
              <a:t>umursamadığını</a:t>
            </a:r>
            <a:r>
              <a:rPr lang="en-GB" sz="2400" dirty="0"/>
              <a:t> </a:t>
            </a:r>
            <a:r>
              <a:rPr lang="en-GB" sz="2400" dirty="0" err="1"/>
              <a:t>ve</a:t>
            </a:r>
            <a:r>
              <a:rPr lang="en-GB" sz="2400" dirty="0"/>
              <a:t> </a:t>
            </a:r>
            <a:r>
              <a:rPr lang="en-GB" sz="2400" dirty="0" err="1"/>
              <a:t>kendi</a:t>
            </a:r>
            <a:r>
              <a:rPr lang="en-GB" sz="2400" dirty="0"/>
              <a:t> </a:t>
            </a:r>
            <a:r>
              <a:rPr lang="en-GB" sz="2400" dirty="0" err="1"/>
              <a:t>devleti</a:t>
            </a:r>
            <a:r>
              <a:rPr lang="en-GB" sz="2400" dirty="0"/>
              <a:t> </a:t>
            </a:r>
            <a:r>
              <a:rPr lang="en-GB" sz="2400" dirty="0" err="1"/>
              <a:t>üzerinde</a:t>
            </a:r>
            <a:r>
              <a:rPr lang="en-GB" sz="2400" dirty="0"/>
              <a:t> </a:t>
            </a:r>
            <a:r>
              <a:rPr lang="en-GB" sz="2400" dirty="0" err="1"/>
              <a:t>Çin’in</a:t>
            </a:r>
            <a:r>
              <a:rPr lang="en-GB" sz="2400" dirty="0"/>
              <a:t> </a:t>
            </a:r>
            <a:r>
              <a:rPr lang="en-GB" sz="2400" dirty="0" err="1"/>
              <a:t>etkisinin</a:t>
            </a:r>
            <a:r>
              <a:rPr lang="en-GB" sz="2400" dirty="0"/>
              <a:t> </a:t>
            </a:r>
            <a:r>
              <a:rPr lang="en-GB" sz="2400" dirty="0" err="1"/>
              <a:t>olamayacağını</a:t>
            </a:r>
            <a:r>
              <a:rPr lang="en-GB" sz="2400" dirty="0"/>
              <a:t> </a:t>
            </a:r>
            <a:r>
              <a:rPr lang="en-GB" sz="2400" dirty="0" err="1"/>
              <a:t>göstermeyi</a:t>
            </a:r>
            <a:r>
              <a:rPr lang="en-GB" sz="2400" dirty="0"/>
              <a:t> </a:t>
            </a:r>
            <a:r>
              <a:rPr lang="en-GB" sz="2400" dirty="0" err="1"/>
              <a:t>amaçlıyordu</a:t>
            </a:r>
            <a:r>
              <a:rPr lang="en-GB" sz="2400" dirty="0"/>
              <a:t>. </a:t>
            </a:r>
            <a:r>
              <a:rPr lang="en-GB" sz="2400" dirty="0" err="1"/>
              <a:t>Kağan</a:t>
            </a:r>
            <a:r>
              <a:rPr lang="en-GB" sz="2400" dirty="0"/>
              <a:t>, </a:t>
            </a:r>
            <a:r>
              <a:rPr lang="en-GB" sz="2400" dirty="0" err="1"/>
              <a:t>halkının</a:t>
            </a:r>
            <a:r>
              <a:rPr lang="en-GB" sz="2400" dirty="0"/>
              <a:t> </a:t>
            </a:r>
            <a:r>
              <a:rPr lang="en-GB" sz="2400" dirty="0" err="1"/>
              <a:t>yerleşik</a:t>
            </a:r>
            <a:r>
              <a:rPr lang="en-GB" sz="2400" dirty="0"/>
              <a:t> </a:t>
            </a:r>
            <a:r>
              <a:rPr lang="en-GB" sz="2400" dirty="0" err="1"/>
              <a:t>hayatın</a:t>
            </a:r>
            <a:r>
              <a:rPr lang="en-GB" sz="2400" dirty="0"/>
              <a:t> </a:t>
            </a:r>
            <a:r>
              <a:rPr lang="en-GB" sz="2400" dirty="0" err="1"/>
              <a:t>inceliklerini</a:t>
            </a:r>
            <a:r>
              <a:rPr lang="en-GB" sz="2400" dirty="0"/>
              <a:t> de </a:t>
            </a:r>
            <a:r>
              <a:rPr lang="en-GB" sz="2400" dirty="0" err="1"/>
              <a:t>öğrenmelerini</a:t>
            </a:r>
            <a:r>
              <a:rPr lang="en-GB" sz="2400" dirty="0"/>
              <a:t> </a:t>
            </a:r>
            <a:r>
              <a:rPr lang="en-GB" sz="2400" dirty="0" err="1"/>
              <a:t>istiyordu</a:t>
            </a:r>
            <a:r>
              <a:rPr lang="en-GB" sz="2400" dirty="0"/>
              <a:t>; </a:t>
            </a:r>
            <a:r>
              <a:rPr lang="en-GB" sz="2400" dirty="0" err="1"/>
              <a:t>ancak</a:t>
            </a:r>
            <a:r>
              <a:rPr lang="en-GB" sz="2400" dirty="0"/>
              <a:t> </a:t>
            </a:r>
            <a:r>
              <a:rPr lang="en-GB" sz="2400" dirty="0" err="1"/>
              <a:t>bunun</a:t>
            </a:r>
            <a:r>
              <a:rPr lang="en-GB" sz="2400" dirty="0"/>
              <a:t> </a:t>
            </a:r>
            <a:r>
              <a:rPr lang="en-GB" sz="2400" dirty="0" err="1"/>
              <a:t>Çinliler</a:t>
            </a:r>
            <a:r>
              <a:rPr lang="en-GB" sz="2400" dirty="0"/>
              <a:t> </a:t>
            </a:r>
            <a:r>
              <a:rPr lang="en-GB" sz="2400" dirty="0" err="1"/>
              <a:t>aracılığı</a:t>
            </a:r>
            <a:r>
              <a:rPr lang="en-GB" sz="2400" dirty="0"/>
              <a:t> </a:t>
            </a:r>
            <a:r>
              <a:rPr lang="en-GB" sz="2400" dirty="0" err="1"/>
              <a:t>ile</a:t>
            </a:r>
            <a:r>
              <a:rPr lang="en-GB" sz="2400" dirty="0"/>
              <a:t> </a:t>
            </a:r>
            <a:r>
              <a:rPr lang="en-GB" sz="2400" dirty="0" err="1"/>
              <a:t>değil</a:t>
            </a:r>
            <a:r>
              <a:rPr lang="en-GB" sz="2400" dirty="0"/>
              <a:t> </a:t>
            </a:r>
            <a:r>
              <a:rPr lang="en-GB" sz="2400" dirty="0" err="1"/>
              <a:t>daha</a:t>
            </a:r>
            <a:r>
              <a:rPr lang="en-GB" sz="2400" dirty="0"/>
              <a:t> </a:t>
            </a:r>
            <a:r>
              <a:rPr lang="en-GB" sz="2400" dirty="0" err="1"/>
              <a:t>batıdaki</a:t>
            </a:r>
            <a:r>
              <a:rPr lang="en-GB" sz="2400" dirty="0"/>
              <a:t> </a:t>
            </a:r>
            <a:r>
              <a:rPr lang="en-GB" sz="2400" dirty="0" err="1"/>
              <a:t>halklar</a:t>
            </a:r>
            <a:r>
              <a:rPr lang="en-GB" sz="2400" dirty="0"/>
              <a:t> </a:t>
            </a:r>
            <a:r>
              <a:rPr lang="en-GB" sz="2400" dirty="0" err="1"/>
              <a:t>aracılığı</a:t>
            </a:r>
            <a:r>
              <a:rPr lang="en-GB" sz="2400" dirty="0"/>
              <a:t> </a:t>
            </a:r>
            <a:r>
              <a:rPr lang="en-GB" sz="2400" dirty="0" err="1"/>
              <a:t>ile</a:t>
            </a:r>
            <a:r>
              <a:rPr lang="en-GB" sz="2400" dirty="0"/>
              <a:t> </a:t>
            </a:r>
            <a:r>
              <a:rPr lang="en-GB" sz="2400" dirty="0" err="1"/>
              <a:t>gerçekleşeceğine</a:t>
            </a:r>
            <a:r>
              <a:rPr lang="en-GB" sz="2400" dirty="0"/>
              <a:t> </a:t>
            </a:r>
            <a:r>
              <a:rPr lang="en-GB" sz="2400" dirty="0" err="1"/>
              <a:t>inanıyordu</a:t>
            </a:r>
            <a:r>
              <a:rPr lang="en-GB" sz="2400" dirty="0"/>
              <a:t>.</a:t>
            </a:r>
            <a:endParaRPr lang="tr-TR" sz="2400" dirty="0"/>
          </a:p>
          <a:p>
            <a:pPr marL="0" indent="0" algn="just">
              <a:buNone/>
            </a:pPr>
            <a:r>
              <a:rPr lang="en-GB" sz="2400" dirty="0"/>
              <a:t> </a:t>
            </a:r>
            <a:endParaRPr lang="tr-TR" sz="2400" dirty="0"/>
          </a:p>
          <a:p>
            <a:pPr marL="0" indent="0" algn="just">
              <a:buNone/>
            </a:pPr>
            <a:endParaRPr lang="tr-TR" sz="2200" dirty="0"/>
          </a:p>
        </p:txBody>
      </p:sp>
      <p:sp>
        <p:nvSpPr>
          <p:cNvPr id="4" name="3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5" name="4 Slayt Numarası Yer Tutucusu"/>
          <p:cNvSpPr>
            <a:spLocks noGrp="1"/>
          </p:cNvSpPr>
          <p:nvPr>
            <p:ph type="sldNum" sz="quarter" idx="12"/>
          </p:nvPr>
        </p:nvSpPr>
        <p:spPr/>
        <p:txBody>
          <a:bodyPr/>
          <a:lstStyle/>
          <a:p>
            <a:fld id="{F5241D30-471F-4A7E-8796-A38B74581AEE}" type="slidenum">
              <a:rPr lang="tr-TR" smtClean="0"/>
              <a:pPr/>
              <a:t>28</a:t>
            </a:fld>
            <a:endParaRPr lang="tr-TR" dirty="0"/>
          </a:p>
        </p:txBody>
      </p:sp>
    </p:spTree>
    <p:extLst>
      <p:ext uri="{BB962C8B-B14F-4D97-AF65-F5344CB8AC3E}">
        <p14:creationId xmlns:p14="http://schemas.microsoft.com/office/powerpoint/2010/main" val="13269319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en-GB" i="1" dirty="0"/>
              <a:t>5. Eski Türkçe Dönemi </a:t>
            </a:r>
            <a:br>
              <a:rPr lang="tr-TR" i="1" dirty="0"/>
            </a:br>
            <a:endParaRPr lang="tr-TR" i="1" dirty="0"/>
          </a:p>
        </p:txBody>
      </p:sp>
      <p:sp>
        <p:nvSpPr>
          <p:cNvPr id="3" name="2 İçerik Yer Tutucusu"/>
          <p:cNvSpPr>
            <a:spLocks noGrp="1"/>
          </p:cNvSpPr>
          <p:nvPr>
            <p:ph idx="1"/>
          </p:nvPr>
        </p:nvSpPr>
        <p:spPr>
          <a:xfrm>
            <a:off x="457200" y="1417638"/>
            <a:ext cx="8229600" cy="4938713"/>
          </a:xfrm>
        </p:spPr>
        <p:txBody>
          <a:bodyPr>
            <a:noAutofit/>
          </a:bodyPr>
          <a:lstStyle/>
          <a:p>
            <a:pPr algn="just"/>
            <a:r>
              <a:rPr lang="en-GB" sz="2200" dirty="0" err="1"/>
              <a:t>Ötüken</a:t>
            </a:r>
            <a:r>
              <a:rPr lang="en-GB" sz="2200" dirty="0"/>
              <a:t> Uygur </a:t>
            </a:r>
            <a:r>
              <a:rPr lang="en-GB" sz="2200" dirty="0" err="1"/>
              <a:t>Devleti</a:t>
            </a:r>
            <a:r>
              <a:rPr lang="en-GB" sz="2200" dirty="0"/>
              <a:t>, 840 </a:t>
            </a:r>
            <a:r>
              <a:rPr lang="en-GB" sz="2200" dirty="0" err="1"/>
              <a:t>tarihinde</a:t>
            </a:r>
            <a:r>
              <a:rPr lang="en-GB" sz="2200" dirty="0"/>
              <a:t> </a:t>
            </a:r>
            <a:r>
              <a:rPr lang="en-GB" sz="2200" dirty="0" err="1"/>
              <a:t>Kırgızlar</a:t>
            </a:r>
            <a:r>
              <a:rPr lang="en-GB" sz="2200" dirty="0"/>
              <a:t> </a:t>
            </a:r>
            <a:r>
              <a:rPr lang="en-GB" sz="2200" dirty="0" err="1"/>
              <a:t>tarafından</a:t>
            </a:r>
            <a:r>
              <a:rPr lang="en-GB" sz="2200" dirty="0"/>
              <a:t> </a:t>
            </a:r>
            <a:r>
              <a:rPr lang="en-GB" sz="2200" dirty="0" err="1"/>
              <a:t>yıkılmışlardır</a:t>
            </a:r>
            <a:r>
              <a:rPr lang="en-GB" sz="2200" dirty="0"/>
              <a:t>. </a:t>
            </a:r>
            <a:r>
              <a:rPr lang="en-GB" sz="2200" dirty="0" err="1"/>
              <a:t>Kuzeydeki</a:t>
            </a:r>
            <a:r>
              <a:rPr lang="en-GB" sz="2200" dirty="0"/>
              <a:t> </a:t>
            </a:r>
            <a:r>
              <a:rPr lang="en-GB" sz="2200" dirty="0" err="1"/>
              <a:t>Kırgızlardan</a:t>
            </a:r>
            <a:r>
              <a:rPr lang="en-GB" sz="2200" dirty="0"/>
              <a:t> </a:t>
            </a:r>
            <a:r>
              <a:rPr lang="en-GB" sz="2200" dirty="0" err="1"/>
              <a:t>gelen</a:t>
            </a:r>
            <a:r>
              <a:rPr lang="en-GB" sz="2200" dirty="0"/>
              <a:t> </a:t>
            </a:r>
            <a:r>
              <a:rPr lang="en-GB" sz="2200" dirty="0" err="1"/>
              <a:t>bu</a:t>
            </a:r>
            <a:r>
              <a:rPr lang="en-GB" sz="2200" dirty="0"/>
              <a:t> </a:t>
            </a:r>
            <a:r>
              <a:rPr lang="en-GB" sz="2200" dirty="0" err="1"/>
              <a:t>yıkımdan</a:t>
            </a:r>
            <a:r>
              <a:rPr lang="en-GB" sz="2200" dirty="0"/>
              <a:t> </a:t>
            </a:r>
            <a:r>
              <a:rPr lang="en-GB" sz="2200" dirty="0" err="1"/>
              <a:t>sonra</a:t>
            </a:r>
            <a:r>
              <a:rPr lang="en-GB" sz="2200" dirty="0"/>
              <a:t> </a:t>
            </a:r>
            <a:r>
              <a:rPr lang="en-GB" sz="2200" dirty="0" err="1"/>
              <a:t>Uygurlar</a:t>
            </a:r>
            <a:r>
              <a:rPr lang="en-GB" sz="2200" dirty="0"/>
              <a:t>, </a:t>
            </a:r>
            <a:r>
              <a:rPr lang="en-GB" sz="2200" dirty="0" err="1"/>
              <a:t>Ötüken’i</a:t>
            </a:r>
            <a:r>
              <a:rPr lang="en-GB" sz="2200" dirty="0"/>
              <a:t> </a:t>
            </a:r>
            <a:r>
              <a:rPr lang="en-GB" sz="2200" dirty="0" err="1"/>
              <a:t>terk</a:t>
            </a:r>
            <a:r>
              <a:rPr lang="en-GB" sz="2200" dirty="0"/>
              <a:t> </a:t>
            </a:r>
            <a:r>
              <a:rPr lang="en-GB" sz="2200" dirty="0" err="1"/>
              <a:t>ederek</a:t>
            </a:r>
            <a:r>
              <a:rPr lang="en-GB" sz="2200" dirty="0"/>
              <a:t> </a:t>
            </a:r>
            <a:r>
              <a:rPr lang="en-GB" sz="2200" dirty="0" err="1"/>
              <a:t>daha</a:t>
            </a:r>
            <a:r>
              <a:rPr lang="en-GB" sz="2200" dirty="0"/>
              <a:t> </a:t>
            </a:r>
            <a:r>
              <a:rPr lang="en-GB" sz="2200" dirty="0" err="1"/>
              <a:t>önce</a:t>
            </a:r>
            <a:r>
              <a:rPr lang="en-GB" sz="2200" dirty="0"/>
              <a:t> </a:t>
            </a:r>
            <a:r>
              <a:rPr lang="en-GB" sz="2200" dirty="0" err="1"/>
              <a:t>ticaret</a:t>
            </a:r>
            <a:r>
              <a:rPr lang="en-GB" sz="2200" dirty="0"/>
              <a:t> </a:t>
            </a:r>
            <a:r>
              <a:rPr lang="en-GB" sz="2200" dirty="0" err="1"/>
              <a:t>nedeniyle</a:t>
            </a:r>
            <a:r>
              <a:rPr lang="en-GB" sz="2200" dirty="0"/>
              <a:t> </a:t>
            </a:r>
            <a:r>
              <a:rPr lang="en-GB" sz="2200" dirty="0" err="1"/>
              <a:t>yabancısı</a:t>
            </a:r>
            <a:r>
              <a:rPr lang="en-GB" sz="2200" dirty="0"/>
              <a:t> </a:t>
            </a:r>
            <a:r>
              <a:rPr lang="en-GB" sz="2200" dirty="0" err="1"/>
              <a:t>olmadıkları</a:t>
            </a:r>
            <a:r>
              <a:rPr lang="en-GB" sz="2200" dirty="0"/>
              <a:t> </a:t>
            </a:r>
            <a:r>
              <a:rPr lang="en-GB" sz="2200" dirty="0" err="1"/>
              <a:t>güneye</a:t>
            </a:r>
            <a:r>
              <a:rPr lang="en-GB" sz="2200" dirty="0"/>
              <a:t>, </a:t>
            </a:r>
            <a:r>
              <a:rPr lang="en-GB" sz="2200" dirty="0" err="1"/>
              <a:t>Tarım</a:t>
            </a:r>
            <a:r>
              <a:rPr lang="en-GB" sz="2200" dirty="0"/>
              <a:t> </a:t>
            </a:r>
            <a:r>
              <a:rPr lang="en-GB" sz="2200" dirty="0" err="1"/>
              <a:t>havzasına</a:t>
            </a:r>
            <a:r>
              <a:rPr lang="en-GB" sz="2200" dirty="0"/>
              <a:t> </a:t>
            </a:r>
            <a:r>
              <a:rPr lang="en-GB" sz="2200" dirty="0" err="1"/>
              <a:t>yerleşmişler</a:t>
            </a:r>
            <a:r>
              <a:rPr lang="en-GB" sz="2200" dirty="0"/>
              <a:t> </a:t>
            </a:r>
            <a:r>
              <a:rPr lang="en-GB" sz="2200" dirty="0" err="1"/>
              <a:t>ve</a:t>
            </a:r>
            <a:r>
              <a:rPr lang="en-GB" sz="2200" dirty="0"/>
              <a:t> </a:t>
            </a:r>
            <a:r>
              <a:rPr lang="en-GB" sz="2200" dirty="0" err="1"/>
              <a:t>burada</a:t>
            </a:r>
            <a:r>
              <a:rPr lang="en-GB" sz="2200" dirty="0"/>
              <a:t> </a:t>
            </a:r>
            <a:r>
              <a:rPr lang="en-GB" sz="2200" dirty="0" err="1"/>
              <a:t>merkezi</a:t>
            </a:r>
            <a:r>
              <a:rPr lang="en-GB" sz="2200" dirty="0"/>
              <a:t> </a:t>
            </a:r>
            <a:r>
              <a:rPr lang="en-GB" sz="2200" dirty="0" err="1"/>
              <a:t>Koço</a:t>
            </a:r>
            <a:r>
              <a:rPr lang="en-GB" sz="2200" dirty="0"/>
              <a:t> </a:t>
            </a:r>
            <a:r>
              <a:rPr lang="en-GB" sz="2200" dirty="0" err="1"/>
              <a:t>olan</a:t>
            </a:r>
            <a:r>
              <a:rPr lang="en-GB" sz="2200" dirty="0"/>
              <a:t> </a:t>
            </a:r>
            <a:r>
              <a:rPr lang="en-GB" sz="2200" dirty="0" err="1"/>
              <a:t>yeni</a:t>
            </a:r>
            <a:r>
              <a:rPr lang="en-GB" sz="2200" dirty="0"/>
              <a:t> </a:t>
            </a:r>
            <a:r>
              <a:rPr lang="en-GB" sz="2200" dirty="0" err="1"/>
              <a:t>bir</a:t>
            </a:r>
            <a:r>
              <a:rPr lang="en-GB" sz="2200" dirty="0"/>
              <a:t> </a:t>
            </a:r>
            <a:r>
              <a:rPr lang="en-GB" sz="2200" dirty="0" err="1"/>
              <a:t>devlet</a:t>
            </a:r>
            <a:r>
              <a:rPr lang="en-GB" sz="2200" dirty="0"/>
              <a:t> </a:t>
            </a:r>
            <a:r>
              <a:rPr lang="en-GB" sz="2200" dirty="0" err="1"/>
              <a:t>kurmuşlardır</a:t>
            </a:r>
            <a:r>
              <a:rPr lang="en-GB" sz="2200" dirty="0"/>
              <a:t>. </a:t>
            </a:r>
            <a:r>
              <a:rPr lang="en-GB" sz="2200" dirty="0" err="1"/>
              <a:t>Moğol</a:t>
            </a:r>
            <a:r>
              <a:rPr lang="en-GB" sz="2200" dirty="0"/>
              <a:t> </a:t>
            </a:r>
            <a:r>
              <a:rPr lang="en-GB" sz="2200" dirty="0" err="1"/>
              <a:t>zamanına</a:t>
            </a:r>
            <a:r>
              <a:rPr lang="en-GB" sz="2200" dirty="0"/>
              <a:t> </a:t>
            </a:r>
            <a:r>
              <a:rPr lang="en-GB" sz="2200" dirty="0" err="1"/>
              <a:t>kadar</a:t>
            </a:r>
            <a:r>
              <a:rPr lang="en-GB" sz="2200" dirty="0"/>
              <a:t> </a:t>
            </a:r>
            <a:r>
              <a:rPr lang="en-GB" sz="2200" dirty="0" err="1"/>
              <a:t>süren</a:t>
            </a:r>
            <a:r>
              <a:rPr lang="en-GB" sz="2200" dirty="0"/>
              <a:t> </a:t>
            </a:r>
            <a:r>
              <a:rPr lang="en-GB" sz="2200" dirty="0" err="1"/>
              <a:t>Koço</a:t>
            </a:r>
            <a:r>
              <a:rPr lang="en-GB" sz="2200" dirty="0"/>
              <a:t> Uygur </a:t>
            </a:r>
            <a:r>
              <a:rPr lang="en-GB" sz="2200" dirty="0" err="1"/>
              <a:t>Kağanlığı</a:t>
            </a:r>
            <a:r>
              <a:rPr lang="en-GB" sz="2200" dirty="0"/>
              <a:t> (840-1250) </a:t>
            </a:r>
            <a:r>
              <a:rPr lang="en-GB" sz="2200" dirty="0" err="1"/>
              <a:t>hiçbir</a:t>
            </a:r>
            <a:r>
              <a:rPr lang="en-GB" sz="2200" dirty="0"/>
              <a:t> </a:t>
            </a:r>
            <a:r>
              <a:rPr lang="en-GB" sz="2200" dirty="0" err="1"/>
              <a:t>döneminde</a:t>
            </a:r>
            <a:r>
              <a:rPr lang="en-GB" sz="2200" dirty="0"/>
              <a:t> </a:t>
            </a:r>
            <a:r>
              <a:rPr lang="en-GB" sz="2200" dirty="0" err="1"/>
              <a:t>güçlü</a:t>
            </a:r>
            <a:r>
              <a:rPr lang="en-GB" sz="2200" dirty="0"/>
              <a:t> </a:t>
            </a:r>
            <a:r>
              <a:rPr lang="en-GB" sz="2200" dirty="0" err="1"/>
              <a:t>bir</a:t>
            </a:r>
            <a:r>
              <a:rPr lang="en-GB" sz="2200" dirty="0"/>
              <a:t> </a:t>
            </a:r>
            <a:r>
              <a:rPr lang="en-GB" sz="2200" dirty="0" err="1"/>
              <a:t>imparatorluk</a:t>
            </a:r>
            <a:r>
              <a:rPr lang="en-GB" sz="2200" dirty="0"/>
              <a:t> </a:t>
            </a:r>
            <a:r>
              <a:rPr lang="en-GB" sz="2200" dirty="0" err="1"/>
              <a:t>olmamışsa</a:t>
            </a:r>
            <a:r>
              <a:rPr lang="en-GB" sz="2200" dirty="0"/>
              <a:t> da </a:t>
            </a:r>
            <a:r>
              <a:rPr lang="en-GB" sz="2200" dirty="0" err="1"/>
              <a:t>tarihte</a:t>
            </a:r>
            <a:r>
              <a:rPr lang="en-GB" sz="2200" dirty="0"/>
              <a:t> </a:t>
            </a:r>
            <a:r>
              <a:rPr lang="en-GB" sz="2200" dirty="0" err="1"/>
              <a:t>üstlendikleri</a:t>
            </a:r>
            <a:r>
              <a:rPr lang="en-GB" sz="2200" dirty="0"/>
              <a:t> </a:t>
            </a:r>
            <a:r>
              <a:rPr lang="en-GB" sz="2200" dirty="0" err="1"/>
              <a:t>rol</a:t>
            </a:r>
            <a:r>
              <a:rPr lang="en-GB" sz="2200" dirty="0"/>
              <a:t>, </a:t>
            </a:r>
            <a:r>
              <a:rPr lang="en-GB" sz="2200" dirty="0" err="1"/>
              <a:t>kültür</a:t>
            </a:r>
            <a:r>
              <a:rPr lang="en-GB" sz="2200" dirty="0"/>
              <a:t> </a:t>
            </a:r>
            <a:r>
              <a:rPr lang="en-GB" sz="2200" dirty="0" err="1"/>
              <a:t>alanındaki</a:t>
            </a:r>
            <a:r>
              <a:rPr lang="en-GB" sz="2200" dirty="0"/>
              <a:t> </a:t>
            </a:r>
            <a:r>
              <a:rPr lang="en-GB" sz="2200" dirty="0" err="1"/>
              <a:t>başarıları</a:t>
            </a:r>
            <a:r>
              <a:rPr lang="en-GB" sz="2200" dirty="0"/>
              <a:t> </a:t>
            </a:r>
            <a:r>
              <a:rPr lang="en-GB" sz="2200" dirty="0" err="1"/>
              <a:t>olmuştur</a:t>
            </a:r>
            <a:r>
              <a:rPr lang="en-GB" sz="2200" dirty="0"/>
              <a:t>. </a:t>
            </a:r>
            <a:r>
              <a:rPr lang="en-GB" sz="2200" dirty="0" err="1"/>
              <a:t>Uzun</a:t>
            </a:r>
            <a:r>
              <a:rPr lang="en-GB" sz="2200" dirty="0"/>
              <a:t> </a:t>
            </a:r>
            <a:r>
              <a:rPr lang="en-GB" sz="2200" dirty="0" err="1"/>
              <a:t>zamandır</a:t>
            </a:r>
            <a:r>
              <a:rPr lang="en-GB" sz="2200" dirty="0"/>
              <a:t> Tibet </a:t>
            </a:r>
            <a:r>
              <a:rPr lang="en-GB" sz="2200" dirty="0" err="1"/>
              <a:t>baskısı</a:t>
            </a:r>
            <a:r>
              <a:rPr lang="en-GB" sz="2200" dirty="0"/>
              <a:t> </a:t>
            </a:r>
            <a:r>
              <a:rPr lang="en-GB" sz="2200" dirty="0" err="1"/>
              <a:t>altında</a:t>
            </a:r>
            <a:r>
              <a:rPr lang="en-GB" sz="2200" dirty="0"/>
              <a:t> </a:t>
            </a:r>
            <a:r>
              <a:rPr lang="en-GB" sz="2200" dirty="0" err="1"/>
              <a:t>yaşayan</a:t>
            </a:r>
            <a:r>
              <a:rPr lang="en-GB" sz="2200" dirty="0"/>
              <a:t> </a:t>
            </a:r>
            <a:r>
              <a:rPr lang="en-GB" sz="2200" dirty="0" err="1"/>
              <a:t>Çin</a:t>
            </a:r>
            <a:r>
              <a:rPr lang="en-GB" sz="2200" dirty="0"/>
              <a:t> </a:t>
            </a:r>
            <a:r>
              <a:rPr lang="en-GB" sz="2200" dirty="0" err="1"/>
              <a:t>imparatoru</a:t>
            </a:r>
            <a:r>
              <a:rPr lang="en-GB" sz="2200" dirty="0"/>
              <a:t>, </a:t>
            </a:r>
            <a:r>
              <a:rPr lang="en-GB" sz="2200" dirty="0" err="1"/>
              <a:t>dengeleyici</a:t>
            </a:r>
            <a:r>
              <a:rPr lang="en-GB" sz="2200" dirty="0"/>
              <a:t> </a:t>
            </a:r>
            <a:r>
              <a:rPr lang="en-GB" sz="2200" dirty="0" err="1"/>
              <a:t>güç</a:t>
            </a:r>
            <a:r>
              <a:rPr lang="en-GB" sz="2200" dirty="0"/>
              <a:t> </a:t>
            </a:r>
            <a:r>
              <a:rPr lang="en-GB" sz="2200" dirty="0" err="1"/>
              <a:t>olarak</a:t>
            </a:r>
            <a:r>
              <a:rPr lang="en-GB" sz="2200" dirty="0"/>
              <a:t> </a:t>
            </a:r>
            <a:r>
              <a:rPr lang="en-GB" sz="2200" dirty="0" err="1"/>
              <a:t>tasarladığı</a:t>
            </a:r>
            <a:r>
              <a:rPr lang="en-GB" sz="2200" dirty="0"/>
              <a:t> </a:t>
            </a:r>
            <a:r>
              <a:rPr lang="en-GB" sz="2200" dirty="0" err="1"/>
              <a:t>bu</a:t>
            </a:r>
            <a:r>
              <a:rPr lang="en-GB" sz="2200" dirty="0"/>
              <a:t> </a:t>
            </a:r>
            <a:r>
              <a:rPr lang="en-GB" sz="2200" dirty="0" err="1"/>
              <a:t>devleti</a:t>
            </a:r>
            <a:r>
              <a:rPr lang="en-GB" sz="2200" dirty="0"/>
              <a:t> -</a:t>
            </a:r>
            <a:r>
              <a:rPr lang="en-GB" sz="2200" dirty="0" err="1"/>
              <a:t>kendisine</a:t>
            </a:r>
            <a:r>
              <a:rPr lang="en-GB" sz="2200" dirty="0"/>
              <a:t> </a:t>
            </a:r>
            <a:r>
              <a:rPr lang="en-GB" sz="2200" dirty="0" err="1"/>
              <a:t>bağlı</a:t>
            </a:r>
            <a:r>
              <a:rPr lang="en-GB" sz="2200" dirty="0"/>
              <a:t> </a:t>
            </a:r>
            <a:r>
              <a:rPr lang="en-GB" sz="2200" dirty="0" err="1"/>
              <a:t>olması</a:t>
            </a:r>
            <a:r>
              <a:rPr lang="en-GB" sz="2200" dirty="0"/>
              <a:t> </a:t>
            </a:r>
            <a:r>
              <a:rPr lang="en-GB" sz="2200" dirty="0" err="1"/>
              <a:t>koşuluyla</a:t>
            </a:r>
            <a:r>
              <a:rPr lang="en-GB" sz="2200" dirty="0"/>
              <a:t> da </a:t>
            </a:r>
            <a:r>
              <a:rPr lang="en-GB" sz="2200" dirty="0" err="1"/>
              <a:t>olsa</a:t>
            </a:r>
            <a:r>
              <a:rPr lang="en-GB" sz="2200" dirty="0"/>
              <a:t>- </a:t>
            </a:r>
            <a:r>
              <a:rPr lang="en-GB" sz="2200" dirty="0" err="1"/>
              <a:t>hemen</a:t>
            </a:r>
            <a:r>
              <a:rPr lang="en-GB" sz="2200" dirty="0"/>
              <a:t> </a:t>
            </a:r>
            <a:r>
              <a:rPr lang="en-GB" sz="2200" dirty="0" err="1"/>
              <a:t>tanıdı</a:t>
            </a:r>
            <a:r>
              <a:rPr lang="en-GB" sz="2200" dirty="0"/>
              <a:t> </a:t>
            </a:r>
            <a:r>
              <a:rPr lang="en-GB" sz="2200" dirty="0" err="1"/>
              <a:t>ve</a:t>
            </a:r>
            <a:r>
              <a:rPr lang="en-GB" sz="2200" dirty="0"/>
              <a:t> </a:t>
            </a:r>
            <a:r>
              <a:rPr lang="en-GB" sz="2200" dirty="0" err="1"/>
              <a:t>Uygurların</a:t>
            </a:r>
            <a:r>
              <a:rPr lang="en-GB" sz="2200" dirty="0"/>
              <a:t> </a:t>
            </a:r>
            <a:r>
              <a:rPr lang="en-GB" sz="2200" dirty="0" err="1"/>
              <a:t>Tarım</a:t>
            </a:r>
            <a:r>
              <a:rPr lang="en-GB" sz="2200" dirty="0"/>
              <a:t> </a:t>
            </a:r>
            <a:r>
              <a:rPr lang="en-GB" sz="2200" dirty="0" err="1"/>
              <a:t>havzasının</a:t>
            </a:r>
            <a:r>
              <a:rPr lang="en-GB" sz="2200" dirty="0"/>
              <a:t> </a:t>
            </a:r>
            <a:r>
              <a:rPr lang="en-GB" sz="2200" dirty="0" err="1"/>
              <a:t>öteki</a:t>
            </a:r>
            <a:r>
              <a:rPr lang="en-GB" sz="2200" dirty="0"/>
              <a:t> </a:t>
            </a:r>
            <a:r>
              <a:rPr lang="en-GB" sz="2200" dirty="0" err="1"/>
              <a:t>ucuna</a:t>
            </a:r>
            <a:r>
              <a:rPr lang="en-GB" sz="2200" dirty="0"/>
              <a:t> (</a:t>
            </a:r>
            <a:r>
              <a:rPr lang="en-GB" sz="2200" dirty="0" err="1"/>
              <a:t>Kaşgar’a</a:t>
            </a:r>
            <a:r>
              <a:rPr lang="en-GB" sz="2200" dirty="0"/>
              <a:t>) </a:t>
            </a:r>
            <a:r>
              <a:rPr lang="en-GB" sz="2200" dirty="0" err="1"/>
              <a:t>kadar</a:t>
            </a:r>
            <a:r>
              <a:rPr lang="en-GB" sz="2200" dirty="0"/>
              <a:t> </a:t>
            </a:r>
            <a:r>
              <a:rPr lang="en-GB" sz="2200" dirty="0" err="1"/>
              <a:t>yayılmasına</a:t>
            </a:r>
            <a:r>
              <a:rPr lang="en-GB" sz="2200" dirty="0"/>
              <a:t> </a:t>
            </a:r>
            <a:r>
              <a:rPr lang="en-GB" sz="2200" dirty="0" err="1"/>
              <a:t>ses</a:t>
            </a:r>
            <a:r>
              <a:rPr lang="en-GB" sz="2200" dirty="0"/>
              <a:t> </a:t>
            </a:r>
            <a:r>
              <a:rPr lang="en-GB" sz="2200" dirty="0" err="1"/>
              <a:t>çıkarmadı</a:t>
            </a:r>
            <a:r>
              <a:rPr lang="en-GB" sz="2200" dirty="0"/>
              <a:t>.</a:t>
            </a:r>
            <a:endParaRPr lang="tr-TR" sz="2200" dirty="0"/>
          </a:p>
          <a:p>
            <a:pPr marL="0" indent="0" algn="just">
              <a:buNone/>
            </a:pPr>
            <a:endParaRPr lang="tr-TR" sz="2200" dirty="0"/>
          </a:p>
        </p:txBody>
      </p:sp>
      <p:sp>
        <p:nvSpPr>
          <p:cNvPr id="4" name="3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5" name="4 Slayt Numarası Yer Tutucusu"/>
          <p:cNvSpPr>
            <a:spLocks noGrp="1"/>
          </p:cNvSpPr>
          <p:nvPr>
            <p:ph type="sldNum" sz="quarter" idx="12"/>
          </p:nvPr>
        </p:nvSpPr>
        <p:spPr/>
        <p:txBody>
          <a:bodyPr/>
          <a:lstStyle/>
          <a:p>
            <a:fld id="{F5241D30-471F-4A7E-8796-A38B74581AEE}" type="slidenum">
              <a:rPr lang="tr-TR" smtClean="0"/>
              <a:pPr/>
              <a:t>29</a:t>
            </a:fld>
            <a:endParaRPr lang="tr-TR" dirty="0"/>
          </a:p>
        </p:txBody>
      </p:sp>
    </p:spTree>
    <p:extLst>
      <p:ext uri="{BB962C8B-B14F-4D97-AF65-F5344CB8AC3E}">
        <p14:creationId xmlns:p14="http://schemas.microsoft.com/office/powerpoint/2010/main" val="2638745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en-GB" dirty="0"/>
              <a:t>Türk Dilinin Gelişmesi ve Tarihi Devreleri</a:t>
            </a:r>
            <a:endParaRPr lang="tr-TR" dirty="0"/>
          </a:p>
        </p:txBody>
      </p:sp>
      <p:sp>
        <p:nvSpPr>
          <p:cNvPr id="3" name="2 İçerik Yer Tutucusu"/>
          <p:cNvSpPr>
            <a:spLocks noGrp="1"/>
          </p:cNvSpPr>
          <p:nvPr>
            <p:ph idx="1"/>
          </p:nvPr>
        </p:nvSpPr>
        <p:spPr>
          <a:xfrm>
            <a:off x="467544" y="1844824"/>
            <a:ext cx="8229600" cy="4525963"/>
          </a:xfrm>
        </p:spPr>
        <p:txBody>
          <a:bodyPr>
            <a:noAutofit/>
          </a:bodyPr>
          <a:lstStyle/>
          <a:p>
            <a:pPr algn="just"/>
            <a:r>
              <a:rPr lang="en-GB" sz="2200" dirty="0" err="1"/>
              <a:t>Türklerin</a:t>
            </a:r>
            <a:r>
              <a:rPr lang="en-GB" sz="2200" dirty="0"/>
              <a:t> </a:t>
            </a:r>
            <a:r>
              <a:rPr lang="en-GB" sz="2200" dirty="0" err="1"/>
              <a:t>kendi</a:t>
            </a:r>
            <a:r>
              <a:rPr lang="en-GB" sz="2200" dirty="0"/>
              <a:t> </a:t>
            </a:r>
            <a:r>
              <a:rPr lang="en-GB" sz="2200" dirty="0" err="1"/>
              <a:t>adları</a:t>
            </a:r>
            <a:r>
              <a:rPr lang="en-GB" sz="2200" dirty="0"/>
              <a:t> </a:t>
            </a:r>
            <a:r>
              <a:rPr lang="en-GB" sz="2200" dirty="0" err="1"/>
              <a:t>ile</a:t>
            </a:r>
            <a:r>
              <a:rPr lang="en-GB" sz="2200" dirty="0"/>
              <a:t> </a:t>
            </a:r>
            <a:r>
              <a:rPr lang="en-GB" sz="2200" dirty="0" err="1"/>
              <a:t>tarih</a:t>
            </a:r>
            <a:r>
              <a:rPr lang="en-GB" sz="2200" dirty="0"/>
              <a:t> </a:t>
            </a:r>
            <a:r>
              <a:rPr lang="en-GB" sz="2200" dirty="0" err="1"/>
              <a:t>sahnesine</a:t>
            </a:r>
            <a:r>
              <a:rPr lang="en-GB" sz="2200" dirty="0"/>
              <a:t> </a:t>
            </a:r>
            <a:r>
              <a:rPr lang="en-GB" sz="2200" dirty="0" err="1"/>
              <a:t>çıkmaları</a:t>
            </a:r>
            <a:r>
              <a:rPr lang="en-GB" sz="2200" dirty="0"/>
              <a:t> MS VI. </a:t>
            </a:r>
            <a:r>
              <a:rPr lang="en-GB" sz="2200" dirty="0" err="1"/>
              <a:t>yüzyıl</a:t>
            </a:r>
            <a:r>
              <a:rPr lang="en-GB" sz="2200" dirty="0"/>
              <a:t> </a:t>
            </a:r>
            <a:r>
              <a:rPr lang="en-GB" sz="2200" dirty="0" err="1"/>
              <a:t>ortalarına</a:t>
            </a:r>
            <a:r>
              <a:rPr lang="en-GB" sz="2200" dirty="0"/>
              <a:t> </a:t>
            </a:r>
            <a:r>
              <a:rPr lang="en-GB" sz="2200" dirty="0" err="1"/>
              <a:t>rastlar</a:t>
            </a:r>
            <a:r>
              <a:rPr lang="en-GB" sz="2200" dirty="0"/>
              <a:t>. </a:t>
            </a:r>
            <a:r>
              <a:rPr lang="en-GB" sz="2200" dirty="0" err="1"/>
              <a:t>Çin</a:t>
            </a:r>
            <a:r>
              <a:rPr lang="en-GB" sz="2200" dirty="0"/>
              <a:t> </a:t>
            </a:r>
            <a:r>
              <a:rPr lang="en-GB" sz="2200" dirty="0" err="1"/>
              <a:t>kaynakları</a:t>
            </a:r>
            <a:r>
              <a:rPr lang="en-GB" sz="2200" dirty="0"/>
              <a:t> </a:t>
            </a:r>
            <a:r>
              <a:rPr lang="en-GB" sz="2200" dirty="0" err="1"/>
              <a:t>Türklerin</a:t>
            </a:r>
            <a:r>
              <a:rPr lang="en-GB" sz="2200" dirty="0"/>
              <a:t> </a:t>
            </a:r>
            <a:r>
              <a:rPr lang="en-GB" sz="2200" dirty="0" err="1"/>
              <a:t>eski</a:t>
            </a:r>
            <a:r>
              <a:rPr lang="en-GB" sz="2200" dirty="0"/>
              <a:t> </a:t>
            </a:r>
            <a:r>
              <a:rPr lang="en-GB" sz="2200" dirty="0" err="1"/>
              <a:t>Hunların</a:t>
            </a:r>
            <a:r>
              <a:rPr lang="en-GB" sz="2200" dirty="0"/>
              <a:t> </a:t>
            </a:r>
            <a:r>
              <a:rPr lang="en-GB" sz="2200" dirty="0" err="1"/>
              <a:t>boylarından</a:t>
            </a:r>
            <a:r>
              <a:rPr lang="en-GB" sz="2200" dirty="0"/>
              <a:t> </a:t>
            </a:r>
            <a:r>
              <a:rPr lang="en-GB" sz="2200" dirty="0" err="1"/>
              <a:t>biri</a:t>
            </a:r>
            <a:r>
              <a:rPr lang="en-GB" sz="2200" dirty="0"/>
              <a:t> </a:t>
            </a:r>
            <a:r>
              <a:rPr lang="en-GB" sz="2200" dirty="0" err="1"/>
              <a:t>olduğunu</a:t>
            </a:r>
            <a:r>
              <a:rPr lang="en-GB" sz="2200" dirty="0"/>
              <a:t> </a:t>
            </a:r>
            <a:r>
              <a:rPr lang="en-GB" sz="2200" dirty="0" err="1"/>
              <a:t>ve</a:t>
            </a:r>
            <a:r>
              <a:rPr lang="en-GB" sz="2200" dirty="0"/>
              <a:t> VI. </a:t>
            </a:r>
            <a:r>
              <a:rPr lang="en-GB" sz="2200" dirty="0" err="1"/>
              <a:t>yüzyılda</a:t>
            </a:r>
            <a:r>
              <a:rPr lang="en-GB" sz="2200" dirty="0"/>
              <a:t> </a:t>
            </a:r>
            <a:r>
              <a:rPr lang="en-GB" sz="2200" dirty="0" err="1"/>
              <a:t>Avarlara</a:t>
            </a:r>
            <a:r>
              <a:rPr lang="en-GB" sz="2200" dirty="0"/>
              <a:t> (Juan </a:t>
            </a:r>
            <a:r>
              <a:rPr lang="en-GB" sz="2200" dirty="0" err="1"/>
              <a:t>Juanlar</a:t>
            </a:r>
            <a:r>
              <a:rPr lang="en-GB" sz="2200" dirty="0"/>
              <a:t>) </a:t>
            </a:r>
            <a:r>
              <a:rPr lang="en-GB" sz="2200" dirty="0" err="1"/>
              <a:t>bağlı</a:t>
            </a:r>
            <a:r>
              <a:rPr lang="en-GB" sz="2200" dirty="0"/>
              <a:t> </a:t>
            </a:r>
            <a:r>
              <a:rPr lang="en-GB" sz="2200" dirty="0" err="1"/>
              <a:t>olarak</a:t>
            </a:r>
            <a:r>
              <a:rPr lang="en-GB" sz="2200" dirty="0"/>
              <a:t> Altay </a:t>
            </a:r>
            <a:r>
              <a:rPr lang="en-GB" sz="2200" dirty="0" err="1"/>
              <a:t>Dağlarının</a:t>
            </a:r>
            <a:r>
              <a:rPr lang="en-GB" sz="2200" dirty="0"/>
              <a:t> </a:t>
            </a:r>
            <a:r>
              <a:rPr lang="en-GB" sz="2200" dirty="0" err="1"/>
              <a:t>güney</a:t>
            </a:r>
            <a:r>
              <a:rPr lang="en-GB" sz="2200" dirty="0"/>
              <a:t> </a:t>
            </a:r>
            <a:r>
              <a:rPr lang="en-GB" sz="2200" dirty="0" err="1"/>
              <a:t>yamaçlarında</a:t>
            </a:r>
            <a:r>
              <a:rPr lang="en-GB" sz="2200" dirty="0"/>
              <a:t> </a:t>
            </a:r>
            <a:r>
              <a:rPr lang="en-GB" sz="2200" dirty="0" err="1"/>
              <a:t>yaşadıklarını</a:t>
            </a:r>
            <a:r>
              <a:rPr lang="en-GB" sz="2200" dirty="0"/>
              <a:t> </a:t>
            </a:r>
            <a:r>
              <a:rPr lang="en-GB" sz="2200" dirty="0" err="1"/>
              <a:t>yazar</a:t>
            </a:r>
            <a:r>
              <a:rPr lang="en-GB" sz="2200" dirty="0"/>
              <a:t>.</a:t>
            </a:r>
            <a:endParaRPr lang="tr-TR" sz="2200" dirty="0"/>
          </a:p>
          <a:p>
            <a:pPr algn="just"/>
            <a:r>
              <a:rPr lang="en-GB" sz="2200" dirty="0"/>
              <a:t>Bir </a:t>
            </a:r>
            <a:r>
              <a:rPr lang="en-GB" sz="2200" dirty="0" err="1"/>
              <a:t>dilin</a:t>
            </a:r>
            <a:r>
              <a:rPr lang="en-GB" sz="2200" dirty="0"/>
              <a:t> </a:t>
            </a:r>
            <a:r>
              <a:rPr lang="en-GB" sz="2200" dirty="0" err="1"/>
              <a:t>tarihi</a:t>
            </a:r>
            <a:r>
              <a:rPr lang="en-GB" sz="2200" dirty="0"/>
              <a:t>, o </a:t>
            </a:r>
            <a:r>
              <a:rPr lang="en-GB" sz="2200" dirty="0" err="1"/>
              <a:t>dilin</a:t>
            </a:r>
            <a:r>
              <a:rPr lang="en-GB" sz="2200" dirty="0"/>
              <a:t> </a:t>
            </a:r>
            <a:r>
              <a:rPr lang="en-GB" sz="2200" dirty="0" err="1"/>
              <a:t>yazılı</a:t>
            </a:r>
            <a:r>
              <a:rPr lang="en-GB" sz="2200" dirty="0"/>
              <a:t> </a:t>
            </a:r>
            <a:r>
              <a:rPr lang="en-GB" sz="2200" dirty="0" err="1"/>
              <a:t>belgelerinden</a:t>
            </a:r>
            <a:r>
              <a:rPr lang="en-GB" sz="2200" dirty="0"/>
              <a:t> </a:t>
            </a:r>
            <a:r>
              <a:rPr lang="en-GB" sz="2200" dirty="0" err="1"/>
              <a:t>hareketle</a:t>
            </a:r>
            <a:r>
              <a:rPr lang="en-GB" sz="2200" dirty="0"/>
              <a:t> </a:t>
            </a:r>
            <a:r>
              <a:rPr lang="en-GB" sz="2200" dirty="0" err="1"/>
              <a:t>incelenebilmektedir</a:t>
            </a:r>
            <a:r>
              <a:rPr lang="en-GB" sz="2200" dirty="0"/>
              <a:t>. Bu </a:t>
            </a:r>
            <a:r>
              <a:rPr lang="en-GB" sz="2200" dirty="0" err="1"/>
              <a:t>nedenle</a:t>
            </a:r>
            <a:r>
              <a:rPr lang="en-GB" sz="2200" dirty="0"/>
              <a:t>, </a:t>
            </a:r>
            <a:r>
              <a:rPr lang="en-GB" sz="2200" dirty="0" err="1"/>
              <a:t>Türk</a:t>
            </a:r>
            <a:r>
              <a:rPr lang="en-GB" sz="2200" dirty="0"/>
              <a:t> </a:t>
            </a:r>
            <a:r>
              <a:rPr lang="en-GB" sz="2200" dirty="0" err="1"/>
              <a:t>dilinin</a:t>
            </a:r>
            <a:r>
              <a:rPr lang="en-GB" sz="2200" dirty="0"/>
              <a:t> </a:t>
            </a:r>
            <a:r>
              <a:rPr lang="en-GB" sz="2200" dirty="0" err="1"/>
              <a:t>tarihi</a:t>
            </a:r>
            <a:r>
              <a:rPr lang="en-GB" sz="2200" dirty="0"/>
              <a:t>, </a:t>
            </a:r>
            <a:r>
              <a:rPr lang="en-GB" sz="2200" dirty="0" err="1"/>
              <a:t>Türk</a:t>
            </a:r>
            <a:r>
              <a:rPr lang="en-GB" sz="2200" dirty="0"/>
              <a:t> </a:t>
            </a:r>
            <a:r>
              <a:rPr lang="en-GB" sz="2200" dirty="0" err="1"/>
              <a:t>diliyle</a:t>
            </a:r>
            <a:r>
              <a:rPr lang="en-GB" sz="2200" dirty="0"/>
              <a:t> </a:t>
            </a:r>
            <a:r>
              <a:rPr lang="en-GB" sz="2200" dirty="0" err="1"/>
              <a:t>oluşturulmuş</a:t>
            </a:r>
            <a:r>
              <a:rPr lang="en-GB" sz="2200" dirty="0"/>
              <a:t> </a:t>
            </a:r>
            <a:r>
              <a:rPr lang="en-GB" sz="2200" dirty="0" err="1"/>
              <a:t>eserlerin</a:t>
            </a:r>
            <a:r>
              <a:rPr lang="en-GB" sz="2200" dirty="0"/>
              <a:t> </a:t>
            </a:r>
            <a:r>
              <a:rPr lang="en-GB" sz="2200" dirty="0" err="1"/>
              <a:t>tarihidir</a:t>
            </a:r>
            <a:r>
              <a:rPr lang="en-GB" sz="2200" dirty="0"/>
              <a:t>. </a:t>
            </a:r>
            <a:r>
              <a:rPr lang="en-GB" sz="2200" dirty="0" err="1"/>
              <a:t>Türkçenin</a:t>
            </a:r>
            <a:r>
              <a:rPr lang="en-GB" sz="2200" dirty="0"/>
              <a:t> </a:t>
            </a:r>
            <a:r>
              <a:rPr lang="en-GB" sz="2200" dirty="0" err="1"/>
              <a:t>yazı</a:t>
            </a:r>
            <a:r>
              <a:rPr lang="en-GB" sz="2200" dirty="0"/>
              <a:t> </a:t>
            </a:r>
            <a:r>
              <a:rPr lang="en-GB" sz="2200" dirty="0" err="1"/>
              <a:t>dili</a:t>
            </a:r>
            <a:r>
              <a:rPr lang="en-GB" sz="2200" dirty="0"/>
              <a:t> </a:t>
            </a:r>
            <a:r>
              <a:rPr lang="en-GB" sz="2200" dirty="0" err="1"/>
              <a:t>tarihi</a:t>
            </a:r>
            <a:r>
              <a:rPr lang="en-GB" sz="2200" dirty="0"/>
              <a:t>, II. Köktürk </a:t>
            </a:r>
            <a:r>
              <a:rPr lang="en-GB" sz="2200" dirty="0" err="1"/>
              <a:t>Kağanlığı</a:t>
            </a:r>
            <a:r>
              <a:rPr lang="en-GB" sz="2200" dirty="0"/>
              <a:t> </a:t>
            </a:r>
            <a:r>
              <a:rPr lang="en-GB" sz="2200" dirty="0" err="1"/>
              <a:t>döneminde</a:t>
            </a:r>
            <a:r>
              <a:rPr lang="en-GB" sz="2200" dirty="0"/>
              <a:t>, VIII. </a:t>
            </a:r>
            <a:r>
              <a:rPr lang="en-GB" sz="2200" dirty="0" err="1"/>
              <a:t>yüzyılda</a:t>
            </a:r>
            <a:r>
              <a:rPr lang="en-GB" sz="2200" dirty="0"/>
              <a:t>, </a:t>
            </a:r>
            <a:r>
              <a:rPr lang="en-GB" sz="2200" dirty="0" err="1"/>
              <a:t>bugünkü</a:t>
            </a:r>
            <a:r>
              <a:rPr lang="en-GB" sz="2200" dirty="0"/>
              <a:t> </a:t>
            </a:r>
            <a:r>
              <a:rPr lang="en-GB" sz="2200" dirty="0" err="1"/>
              <a:t>Moğolistan</a:t>
            </a:r>
            <a:r>
              <a:rPr lang="en-GB" sz="2200" dirty="0"/>
              <a:t> </a:t>
            </a:r>
            <a:r>
              <a:rPr lang="en-GB" sz="2200" dirty="0" err="1"/>
              <a:t>sınırları</a:t>
            </a:r>
            <a:r>
              <a:rPr lang="en-GB" sz="2200" dirty="0"/>
              <a:t> </a:t>
            </a:r>
            <a:r>
              <a:rPr lang="en-GB" sz="2200" dirty="0" err="1"/>
              <a:t>arasında</a:t>
            </a:r>
            <a:r>
              <a:rPr lang="en-GB" sz="2200" dirty="0"/>
              <a:t> </a:t>
            </a:r>
            <a:r>
              <a:rPr lang="en-GB" sz="2200" dirty="0" err="1"/>
              <a:t>bulunan</a:t>
            </a:r>
            <a:r>
              <a:rPr lang="en-GB" sz="2200" dirty="0"/>
              <a:t> </a:t>
            </a:r>
            <a:r>
              <a:rPr lang="en-GB" sz="2200" dirty="0" err="1"/>
              <a:t>Orhon</a:t>
            </a:r>
            <a:r>
              <a:rPr lang="en-GB" sz="2200" dirty="0"/>
              <a:t> </a:t>
            </a:r>
            <a:r>
              <a:rPr lang="en-GB" sz="2200" dirty="0" err="1"/>
              <a:t>vadisinde</a:t>
            </a:r>
            <a:r>
              <a:rPr lang="en-GB" sz="2200" dirty="0"/>
              <a:t> </a:t>
            </a:r>
            <a:r>
              <a:rPr lang="en-GB" sz="2200" dirty="0" err="1"/>
              <a:t>dikilmiş</a:t>
            </a:r>
            <a:r>
              <a:rPr lang="en-GB" sz="2200" dirty="0"/>
              <a:t> </a:t>
            </a:r>
            <a:r>
              <a:rPr lang="en-GB" sz="2200" dirty="0" err="1"/>
              <a:t>olan</a:t>
            </a:r>
            <a:r>
              <a:rPr lang="en-GB" sz="2200" dirty="0"/>
              <a:t> Köktürk </a:t>
            </a:r>
            <a:r>
              <a:rPr lang="en-GB" sz="2200" dirty="0" err="1"/>
              <a:t>Yazıtlarıyla</a:t>
            </a:r>
            <a:r>
              <a:rPr lang="en-GB" sz="2200" dirty="0"/>
              <a:t> (</a:t>
            </a:r>
            <a:r>
              <a:rPr lang="en-GB" sz="2200" dirty="0" err="1"/>
              <a:t>Orhun</a:t>
            </a:r>
            <a:r>
              <a:rPr lang="en-GB" sz="2200" dirty="0"/>
              <a:t> </a:t>
            </a:r>
            <a:r>
              <a:rPr lang="en-GB" sz="2200" dirty="0" err="1"/>
              <a:t>Yazıtları</a:t>
            </a:r>
            <a:r>
              <a:rPr lang="en-GB" sz="2200" dirty="0"/>
              <a:t>, </a:t>
            </a:r>
            <a:r>
              <a:rPr lang="en-GB" sz="2200" dirty="0" err="1"/>
              <a:t>Orhon</a:t>
            </a:r>
            <a:r>
              <a:rPr lang="en-GB" sz="2200" dirty="0"/>
              <a:t> </a:t>
            </a:r>
            <a:r>
              <a:rPr lang="en-GB" sz="2200" dirty="0" err="1"/>
              <a:t>Yazıtları</a:t>
            </a:r>
            <a:r>
              <a:rPr lang="en-GB" sz="2200" dirty="0"/>
              <a:t>) </a:t>
            </a:r>
            <a:r>
              <a:rPr lang="en-GB" sz="2200" dirty="0" err="1"/>
              <a:t>başlamaktadır</a:t>
            </a:r>
            <a:r>
              <a:rPr lang="en-GB" sz="2200" dirty="0"/>
              <a:t>. </a:t>
            </a:r>
            <a:endParaRPr lang="tr-TR" sz="2200" dirty="0"/>
          </a:p>
        </p:txBody>
      </p:sp>
      <p:sp>
        <p:nvSpPr>
          <p:cNvPr id="4" name="3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5" name="4 Slayt Numarası Yer Tutucusu"/>
          <p:cNvSpPr>
            <a:spLocks noGrp="1"/>
          </p:cNvSpPr>
          <p:nvPr>
            <p:ph type="sldNum" sz="quarter" idx="12"/>
          </p:nvPr>
        </p:nvSpPr>
        <p:spPr/>
        <p:txBody>
          <a:bodyPr/>
          <a:lstStyle/>
          <a:p>
            <a:fld id="{F5241D30-471F-4A7E-8796-A38B74581AEE}" type="slidenum">
              <a:rPr lang="tr-TR" smtClean="0"/>
              <a:pPr/>
              <a:t>3</a:t>
            </a:fld>
            <a:endParaRPr lang="tr-T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en-GB" i="1" dirty="0"/>
              <a:t>5. Eski Türkçe Dönemi </a:t>
            </a:r>
            <a:br>
              <a:rPr lang="tr-TR" i="1" dirty="0"/>
            </a:br>
            <a:endParaRPr lang="tr-TR" i="1" dirty="0"/>
          </a:p>
        </p:txBody>
      </p:sp>
      <p:sp>
        <p:nvSpPr>
          <p:cNvPr id="3" name="2 İçerik Yer Tutucusu"/>
          <p:cNvSpPr>
            <a:spLocks noGrp="1"/>
          </p:cNvSpPr>
          <p:nvPr>
            <p:ph idx="1"/>
          </p:nvPr>
        </p:nvSpPr>
        <p:spPr>
          <a:xfrm>
            <a:off x="457200" y="1417638"/>
            <a:ext cx="8229600" cy="4938713"/>
          </a:xfrm>
        </p:spPr>
        <p:txBody>
          <a:bodyPr>
            <a:noAutofit/>
          </a:bodyPr>
          <a:lstStyle/>
          <a:p>
            <a:pPr algn="just"/>
            <a:r>
              <a:rPr lang="en-GB" sz="2400" dirty="0"/>
              <a:t>Mani </a:t>
            </a:r>
            <a:r>
              <a:rPr lang="en-GB" sz="2400" dirty="0" err="1"/>
              <a:t>dini</a:t>
            </a:r>
            <a:r>
              <a:rPr lang="en-GB" sz="2400" dirty="0"/>
              <a:t> ilk Uygur </a:t>
            </a:r>
            <a:r>
              <a:rPr lang="en-GB" sz="2400" dirty="0" err="1"/>
              <a:t>Kağanlığı’nın</a:t>
            </a:r>
            <a:r>
              <a:rPr lang="en-GB" sz="2400" dirty="0"/>
              <a:t> </a:t>
            </a:r>
            <a:r>
              <a:rPr lang="en-GB" sz="2400" dirty="0" err="1"/>
              <a:t>çöküşüyle</a:t>
            </a:r>
            <a:r>
              <a:rPr lang="en-GB" sz="2400" dirty="0"/>
              <a:t> </a:t>
            </a:r>
            <a:r>
              <a:rPr lang="en-GB" sz="2400" dirty="0" err="1"/>
              <a:t>rağbetten</a:t>
            </a:r>
            <a:r>
              <a:rPr lang="en-GB" sz="2400" dirty="0"/>
              <a:t> </a:t>
            </a:r>
            <a:r>
              <a:rPr lang="en-GB" sz="2400" dirty="0" err="1"/>
              <a:t>düşmüş</a:t>
            </a:r>
            <a:r>
              <a:rPr lang="en-GB" sz="2400" dirty="0"/>
              <a:t>, </a:t>
            </a:r>
            <a:r>
              <a:rPr lang="en-GB" sz="2400" dirty="0" err="1"/>
              <a:t>Koço’da</a:t>
            </a:r>
            <a:r>
              <a:rPr lang="en-GB" sz="2400" dirty="0"/>
              <a:t> </a:t>
            </a:r>
            <a:r>
              <a:rPr lang="en-GB" sz="2400" dirty="0" err="1"/>
              <a:t>Budizmden</a:t>
            </a:r>
            <a:r>
              <a:rPr lang="en-GB" sz="2400" dirty="0"/>
              <a:t> </a:t>
            </a:r>
            <a:r>
              <a:rPr lang="en-GB" sz="2400" dirty="0" err="1"/>
              <a:t>sonra</a:t>
            </a:r>
            <a:r>
              <a:rPr lang="en-GB" sz="2400" dirty="0"/>
              <a:t> </a:t>
            </a:r>
            <a:r>
              <a:rPr lang="en-GB" sz="2400" dirty="0" err="1"/>
              <a:t>ikinci</a:t>
            </a:r>
            <a:r>
              <a:rPr lang="en-GB" sz="2400" dirty="0"/>
              <a:t> din </a:t>
            </a:r>
            <a:r>
              <a:rPr lang="en-GB" sz="2400" dirty="0" err="1"/>
              <a:t>olmuştur</a:t>
            </a:r>
            <a:r>
              <a:rPr lang="en-GB" sz="2400" dirty="0"/>
              <a:t>. </a:t>
            </a:r>
            <a:r>
              <a:rPr lang="en-GB" sz="2400" dirty="0" err="1"/>
              <a:t>Taspar’dan</a:t>
            </a:r>
            <a:r>
              <a:rPr lang="en-GB" sz="2400" dirty="0"/>
              <a:t> </a:t>
            </a:r>
            <a:r>
              <a:rPr lang="en-GB" sz="2400" dirty="0" err="1"/>
              <a:t>sonraki</a:t>
            </a:r>
            <a:r>
              <a:rPr lang="en-GB" sz="2400" dirty="0"/>
              <a:t> Köktürk </a:t>
            </a:r>
            <a:r>
              <a:rPr lang="en-GB" sz="2400" dirty="0" err="1"/>
              <a:t>Kağanları</a:t>
            </a:r>
            <a:r>
              <a:rPr lang="en-GB" sz="2400" dirty="0"/>
              <a:t> da </a:t>
            </a:r>
            <a:r>
              <a:rPr lang="en-GB" sz="2400" dirty="0" err="1"/>
              <a:t>Budizmin</a:t>
            </a:r>
            <a:r>
              <a:rPr lang="en-GB" sz="2400" dirty="0"/>
              <a:t> </a:t>
            </a:r>
            <a:r>
              <a:rPr lang="en-GB" sz="2400" dirty="0" err="1"/>
              <a:t>koruyucuları</a:t>
            </a:r>
            <a:r>
              <a:rPr lang="en-GB" sz="2400" dirty="0"/>
              <a:t> </a:t>
            </a:r>
            <a:r>
              <a:rPr lang="en-GB" sz="2400" dirty="0" err="1"/>
              <a:t>olup</a:t>
            </a:r>
            <a:r>
              <a:rPr lang="en-GB" sz="2400" dirty="0"/>
              <a:t> </a:t>
            </a:r>
            <a:r>
              <a:rPr lang="en-GB" sz="2400" dirty="0" err="1"/>
              <a:t>yayılması</a:t>
            </a:r>
            <a:r>
              <a:rPr lang="en-GB" sz="2400" dirty="0"/>
              <a:t> </a:t>
            </a:r>
            <a:r>
              <a:rPr lang="en-GB" sz="2400" dirty="0" err="1"/>
              <a:t>için</a:t>
            </a:r>
            <a:r>
              <a:rPr lang="en-GB" sz="2400" dirty="0"/>
              <a:t> </a:t>
            </a:r>
            <a:r>
              <a:rPr lang="en-GB" sz="2400" dirty="0" err="1"/>
              <a:t>gerekli</a:t>
            </a:r>
            <a:r>
              <a:rPr lang="en-GB" sz="2400" dirty="0"/>
              <a:t> </a:t>
            </a:r>
            <a:r>
              <a:rPr lang="en-GB" sz="2400" dirty="0" err="1"/>
              <a:t>gayreti</a:t>
            </a:r>
            <a:r>
              <a:rPr lang="en-GB" sz="2400" dirty="0"/>
              <a:t> </a:t>
            </a:r>
            <a:r>
              <a:rPr lang="en-GB" sz="2400" dirty="0" err="1"/>
              <a:t>göstermişlerdir</a:t>
            </a:r>
            <a:r>
              <a:rPr lang="en-GB" sz="2400" dirty="0"/>
              <a:t>. I. Köktürk </a:t>
            </a:r>
            <a:r>
              <a:rPr lang="en-GB" sz="2400" dirty="0" err="1"/>
              <a:t>dönemi</a:t>
            </a:r>
            <a:r>
              <a:rPr lang="en-GB" sz="2400" dirty="0"/>
              <a:t> </a:t>
            </a:r>
            <a:r>
              <a:rPr lang="en-GB" sz="2400" dirty="0" err="1"/>
              <a:t>Budizmin</a:t>
            </a:r>
            <a:r>
              <a:rPr lang="en-GB" sz="2400" dirty="0"/>
              <a:t> </a:t>
            </a:r>
            <a:r>
              <a:rPr lang="en-GB" sz="2400" dirty="0" err="1"/>
              <a:t>hayat</a:t>
            </a:r>
            <a:r>
              <a:rPr lang="en-GB" sz="2400" dirty="0"/>
              <a:t> </a:t>
            </a:r>
            <a:r>
              <a:rPr lang="en-GB" sz="2400" dirty="0" err="1"/>
              <a:t>alanı</a:t>
            </a:r>
            <a:r>
              <a:rPr lang="en-GB" sz="2400" dirty="0"/>
              <a:t> </a:t>
            </a:r>
            <a:r>
              <a:rPr lang="en-GB" sz="2400" dirty="0" err="1"/>
              <a:t>olarak</a:t>
            </a:r>
            <a:r>
              <a:rPr lang="en-GB" sz="2400" dirty="0"/>
              <a:t> </a:t>
            </a:r>
            <a:r>
              <a:rPr lang="en-GB" sz="2400" dirty="0" err="1"/>
              <a:t>adeta</a:t>
            </a:r>
            <a:r>
              <a:rPr lang="en-GB" sz="2400" dirty="0"/>
              <a:t> </a:t>
            </a:r>
            <a:r>
              <a:rPr lang="en-GB" sz="2400" dirty="0" err="1"/>
              <a:t>bütün</a:t>
            </a:r>
            <a:r>
              <a:rPr lang="en-GB" sz="2400" dirty="0"/>
              <a:t> </a:t>
            </a:r>
            <a:r>
              <a:rPr lang="en-GB" sz="2400" dirty="0" err="1"/>
              <a:t>Türk</a:t>
            </a:r>
            <a:r>
              <a:rPr lang="en-GB" sz="2400" dirty="0"/>
              <a:t> </a:t>
            </a:r>
            <a:r>
              <a:rPr lang="en-GB" sz="2400" dirty="0" err="1"/>
              <a:t>yurdunu</a:t>
            </a:r>
            <a:r>
              <a:rPr lang="en-GB" sz="2400" dirty="0"/>
              <a:t> </a:t>
            </a:r>
            <a:r>
              <a:rPr lang="en-GB" sz="2400" dirty="0" err="1"/>
              <a:t>seçmiştir</a:t>
            </a:r>
            <a:r>
              <a:rPr lang="en-GB" sz="2400" dirty="0"/>
              <a:t>. </a:t>
            </a:r>
            <a:r>
              <a:rPr lang="en-GB" sz="2400" dirty="0" err="1"/>
              <a:t>Kısacası</a:t>
            </a:r>
            <a:r>
              <a:rPr lang="en-GB" sz="2400" dirty="0"/>
              <a:t> </a:t>
            </a:r>
            <a:r>
              <a:rPr lang="en-GB" sz="2400" dirty="0" err="1"/>
              <a:t>Uygurların</a:t>
            </a:r>
            <a:r>
              <a:rPr lang="en-GB" sz="2400" dirty="0"/>
              <a:t> </a:t>
            </a:r>
            <a:r>
              <a:rPr lang="en-GB" sz="2400" dirty="0" err="1"/>
              <a:t>Budizmle</a:t>
            </a:r>
            <a:r>
              <a:rPr lang="en-GB" sz="2400" dirty="0"/>
              <a:t> </a:t>
            </a:r>
            <a:r>
              <a:rPr lang="en-GB" sz="2400" dirty="0" err="1"/>
              <a:t>tanışmaları</a:t>
            </a:r>
            <a:r>
              <a:rPr lang="en-GB" sz="2400" dirty="0"/>
              <a:t>, </a:t>
            </a:r>
            <a:r>
              <a:rPr lang="en-GB" sz="2400" dirty="0" err="1"/>
              <a:t>Manizheizmle</a:t>
            </a:r>
            <a:r>
              <a:rPr lang="en-GB" sz="2400" dirty="0"/>
              <a:t> </a:t>
            </a:r>
            <a:r>
              <a:rPr lang="en-GB" sz="2400" dirty="0" err="1"/>
              <a:t>tanışmalarından</a:t>
            </a:r>
            <a:r>
              <a:rPr lang="en-GB" sz="2400" dirty="0"/>
              <a:t> </a:t>
            </a:r>
            <a:r>
              <a:rPr lang="en-GB" sz="2400" dirty="0" err="1"/>
              <a:t>öncedir</a:t>
            </a:r>
            <a:r>
              <a:rPr lang="en-GB" sz="2400" dirty="0"/>
              <a:t>. Hatta </a:t>
            </a:r>
            <a:r>
              <a:rPr lang="en-GB" sz="2400" dirty="0" err="1"/>
              <a:t>Uygurlar</a:t>
            </a:r>
            <a:r>
              <a:rPr lang="en-GB" sz="2400" dirty="0"/>
              <a:t>, 1209’da </a:t>
            </a:r>
            <a:r>
              <a:rPr lang="en-GB" sz="2400" dirty="0" err="1"/>
              <a:t>Cengiz</a:t>
            </a:r>
            <a:r>
              <a:rPr lang="en-GB" sz="2400" dirty="0"/>
              <a:t> </a:t>
            </a:r>
            <a:r>
              <a:rPr lang="en-GB" sz="2400" dirty="0" err="1"/>
              <a:t>Devletine</a:t>
            </a:r>
            <a:r>
              <a:rPr lang="en-GB" sz="2400" dirty="0"/>
              <a:t> </a:t>
            </a:r>
            <a:r>
              <a:rPr lang="en-GB" sz="2400" dirty="0" err="1"/>
              <a:t>dahil</a:t>
            </a:r>
            <a:r>
              <a:rPr lang="en-GB" sz="2400" dirty="0"/>
              <a:t> </a:t>
            </a:r>
            <a:r>
              <a:rPr lang="en-GB" sz="2400" dirty="0" err="1"/>
              <a:t>olunca</a:t>
            </a:r>
            <a:r>
              <a:rPr lang="en-GB" sz="2400" dirty="0"/>
              <a:t> </a:t>
            </a:r>
            <a:r>
              <a:rPr lang="en-GB" sz="2400" dirty="0" err="1"/>
              <a:t>Moğolları</a:t>
            </a:r>
            <a:r>
              <a:rPr lang="en-GB" sz="2400" dirty="0"/>
              <a:t> da </a:t>
            </a:r>
            <a:r>
              <a:rPr lang="en-GB" sz="2400" dirty="0" err="1"/>
              <a:t>Budizme</a:t>
            </a:r>
            <a:r>
              <a:rPr lang="en-GB" sz="2400" dirty="0"/>
              <a:t> </a:t>
            </a:r>
            <a:r>
              <a:rPr lang="en-GB" sz="2400" dirty="0" err="1"/>
              <a:t>alıştırmışlardır</a:t>
            </a:r>
            <a:r>
              <a:rPr lang="en-GB" sz="2400" dirty="0"/>
              <a:t>.</a:t>
            </a:r>
            <a:endParaRPr lang="tr-TR" sz="2400" dirty="0"/>
          </a:p>
          <a:p>
            <a:pPr marL="0" indent="0" algn="just">
              <a:buNone/>
            </a:pPr>
            <a:endParaRPr lang="tr-TR" sz="2200" dirty="0"/>
          </a:p>
        </p:txBody>
      </p:sp>
      <p:sp>
        <p:nvSpPr>
          <p:cNvPr id="4" name="3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5" name="4 Slayt Numarası Yer Tutucusu"/>
          <p:cNvSpPr>
            <a:spLocks noGrp="1"/>
          </p:cNvSpPr>
          <p:nvPr>
            <p:ph type="sldNum" sz="quarter" idx="12"/>
          </p:nvPr>
        </p:nvSpPr>
        <p:spPr/>
        <p:txBody>
          <a:bodyPr/>
          <a:lstStyle/>
          <a:p>
            <a:fld id="{F5241D30-471F-4A7E-8796-A38B74581AEE}" type="slidenum">
              <a:rPr lang="tr-TR" smtClean="0"/>
              <a:pPr/>
              <a:t>30</a:t>
            </a:fld>
            <a:endParaRPr lang="tr-TR" dirty="0"/>
          </a:p>
        </p:txBody>
      </p:sp>
    </p:spTree>
    <p:extLst>
      <p:ext uri="{BB962C8B-B14F-4D97-AF65-F5344CB8AC3E}">
        <p14:creationId xmlns:p14="http://schemas.microsoft.com/office/powerpoint/2010/main" val="7776244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en-GB" i="1" dirty="0"/>
              <a:t>5. Eski Türkçe Dönemi </a:t>
            </a:r>
            <a:br>
              <a:rPr lang="tr-TR" i="1" dirty="0"/>
            </a:br>
            <a:endParaRPr lang="tr-TR" i="1" dirty="0"/>
          </a:p>
        </p:txBody>
      </p:sp>
      <p:sp>
        <p:nvSpPr>
          <p:cNvPr id="3" name="2 İçerik Yer Tutucusu"/>
          <p:cNvSpPr>
            <a:spLocks noGrp="1"/>
          </p:cNvSpPr>
          <p:nvPr>
            <p:ph idx="1"/>
          </p:nvPr>
        </p:nvSpPr>
        <p:spPr>
          <a:xfrm>
            <a:off x="457200" y="1417638"/>
            <a:ext cx="8229600" cy="4938713"/>
          </a:xfrm>
        </p:spPr>
        <p:txBody>
          <a:bodyPr>
            <a:noAutofit/>
          </a:bodyPr>
          <a:lstStyle/>
          <a:p>
            <a:pPr algn="just"/>
            <a:r>
              <a:rPr lang="en-GB" sz="2400" dirty="0"/>
              <a:t>Uygur </a:t>
            </a:r>
            <a:r>
              <a:rPr lang="en-GB" sz="2400" dirty="0" err="1"/>
              <a:t>Devleti</a:t>
            </a:r>
            <a:r>
              <a:rPr lang="en-GB" sz="2400" dirty="0"/>
              <a:t> </a:t>
            </a:r>
            <a:r>
              <a:rPr lang="en-GB" sz="2400" dirty="0" err="1"/>
              <a:t>dönemlerinde</a:t>
            </a:r>
            <a:r>
              <a:rPr lang="en-GB" sz="2400" dirty="0"/>
              <a:t> </a:t>
            </a:r>
            <a:r>
              <a:rPr lang="en-GB" sz="2400" dirty="0" err="1"/>
              <a:t>kullanılan</a:t>
            </a:r>
            <a:r>
              <a:rPr lang="en-GB" sz="2400" dirty="0"/>
              <a:t> </a:t>
            </a:r>
            <a:r>
              <a:rPr lang="en-GB" sz="2400" dirty="0" err="1"/>
              <a:t>yazı</a:t>
            </a:r>
            <a:r>
              <a:rPr lang="en-GB" sz="2400" dirty="0"/>
              <a:t> </a:t>
            </a:r>
            <a:r>
              <a:rPr lang="en-GB" sz="2400" dirty="0" err="1"/>
              <a:t>diline</a:t>
            </a:r>
            <a:r>
              <a:rPr lang="en-GB" sz="2400" dirty="0"/>
              <a:t> </a:t>
            </a:r>
            <a:r>
              <a:rPr lang="en-GB" sz="2400" dirty="0" err="1"/>
              <a:t>Eski</a:t>
            </a:r>
            <a:r>
              <a:rPr lang="en-GB" sz="2400" dirty="0"/>
              <a:t> </a:t>
            </a:r>
            <a:r>
              <a:rPr lang="en-GB" sz="2400" dirty="0" err="1"/>
              <a:t>Uygurca</a:t>
            </a:r>
            <a:r>
              <a:rPr lang="en-GB" sz="2400" dirty="0"/>
              <a:t> </a:t>
            </a:r>
            <a:r>
              <a:rPr lang="en-GB" sz="2400" dirty="0" err="1"/>
              <a:t>veye</a:t>
            </a:r>
            <a:r>
              <a:rPr lang="en-GB" sz="2400" dirty="0"/>
              <a:t> </a:t>
            </a:r>
            <a:r>
              <a:rPr lang="en-GB" sz="2400" dirty="0" err="1"/>
              <a:t>Eski</a:t>
            </a:r>
            <a:r>
              <a:rPr lang="en-GB" sz="2400" dirty="0"/>
              <a:t> Uygur </a:t>
            </a:r>
            <a:r>
              <a:rPr lang="en-GB" sz="2400" dirty="0" err="1"/>
              <a:t>Türkçesi</a:t>
            </a:r>
            <a:r>
              <a:rPr lang="en-GB" sz="2400" dirty="0"/>
              <a:t> </a:t>
            </a:r>
            <a:r>
              <a:rPr lang="en-GB" sz="2400" dirty="0" err="1"/>
              <a:t>adı</a:t>
            </a:r>
            <a:r>
              <a:rPr lang="en-GB" sz="2400" dirty="0"/>
              <a:t> </a:t>
            </a:r>
            <a:r>
              <a:rPr lang="en-GB" sz="2400" dirty="0" err="1"/>
              <a:t>verilmektedir</a:t>
            </a:r>
            <a:r>
              <a:rPr lang="en-GB" sz="2400" dirty="0"/>
              <a:t>. Bu </a:t>
            </a:r>
            <a:r>
              <a:rPr lang="en-GB" sz="2400" dirty="0" err="1"/>
              <a:t>yazı</a:t>
            </a:r>
            <a:r>
              <a:rPr lang="en-GB" sz="2400" dirty="0"/>
              <a:t> </a:t>
            </a:r>
            <a:r>
              <a:rPr lang="en-GB" sz="2400" dirty="0" err="1"/>
              <a:t>dili</a:t>
            </a:r>
            <a:r>
              <a:rPr lang="en-GB" sz="2400" dirty="0"/>
              <a:t>, </a:t>
            </a:r>
            <a:r>
              <a:rPr lang="en-GB" sz="2400" dirty="0" err="1"/>
              <a:t>Köktürkçenin</a:t>
            </a:r>
            <a:r>
              <a:rPr lang="en-GB" sz="2400" dirty="0"/>
              <a:t> </a:t>
            </a:r>
            <a:r>
              <a:rPr lang="en-GB" sz="2400" dirty="0" err="1"/>
              <a:t>bir</a:t>
            </a:r>
            <a:r>
              <a:rPr lang="en-GB" sz="2400" dirty="0"/>
              <a:t> </a:t>
            </a:r>
            <a:r>
              <a:rPr lang="en-GB" sz="2400" dirty="0" err="1"/>
              <a:t>devamı</a:t>
            </a:r>
            <a:r>
              <a:rPr lang="en-GB" sz="2400" dirty="0"/>
              <a:t> </a:t>
            </a:r>
            <a:r>
              <a:rPr lang="en-GB" sz="2400" dirty="0" err="1"/>
              <a:t>niteliğinde</a:t>
            </a:r>
            <a:r>
              <a:rPr lang="en-GB" sz="2400" dirty="0"/>
              <a:t> </a:t>
            </a:r>
            <a:r>
              <a:rPr lang="en-GB" sz="2400" dirty="0" err="1"/>
              <a:t>olmasına</a:t>
            </a:r>
            <a:r>
              <a:rPr lang="en-GB" sz="2400" dirty="0"/>
              <a:t> </a:t>
            </a:r>
            <a:r>
              <a:rPr lang="en-GB" sz="2400" dirty="0" err="1"/>
              <a:t>rağmen</a:t>
            </a:r>
            <a:r>
              <a:rPr lang="en-GB" sz="2400" dirty="0"/>
              <a:t> </a:t>
            </a:r>
            <a:r>
              <a:rPr lang="en-GB" sz="2400" dirty="0" err="1"/>
              <a:t>ağız</a:t>
            </a:r>
            <a:r>
              <a:rPr lang="en-GB" sz="2400" dirty="0"/>
              <a:t> </a:t>
            </a:r>
            <a:r>
              <a:rPr lang="en-GB" sz="2400" dirty="0" err="1"/>
              <a:t>farklılıkları</a:t>
            </a:r>
            <a:r>
              <a:rPr lang="en-GB" sz="2400" dirty="0"/>
              <a:t> ilk </a:t>
            </a:r>
            <a:r>
              <a:rPr lang="en-GB" sz="2400" dirty="0" err="1"/>
              <a:t>defa</a:t>
            </a:r>
            <a:r>
              <a:rPr lang="en-GB" sz="2400" dirty="0"/>
              <a:t> </a:t>
            </a:r>
            <a:r>
              <a:rPr lang="en-GB" sz="2400" dirty="0" err="1"/>
              <a:t>bı</a:t>
            </a:r>
            <a:r>
              <a:rPr lang="en-GB" sz="2400" dirty="0"/>
              <a:t> </a:t>
            </a:r>
            <a:r>
              <a:rPr lang="en-GB" sz="2400" dirty="0" err="1"/>
              <a:t>dönemde</a:t>
            </a:r>
            <a:r>
              <a:rPr lang="en-GB" sz="2400" dirty="0"/>
              <a:t> </a:t>
            </a:r>
            <a:r>
              <a:rPr lang="en-GB" sz="2400" dirty="0" err="1"/>
              <a:t>yazılı</a:t>
            </a:r>
            <a:r>
              <a:rPr lang="en-GB" sz="2400" dirty="0"/>
              <a:t> </a:t>
            </a:r>
            <a:r>
              <a:rPr lang="en-GB" sz="2400" dirty="0" err="1"/>
              <a:t>dilde</a:t>
            </a:r>
            <a:r>
              <a:rPr lang="en-GB" sz="2400" dirty="0"/>
              <a:t> </a:t>
            </a:r>
            <a:r>
              <a:rPr lang="en-GB" sz="2400" dirty="0" err="1"/>
              <a:t>görülmeye</a:t>
            </a:r>
            <a:r>
              <a:rPr lang="en-GB" sz="2400" dirty="0"/>
              <a:t> </a:t>
            </a:r>
            <a:r>
              <a:rPr lang="en-GB" sz="2400" dirty="0" err="1"/>
              <a:t>başlamıştır</a:t>
            </a:r>
            <a:r>
              <a:rPr lang="en-GB" sz="2400" dirty="0"/>
              <a:t>.  </a:t>
            </a:r>
            <a:r>
              <a:rPr lang="en-GB" sz="2400" dirty="0" err="1"/>
              <a:t>Ayrıca</a:t>
            </a:r>
            <a:r>
              <a:rPr lang="en-GB" sz="2400" dirty="0"/>
              <a:t> </a:t>
            </a:r>
            <a:r>
              <a:rPr lang="en-GB" sz="2400" dirty="0" err="1"/>
              <a:t>bu</a:t>
            </a:r>
            <a:r>
              <a:rPr lang="en-GB" sz="2400" dirty="0"/>
              <a:t> </a:t>
            </a:r>
            <a:r>
              <a:rPr lang="en-GB" sz="2400" dirty="0" err="1"/>
              <a:t>dönemde</a:t>
            </a:r>
            <a:r>
              <a:rPr lang="en-GB" sz="2400" dirty="0"/>
              <a:t> Uygur </a:t>
            </a:r>
            <a:r>
              <a:rPr lang="en-GB" sz="2400" dirty="0" err="1"/>
              <a:t>Türklerinin</a:t>
            </a:r>
            <a:r>
              <a:rPr lang="en-GB" sz="2400" dirty="0"/>
              <a:t> </a:t>
            </a:r>
            <a:r>
              <a:rPr lang="en-GB" sz="2400" dirty="0" err="1"/>
              <a:t>yerleşik</a:t>
            </a:r>
            <a:r>
              <a:rPr lang="en-GB" sz="2400" dirty="0"/>
              <a:t> </a:t>
            </a:r>
            <a:r>
              <a:rPr lang="en-GB" sz="2400" dirty="0" err="1"/>
              <a:t>hayata</a:t>
            </a:r>
            <a:r>
              <a:rPr lang="en-GB" sz="2400" dirty="0"/>
              <a:t> </a:t>
            </a:r>
            <a:r>
              <a:rPr lang="en-GB" sz="2400" dirty="0" err="1"/>
              <a:t>geçmeleri</a:t>
            </a:r>
            <a:r>
              <a:rPr lang="en-GB" sz="2400" dirty="0"/>
              <a:t>, </a:t>
            </a:r>
            <a:r>
              <a:rPr lang="en-GB" sz="2400" dirty="0" err="1"/>
              <a:t>tarımla</a:t>
            </a:r>
            <a:r>
              <a:rPr lang="en-GB" sz="2400" dirty="0"/>
              <a:t> </a:t>
            </a:r>
            <a:r>
              <a:rPr lang="en-GB" sz="2400" dirty="0" err="1"/>
              <a:t>meşgul</a:t>
            </a:r>
            <a:r>
              <a:rPr lang="en-GB" sz="2400" dirty="0"/>
              <a:t> </a:t>
            </a:r>
            <a:r>
              <a:rPr lang="en-GB" sz="2400" dirty="0" err="1"/>
              <a:t>olmaya</a:t>
            </a:r>
            <a:r>
              <a:rPr lang="en-GB" sz="2400" dirty="0"/>
              <a:t> </a:t>
            </a:r>
            <a:r>
              <a:rPr lang="en-GB" sz="2400" dirty="0" err="1"/>
              <a:t>başlamaları</a:t>
            </a:r>
            <a:r>
              <a:rPr lang="en-GB" sz="2400" dirty="0"/>
              <a:t>, </a:t>
            </a:r>
            <a:r>
              <a:rPr lang="en-GB" sz="2400" dirty="0" err="1"/>
              <a:t>yeni</a:t>
            </a:r>
            <a:r>
              <a:rPr lang="en-GB" sz="2400" dirty="0"/>
              <a:t> </a:t>
            </a:r>
            <a:r>
              <a:rPr lang="en-GB" sz="2400" dirty="0" err="1"/>
              <a:t>inanç</a:t>
            </a:r>
            <a:r>
              <a:rPr lang="en-GB" sz="2400" dirty="0"/>
              <a:t> </a:t>
            </a:r>
            <a:r>
              <a:rPr lang="en-GB" sz="2400" dirty="0" err="1"/>
              <a:t>sistemlerine</a:t>
            </a:r>
            <a:r>
              <a:rPr lang="en-GB" sz="2400" dirty="0"/>
              <a:t> </a:t>
            </a:r>
            <a:r>
              <a:rPr lang="en-GB" sz="2400" dirty="0" err="1"/>
              <a:t>geçmeleri</a:t>
            </a:r>
            <a:r>
              <a:rPr lang="en-GB" sz="2400" dirty="0"/>
              <a:t> </a:t>
            </a:r>
            <a:r>
              <a:rPr lang="en-GB" sz="2400" dirty="0" err="1"/>
              <a:t>ve</a:t>
            </a:r>
            <a:r>
              <a:rPr lang="en-GB" sz="2400" dirty="0"/>
              <a:t> </a:t>
            </a:r>
            <a:r>
              <a:rPr lang="en-GB" sz="2400" dirty="0" err="1"/>
              <a:t>bu</a:t>
            </a:r>
            <a:r>
              <a:rPr lang="en-GB" sz="2400" dirty="0"/>
              <a:t> </a:t>
            </a:r>
            <a:r>
              <a:rPr lang="en-GB" sz="2400" dirty="0" err="1"/>
              <a:t>etkenlere</a:t>
            </a:r>
            <a:r>
              <a:rPr lang="en-GB" sz="2400" dirty="0"/>
              <a:t> </a:t>
            </a:r>
            <a:r>
              <a:rPr lang="en-GB" sz="2400" dirty="0" err="1"/>
              <a:t>bağlı</a:t>
            </a:r>
            <a:r>
              <a:rPr lang="en-GB" sz="2400" dirty="0"/>
              <a:t> </a:t>
            </a:r>
            <a:r>
              <a:rPr lang="en-GB" sz="2400" dirty="0" err="1"/>
              <a:t>olarak</a:t>
            </a:r>
            <a:r>
              <a:rPr lang="en-GB" sz="2400" dirty="0"/>
              <a:t> </a:t>
            </a:r>
            <a:r>
              <a:rPr lang="en-GB" sz="2400" dirty="0" err="1"/>
              <a:t>değişen</a:t>
            </a:r>
            <a:r>
              <a:rPr lang="en-GB" sz="2400" dirty="0"/>
              <a:t> </a:t>
            </a:r>
            <a:r>
              <a:rPr lang="en-GB" sz="2400" dirty="0" err="1"/>
              <a:t>duygu</a:t>
            </a:r>
            <a:r>
              <a:rPr lang="en-GB" sz="2400" dirty="0"/>
              <a:t> </a:t>
            </a:r>
            <a:r>
              <a:rPr lang="en-GB" sz="2400" dirty="0" err="1"/>
              <a:t>ve</a:t>
            </a:r>
            <a:r>
              <a:rPr lang="en-GB" sz="2400" dirty="0"/>
              <a:t> </a:t>
            </a:r>
            <a:r>
              <a:rPr lang="en-GB" sz="2400" dirty="0" err="1"/>
              <a:t>düşünce</a:t>
            </a:r>
            <a:r>
              <a:rPr lang="en-GB" sz="2400" dirty="0"/>
              <a:t> </a:t>
            </a:r>
            <a:r>
              <a:rPr lang="en-GB" sz="2400" dirty="0" err="1"/>
              <a:t>dünyalarının</a:t>
            </a:r>
            <a:r>
              <a:rPr lang="en-GB" sz="2400" dirty="0"/>
              <a:t> </a:t>
            </a:r>
            <a:r>
              <a:rPr lang="en-GB" sz="2400" dirty="0" err="1"/>
              <a:t>bir</a:t>
            </a:r>
            <a:r>
              <a:rPr lang="en-GB" sz="2400" dirty="0"/>
              <a:t> </a:t>
            </a:r>
            <a:r>
              <a:rPr lang="en-GB" sz="2400" dirty="0" err="1"/>
              <a:t>sonucu</a:t>
            </a:r>
            <a:r>
              <a:rPr lang="en-GB" sz="2400" dirty="0"/>
              <a:t> </a:t>
            </a:r>
            <a:r>
              <a:rPr lang="en-GB" sz="2400" dirty="0" err="1"/>
              <a:t>olarak</a:t>
            </a:r>
            <a:r>
              <a:rPr lang="en-GB" sz="2400" dirty="0"/>
              <a:t> </a:t>
            </a:r>
            <a:r>
              <a:rPr lang="en-GB" sz="2400" dirty="0" err="1"/>
              <a:t>dillerinde</a:t>
            </a:r>
            <a:r>
              <a:rPr lang="en-GB" sz="2400" dirty="0"/>
              <a:t> de </a:t>
            </a:r>
            <a:r>
              <a:rPr lang="en-GB" sz="2400" dirty="0" err="1"/>
              <a:t>önemli</a:t>
            </a:r>
            <a:r>
              <a:rPr lang="en-GB" sz="2400" dirty="0"/>
              <a:t> </a:t>
            </a:r>
            <a:r>
              <a:rPr lang="en-GB" sz="2400" dirty="0" err="1"/>
              <a:t>değişiklikler</a:t>
            </a:r>
            <a:r>
              <a:rPr lang="en-GB" sz="2400" dirty="0"/>
              <a:t> </a:t>
            </a:r>
            <a:r>
              <a:rPr lang="en-GB" sz="2400" dirty="0" err="1"/>
              <a:t>görülmeye</a:t>
            </a:r>
            <a:r>
              <a:rPr lang="en-GB" sz="2400" dirty="0"/>
              <a:t> </a:t>
            </a:r>
            <a:r>
              <a:rPr lang="en-GB" sz="2400" dirty="0" err="1"/>
              <a:t>başlamıştır</a:t>
            </a:r>
            <a:r>
              <a:rPr lang="en-GB" sz="2400" dirty="0"/>
              <a:t>. </a:t>
            </a:r>
            <a:endParaRPr lang="tr-TR" sz="2400" dirty="0"/>
          </a:p>
          <a:p>
            <a:pPr marL="0" indent="0" algn="just">
              <a:buNone/>
            </a:pPr>
            <a:endParaRPr lang="tr-TR" sz="2200" dirty="0"/>
          </a:p>
        </p:txBody>
      </p:sp>
      <p:sp>
        <p:nvSpPr>
          <p:cNvPr id="4" name="3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5" name="4 Slayt Numarası Yer Tutucusu"/>
          <p:cNvSpPr>
            <a:spLocks noGrp="1"/>
          </p:cNvSpPr>
          <p:nvPr>
            <p:ph type="sldNum" sz="quarter" idx="12"/>
          </p:nvPr>
        </p:nvSpPr>
        <p:spPr/>
        <p:txBody>
          <a:bodyPr/>
          <a:lstStyle/>
          <a:p>
            <a:fld id="{F5241D30-471F-4A7E-8796-A38B74581AEE}" type="slidenum">
              <a:rPr lang="tr-TR" smtClean="0"/>
              <a:pPr/>
              <a:t>31</a:t>
            </a:fld>
            <a:endParaRPr lang="tr-TR" dirty="0"/>
          </a:p>
        </p:txBody>
      </p:sp>
    </p:spTree>
    <p:extLst>
      <p:ext uri="{BB962C8B-B14F-4D97-AF65-F5344CB8AC3E}">
        <p14:creationId xmlns:p14="http://schemas.microsoft.com/office/powerpoint/2010/main" val="13180075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en-GB" i="1" dirty="0"/>
              <a:t>5. Eski Türkçe Dönemi </a:t>
            </a:r>
            <a:br>
              <a:rPr lang="tr-TR" i="1" dirty="0"/>
            </a:br>
            <a:endParaRPr lang="tr-TR" i="1" dirty="0"/>
          </a:p>
        </p:txBody>
      </p:sp>
      <p:sp>
        <p:nvSpPr>
          <p:cNvPr id="3" name="2 İçerik Yer Tutucusu"/>
          <p:cNvSpPr>
            <a:spLocks noGrp="1"/>
          </p:cNvSpPr>
          <p:nvPr>
            <p:ph idx="1"/>
          </p:nvPr>
        </p:nvSpPr>
        <p:spPr>
          <a:xfrm>
            <a:off x="457200" y="1417638"/>
            <a:ext cx="8229600" cy="4938713"/>
          </a:xfrm>
        </p:spPr>
        <p:txBody>
          <a:bodyPr>
            <a:noAutofit/>
          </a:bodyPr>
          <a:lstStyle/>
          <a:p>
            <a:pPr algn="just"/>
            <a:r>
              <a:rPr lang="en-GB" sz="2400" dirty="0" err="1"/>
              <a:t>Uygurların</a:t>
            </a:r>
            <a:r>
              <a:rPr lang="en-GB" sz="2400" dirty="0"/>
              <a:t> VIII-XIV. </a:t>
            </a:r>
            <a:r>
              <a:rPr lang="en-GB" sz="2400" dirty="0" err="1"/>
              <a:t>yüzyılları</a:t>
            </a:r>
            <a:r>
              <a:rPr lang="en-GB" sz="2400" dirty="0"/>
              <a:t>  </a:t>
            </a:r>
            <a:r>
              <a:rPr lang="en-GB" sz="2400" dirty="0" err="1"/>
              <a:t>arasında</a:t>
            </a:r>
            <a:r>
              <a:rPr lang="en-GB" sz="2400" dirty="0"/>
              <a:t> </a:t>
            </a:r>
            <a:r>
              <a:rPr lang="en-GB" sz="2400" dirty="0" err="1"/>
              <a:t>kullandıkları</a:t>
            </a:r>
            <a:r>
              <a:rPr lang="en-GB" sz="2400" dirty="0"/>
              <a:t> </a:t>
            </a:r>
            <a:r>
              <a:rPr lang="en-GB" sz="2400" dirty="0" err="1"/>
              <a:t>yazı</a:t>
            </a:r>
            <a:r>
              <a:rPr lang="en-GB" sz="2400" dirty="0"/>
              <a:t> </a:t>
            </a:r>
            <a:r>
              <a:rPr lang="en-GB" sz="2400" dirty="0" err="1"/>
              <a:t>dili</a:t>
            </a:r>
            <a:r>
              <a:rPr lang="en-GB" sz="2400" dirty="0"/>
              <a:t> </a:t>
            </a:r>
            <a:r>
              <a:rPr lang="en-GB" sz="2400" dirty="0" err="1"/>
              <a:t>olan</a:t>
            </a:r>
            <a:r>
              <a:rPr lang="en-GB" sz="2400" dirty="0"/>
              <a:t> </a:t>
            </a:r>
            <a:r>
              <a:rPr lang="en-GB" sz="2400" dirty="0" err="1"/>
              <a:t>Eski</a:t>
            </a:r>
            <a:r>
              <a:rPr lang="en-GB" sz="2400" dirty="0"/>
              <a:t> </a:t>
            </a:r>
            <a:r>
              <a:rPr lang="en-GB" sz="2400" dirty="0" err="1"/>
              <a:t>Uygurca</a:t>
            </a:r>
            <a:r>
              <a:rPr lang="en-GB" sz="2400" dirty="0"/>
              <a:t> </a:t>
            </a:r>
            <a:r>
              <a:rPr lang="en-GB" sz="2400" dirty="0" err="1"/>
              <a:t>ile</a:t>
            </a:r>
            <a:r>
              <a:rPr lang="en-GB" sz="2400" dirty="0"/>
              <a:t> </a:t>
            </a:r>
            <a:r>
              <a:rPr lang="en-GB" sz="2400" dirty="0" err="1"/>
              <a:t>yazılmış</a:t>
            </a:r>
            <a:r>
              <a:rPr lang="en-GB" sz="2400" dirty="0"/>
              <a:t> </a:t>
            </a:r>
            <a:r>
              <a:rPr lang="en-GB" sz="2400" dirty="0" err="1"/>
              <a:t>eserler</a:t>
            </a:r>
            <a:r>
              <a:rPr lang="en-GB" sz="2400" dirty="0"/>
              <a:t> hem </a:t>
            </a:r>
            <a:r>
              <a:rPr lang="en-GB" sz="2400" dirty="0" err="1"/>
              <a:t>alfabe</a:t>
            </a:r>
            <a:r>
              <a:rPr lang="en-GB" sz="2400" dirty="0"/>
              <a:t> </a:t>
            </a:r>
            <a:r>
              <a:rPr lang="en-GB" sz="2400" dirty="0" err="1"/>
              <a:t>yönünden</a:t>
            </a:r>
            <a:r>
              <a:rPr lang="en-GB" sz="2400" dirty="0"/>
              <a:t> hem de </a:t>
            </a:r>
            <a:r>
              <a:rPr lang="en-GB" sz="2400" dirty="0" err="1"/>
              <a:t>dinî</a:t>
            </a:r>
            <a:r>
              <a:rPr lang="en-GB" sz="2400" dirty="0"/>
              <a:t> </a:t>
            </a:r>
            <a:r>
              <a:rPr lang="en-GB" sz="2400" dirty="0" err="1"/>
              <a:t>kültürel</a:t>
            </a:r>
            <a:r>
              <a:rPr lang="en-GB" sz="2400" dirty="0"/>
              <a:t> </a:t>
            </a:r>
            <a:r>
              <a:rPr lang="en-GB" sz="2400" dirty="0" err="1"/>
              <a:t>yönden</a:t>
            </a:r>
            <a:r>
              <a:rPr lang="en-GB" sz="2400" dirty="0"/>
              <a:t> </a:t>
            </a:r>
            <a:r>
              <a:rPr lang="en-GB" sz="2400" dirty="0" err="1"/>
              <a:t>farklılıklar</a:t>
            </a:r>
            <a:r>
              <a:rPr lang="en-GB" sz="2400" dirty="0"/>
              <a:t> </a:t>
            </a:r>
            <a:r>
              <a:rPr lang="en-GB" sz="2400" dirty="0" err="1"/>
              <a:t>arz</a:t>
            </a:r>
            <a:r>
              <a:rPr lang="en-GB" sz="2400" dirty="0"/>
              <a:t> </a:t>
            </a:r>
            <a:r>
              <a:rPr lang="en-GB" sz="2400" dirty="0" err="1"/>
              <a:t>eder</a:t>
            </a:r>
            <a:r>
              <a:rPr lang="en-GB" sz="2400" dirty="0"/>
              <a:t>. </a:t>
            </a:r>
            <a:r>
              <a:rPr lang="en-GB" sz="2400" dirty="0" err="1"/>
              <a:t>Uygurlar</a:t>
            </a:r>
            <a:r>
              <a:rPr lang="en-GB" sz="2400" dirty="0"/>
              <a:t> </a:t>
            </a:r>
            <a:r>
              <a:rPr lang="en-GB" sz="2400" dirty="0" err="1"/>
              <a:t>diğer</a:t>
            </a:r>
            <a:r>
              <a:rPr lang="en-GB" sz="2400" dirty="0"/>
              <a:t> </a:t>
            </a:r>
            <a:r>
              <a:rPr lang="en-GB" sz="2400" dirty="0" err="1"/>
              <a:t>Türk</a:t>
            </a:r>
            <a:r>
              <a:rPr lang="en-GB" sz="2400" dirty="0"/>
              <a:t> </a:t>
            </a:r>
            <a:r>
              <a:rPr lang="en-GB" sz="2400" dirty="0" err="1"/>
              <a:t>boylarından</a:t>
            </a:r>
            <a:r>
              <a:rPr lang="en-GB" sz="2400" dirty="0"/>
              <a:t> </a:t>
            </a:r>
            <a:r>
              <a:rPr lang="en-GB" sz="2400" dirty="0" err="1"/>
              <a:t>farklı</a:t>
            </a:r>
            <a:r>
              <a:rPr lang="en-GB" sz="2400" dirty="0"/>
              <a:t> </a:t>
            </a:r>
            <a:r>
              <a:rPr lang="en-GB" sz="2400" dirty="0" err="1"/>
              <a:t>olarak</a:t>
            </a:r>
            <a:r>
              <a:rPr lang="en-GB" sz="2400" dirty="0"/>
              <a:t> </a:t>
            </a:r>
            <a:r>
              <a:rPr lang="en-GB" sz="2400" dirty="0" err="1"/>
              <a:t>Budizm</a:t>
            </a:r>
            <a:r>
              <a:rPr lang="en-GB" sz="2400" dirty="0"/>
              <a:t>, </a:t>
            </a:r>
            <a:r>
              <a:rPr lang="en-GB" sz="2400" dirty="0" err="1"/>
              <a:t>Maniheizmi</a:t>
            </a:r>
            <a:r>
              <a:rPr lang="en-GB" sz="2400" dirty="0"/>
              <a:t>, </a:t>
            </a:r>
            <a:r>
              <a:rPr lang="en-GB" sz="2400" dirty="0" err="1"/>
              <a:t>Hıristiyanlığı</a:t>
            </a:r>
            <a:r>
              <a:rPr lang="en-GB" sz="2400" dirty="0"/>
              <a:t> </a:t>
            </a:r>
            <a:r>
              <a:rPr lang="en-GB" sz="2400" dirty="0" err="1"/>
              <a:t>benimsemişlerdir</a:t>
            </a:r>
            <a:r>
              <a:rPr lang="en-GB" sz="2400" dirty="0"/>
              <a:t>. </a:t>
            </a:r>
            <a:r>
              <a:rPr lang="en-GB" sz="2400" dirty="0" err="1"/>
              <a:t>Uygurlardan</a:t>
            </a:r>
            <a:r>
              <a:rPr lang="en-GB" sz="2400" dirty="0"/>
              <a:t> </a:t>
            </a:r>
            <a:r>
              <a:rPr lang="en-GB" sz="2400" dirty="0" err="1"/>
              <a:t>kalan</a:t>
            </a:r>
            <a:r>
              <a:rPr lang="en-GB" sz="2400" dirty="0"/>
              <a:t> </a:t>
            </a:r>
            <a:r>
              <a:rPr lang="en-GB" sz="2400" dirty="0" err="1"/>
              <a:t>eserler</a:t>
            </a:r>
            <a:r>
              <a:rPr lang="en-GB" sz="2400" dirty="0"/>
              <a:t> </a:t>
            </a:r>
            <a:r>
              <a:rPr lang="en-GB" sz="2400" dirty="0" err="1"/>
              <a:t>genellikle</a:t>
            </a:r>
            <a:r>
              <a:rPr lang="en-GB" sz="2400" dirty="0"/>
              <a:t> </a:t>
            </a:r>
            <a:r>
              <a:rPr lang="en-GB" sz="2400" dirty="0" err="1"/>
              <a:t>dini</a:t>
            </a:r>
            <a:r>
              <a:rPr lang="en-GB" sz="2400" dirty="0"/>
              <a:t> </a:t>
            </a:r>
            <a:r>
              <a:rPr lang="en-GB" sz="2400" dirty="0" err="1"/>
              <a:t>eserlerdir</a:t>
            </a:r>
            <a:r>
              <a:rPr lang="en-GB" sz="2400" dirty="0"/>
              <a:t>. </a:t>
            </a:r>
            <a:r>
              <a:rPr lang="tr-TR" sz="2400" dirty="0"/>
              <a:t>Uygurlar, inandıkları </a:t>
            </a:r>
            <a:r>
              <a:rPr lang="tr-TR" sz="2400" dirty="0" err="1"/>
              <a:t>Budizme</a:t>
            </a:r>
            <a:r>
              <a:rPr lang="tr-TR" sz="2400" dirty="0"/>
              <a:t>, </a:t>
            </a:r>
            <a:r>
              <a:rPr lang="tr-TR" sz="2400" dirty="0" err="1"/>
              <a:t>Maniheizme</a:t>
            </a:r>
            <a:r>
              <a:rPr lang="tr-TR" sz="2400" dirty="0"/>
              <a:t>, Hıristiyanlığa ait eserleri kendi dillerine çevirmişlerdir. Çoğunluğunu Budist ve </a:t>
            </a:r>
            <a:r>
              <a:rPr lang="tr-TR" sz="2400" dirty="0" err="1"/>
              <a:t>Maniheist</a:t>
            </a:r>
            <a:r>
              <a:rPr lang="tr-TR" sz="2400" dirty="0"/>
              <a:t> Uygurların verdiği bu eserler, Soğdca, Çince, </a:t>
            </a:r>
            <a:r>
              <a:rPr lang="tr-TR" sz="2400" dirty="0" err="1"/>
              <a:t>Toharca</a:t>
            </a:r>
            <a:r>
              <a:rPr lang="tr-TR" sz="2400" dirty="0"/>
              <a:t>, Sanskritçe ve Tibetçeden çevrilmiştir.</a:t>
            </a:r>
          </a:p>
        </p:txBody>
      </p:sp>
      <p:sp>
        <p:nvSpPr>
          <p:cNvPr id="4" name="3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5" name="4 Slayt Numarası Yer Tutucusu"/>
          <p:cNvSpPr>
            <a:spLocks noGrp="1"/>
          </p:cNvSpPr>
          <p:nvPr>
            <p:ph type="sldNum" sz="quarter" idx="12"/>
          </p:nvPr>
        </p:nvSpPr>
        <p:spPr/>
        <p:txBody>
          <a:bodyPr/>
          <a:lstStyle/>
          <a:p>
            <a:fld id="{F5241D30-471F-4A7E-8796-A38B74581AEE}" type="slidenum">
              <a:rPr lang="tr-TR" smtClean="0"/>
              <a:pPr/>
              <a:t>32</a:t>
            </a:fld>
            <a:endParaRPr lang="tr-TR" dirty="0"/>
          </a:p>
        </p:txBody>
      </p:sp>
    </p:spTree>
    <p:extLst>
      <p:ext uri="{BB962C8B-B14F-4D97-AF65-F5344CB8AC3E}">
        <p14:creationId xmlns:p14="http://schemas.microsoft.com/office/powerpoint/2010/main" val="30000249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en-GB" i="1" dirty="0"/>
              <a:t>5. Eski Türkçe Dönemi </a:t>
            </a:r>
            <a:br>
              <a:rPr lang="tr-TR" i="1" dirty="0"/>
            </a:br>
            <a:endParaRPr lang="tr-TR" i="1" dirty="0"/>
          </a:p>
        </p:txBody>
      </p:sp>
      <p:sp>
        <p:nvSpPr>
          <p:cNvPr id="3" name="2 İçerik Yer Tutucusu"/>
          <p:cNvSpPr>
            <a:spLocks noGrp="1"/>
          </p:cNvSpPr>
          <p:nvPr>
            <p:ph idx="1"/>
          </p:nvPr>
        </p:nvSpPr>
        <p:spPr>
          <a:xfrm>
            <a:off x="457200" y="1417638"/>
            <a:ext cx="8229600" cy="4938713"/>
          </a:xfrm>
        </p:spPr>
        <p:txBody>
          <a:bodyPr>
            <a:noAutofit/>
          </a:bodyPr>
          <a:lstStyle/>
          <a:p>
            <a:pPr algn="just"/>
            <a:r>
              <a:rPr lang="tr-TR" sz="2200" dirty="0"/>
              <a:t>Uygur yazılı ürünleri arasında Budist yapıtları büyük yer tutmaktadır. </a:t>
            </a:r>
            <a:r>
              <a:rPr lang="tr-TR" sz="2200" dirty="0" err="1"/>
              <a:t>Maniheizmle</a:t>
            </a:r>
            <a:r>
              <a:rPr lang="tr-TR" sz="2200" dirty="0"/>
              <a:t> ilgili elyazmaları ise </a:t>
            </a:r>
            <a:r>
              <a:rPr lang="tr-TR" sz="2200" dirty="0" err="1"/>
              <a:t>Budizmle</a:t>
            </a:r>
            <a:r>
              <a:rPr lang="tr-TR" sz="2200" dirty="0"/>
              <a:t> ilgili olanlara göre çok daha azdır. Hıristiyanlığın Nesturi mezhebi ile ilgili Uygurca yazmaların sayısı ise çok azdır. </a:t>
            </a:r>
            <a:r>
              <a:rPr lang="en-GB" sz="2200" dirty="0"/>
              <a:t>Uygur </a:t>
            </a:r>
            <a:r>
              <a:rPr lang="en-GB" sz="2200" dirty="0" err="1"/>
              <a:t>dönemi</a:t>
            </a:r>
            <a:r>
              <a:rPr lang="en-GB" sz="2200" dirty="0"/>
              <a:t> </a:t>
            </a:r>
            <a:r>
              <a:rPr lang="en-GB" sz="2200" dirty="0" err="1"/>
              <a:t>eserleri</a:t>
            </a:r>
            <a:r>
              <a:rPr lang="en-GB" sz="2200" dirty="0"/>
              <a:t>, </a:t>
            </a:r>
            <a:r>
              <a:rPr lang="en-GB" sz="2200" dirty="0" err="1"/>
              <a:t>taş</a:t>
            </a:r>
            <a:r>
              <a:rPr lang="en-GB" sz="2200" dirty="0"/>
              <a:t> </a:t>
            </a:r>
            <a:r>
              <a:rPr lang="en-GB" sz="2200" dirty="0" err="1"/>
              <a:t>ve</a:t>
            </a:r>
            <a:r>
              <a:rPr lang="en-GB" sz="2200" dirty="0"/>
              <a:t> </a:t>
            </a:r>
            <a:r>
              <a:rPr lang="en-GB" sz="2200" dirty="0" err="1"/>
              <a:t>kağıt</a:t>
            </a:r>
            <a:r>
              <a:rPr lang="en-GB" sz="2200" dirty="0"/>
              <a:t> </a:t>
            </a:r>
            <a:r>
              <a:rPr lang="en-GB" sz="2200" dirty="0" err="1"/>
              <a:t>üzerine</a:t>
            </a:r>
            <a:r>
              <a:rPr lang="en-GB" sz="2200" dirty="0"/>
              <a:t> </a:t>
            </a:r>
            <a:r>
              <a:rPr lang="en-GB" sz="2200" dirty="0" err="1"/>
              <a:t>yazılmış</a:t>
            </a:r>
            <a:r>
              <a:rPr lang="en-GB" sz="2200" dirty="0"/>
              <a:t> </a:t>
            </a:r>
            <a:r>
              <a:rPr lang="en-GB" sz="2200" dirty="0" err="1"/>
              <a:t>çeşitli</a:t>
            </a:r>
            <a:r>
              <a:rPr lang="en-GB" sz="2200" dirty="0"/>
              <a:t> </a:t>
            </a:r>
            <a:r>
              <a:rPr lang="en-GB" sz="2200" dirty="0" err="1"/>
              <a:t>metinleri</a:t>
            </a:r>
            <a:r>
              <a:rPr lang="en-GB" sz="2200" dirty="0"/>
              <a:t>, </a:t>
            </a:r>
            <a:r>
              <a:rPr lang="en-GB" sz="2200" dirty="0" err="1"/>
              <a:t>kütük</a:t>
            </a:r>
            <a:r>
              <a:rPr lang="en-GB" sz="2200" dirty="0"/>
              <a:t> </a:t>
            </a:r>
            <a:r>
              <a:rPr lang="en-GB" sz="2200" dirty="0" err="1"/>
              <a:t>basması</a:t>
            </a:r>
            <a:r>
              <a:rPr lang="en-GB" sz="2200" dirty="0"/>
              <a:t> </a:t>
            </a:r>
            <a:r>
              <a:rPr lang="en-GB" sz="2200" dirty="0" err="1"/>
              <a:t>denilen</a:t>
            </a:r>
            <a:r>
              <a:rPr lang="en-GB" sz="2200" dirty="0"/>
              <a:t> </a:t>
            </a:r>
            <a:r>
              <a:rPr lang="en-GB" sz="2200" dirty="0" err="1"/>
              <a:t>tahta</a:t>
            </a:r>
            <a:r>
              <a:rPr lang="en-GB" sz="2200" dirty="0"/>
              <a:t> </a:t>
            </a:r>
            <a:r>
              <a:rPr lang="en-GB" sz="2200" dirty="0" err="1"/>
              <a:t>harflerle</a:t>
            </a:r>
            <a:r>
              <a:rPr lang="en-GB" sz="2200" dirty="0"/>
              <a:t> </a:t>
            </a:r>
            <a:r>
              <a:rPr lang="en-GB" sz="2200" dirty="0" err="1"/>
              <a:t>basılmış</a:t>
            </a:r>
            <a:r>
              <a:rPr lang="en-GB" sz="2200" dirty="0"/>
              <a:t> </a:t>
            </a:r>
            <a:r>
              <a:rPr lang="en-GB" sz="2200" dirty="0" err="1"/>
              <a:t>kitap</a:t>
            </a:r>
            <a:r>
              <a:rPr lang="en-GB" sz="2200" dirty="0"/>
              <a:t> </a:t>
            </a:r>
            <a:r>
              <a:rPr lang="en-GB" sz="2200" dirty="0" err="1"/>
              <a:t>ve</a:t>
            </a:r>
            <a:r>
              <a:rPr lang="en-GB" sz="2200" dirty="0"/>
              <a:t> </a:t>
            </a:r>
            <a:r>
              <a:rPr lang="en-GB" sz="2200" dirty="0" err="1"/>
              <a:t>kağıtları</a:t>
            </a:r>
            <a:r>
              <a:rPr lang="en-GB" sz="2200" dirty="0"/>
              <a:t> </a:t>
            </a:r>
            <a:r>
              <a:rPr lang="en-GB" sz="2200" dirty="0" err="1"/>
              <a:t>içerir</a:t>
            </a:r>
            <a:r>
              <a:rPr lang="en-GB" sz="2200" dirty="0"/>
              <a:t>. </a:t>
            </a:r>
            <a:r>
              <a:rPr lang="en-GB" sz="2200" dirty="0" err="1"/>
              <a:t>Dönemi</a:t>
            </a:r>
            <a:r>
              <a:rPr lang="en-GB" sz="2200" dirty="0"/>
              <a:t> </a:t>
            </a:r>
            <a:r>
              <a:rPr lang="en-GB" sz="2200" dirty="0" err="1"/>
              <a:t>en</a:t>
            </a:r>
            <a:r>
              <a:rPr lang="en-GB" sz="2200" dirty="0"/>
              <a:t> </a:t>
            </a:r>
            <a:r>
              <a:rPr lang="en-GB" sz="2200" dirty="0" err="1"/>
              <a:t>ünlü</a:t>
            </a:r>
            <a:r>
              <a:rPr lang="en-GB" sz="2200" dirty="0"/>
              <a:t> </a:t>
            </a:r>
            <a:r>
              <a:rPr lang="en-GB" sz="2200" dirty="0" err="1"/>
              <a:t>eserleri</a:t>
            </a:r>
            <a:r>
              <a:rPr lang="en-GB" sz="2200" dirty="0"/>
              <a:t> </a:t>
            </a:r>
            <a:r>
              <a:rPr lang="en-GB" sz="2200" dirty="0" err="1"/>
              <a:t>arasında</a:t>
            </a:r>
            <a:r>
              <a:rPr lang="en-GB" sz="2200" dirty="0"/>
              <a:t> </a:t>
            </a:r>
            <a:r>
              <a:rPr lang="en-GB" sz="2200" dirty="0" err="1"/>
              <a:t>Altun</a:t>
            </a:r>
            <a:r>
              <a:rPr lang="en-GB" sz="2200" dirty="0"/>
              <a:t> </a:t>
            </a:r>
            <a:r>
              <a:rPr lang="en-GB" sz="2200" dirty="0" err="1"/>
              <a:t>Yaruk</a:t>
            </a:r>
            <a:r>
              <a:rPr lang="en-GB" sz="2200" dirty="0"/>
              <a:t> (</a:t>
            </a:r>
            <a:r>
              <a:rPr lang="en-GB" sz="2200" dirty="0" err="1"/>
              <a:t>Altın</a:t>
            </a:r>
            <a:r>
              <a:rPr lang="en-GB" sz="2200" dirty="0"/>
              <a:t> </a:t>
            </a:r>
            <a:r>
              <a:rPr lang="en-GB" sz="2200" dirty="0" err="1"/>
              <a:t>Işık</a:t>
            </a:r>
            <a:r>
              <a:rPr lang="en-GB" sz="2200" dirty="0"/>
              <a:t>; </a:t>
            </a:r>
            <a:r>
              <a:rPr lang="en-GB" sz="2200" dirty="0" err="1"/>
              <a:t>Budizmin</a:t>
            </a:r>
            <a:r>
              <a:rPr lang="en-GB" sz="2200" dirty="0"/>
              <a:t> </a:t>
            </a:r>
            <a:r>
              <a:rPr lang="en-GB" sz="2200" dirty="0" err="1"/>
              <a:t>inanç</a:t>
            </a:r>
            <a:r>
              <a:rPr lang="en-GB" sz="2200" dirty="0"/>
              <a:t> </a:t>
            </a:r>
            <a:r>
              <a:rPr lang="en-GB" sz="2200" dirty="0" err="1"/>
              <a:t>ve</a:t>
            </a:r>
            <a:r>
              <a:rPr lang="en-GB" sz="2200" dirty="0"/>
              <a:t> </a:t>
            </a:r>
            <a:r>
              <a:rPr lang="en-GB" sz="2200" dirty="0" err="1"/>
              <a:t>felsefesini</a:t>
            </a:r>
            <a:r>
              <a:rPr lang="en-GB" sz="2200" dirty="0"/>
              <a:t> </a:t>
            </a:r>
            <a:r>
              <a:rPr lang="en-GB" sz="2200" dirty="0" err="1"/>
              <a:t>anlatır</a:t>
            </a:r>
            <a:r>
              <a:rPr lang="en-GB" sz="2200" dirty="0"/>
              <a:t>.), </a:t>
            </a:r>
            <a:r>
              <a:rPr lang="en-GB" sz="2200" dirty="0" err="1"/>
              <a:t>Kalyanamkara</a:t>
            </a:r>
            <a:r>
              <a:rPr lang="en-GB" sz="2200" dirty="0"/>
              <a:t> </a:t>
            </a:r>
            <a:r>
              <a:rPr lang="en-GB" sz="2200" dirty="0" err="1"/>
              <a:t>ve</a:t>
            </a:r>
            <a:r>
              <a:rPr lang="en-GB" sz="2200" dirty="0"/>
              <a:t> </a:t>
            </a:r>
            <a:r>
              <a:rPr lang="en-GB" sz="2200" dirty="0" err="1"/>
              <a:t>Papamkara</a:t>
            </a:r>
            <a:r>
              <a:rPr lang="en-GB" sz="2200" dirty="0"/>
              <a:t> </a:t>
            </a:r>
            <a:r>
              <a:rPr lang="en-GB" sz="2200" dirty="0" err="1"/>
              <a:t>Hikayesi</a:t>
            </a:r>
            <a:r>
              <a:rPr lang="en-GB" sz="2200" dirty="0"/>
              <a:t> ( </a:t>
            </a:r>
            <a:r>
              <a:rPr lang="en-GB" sz="2200" dirty="0" err="1"/>
              <a:t>İyi</a:t>
            </a:r>
            <a:r>
              <a:rPr lang="en-GB" sz="2200" dirty="0"/>
              <a:t> </a:t>
            </a:r>
            <a:r>
              <a:rPr lang="en-GB" sz="2200" dirty="0" err="1"/>
              <a:t>Düşünceli</a:t>
            </a:r>
            <a:r>
              <a:rPr lang="en-GB" sz="2200" dirty="0"/>
              <a:t> </a:t>
            </a:r>
            <a:r>
              <a:rPr lang="en-GB" sz="2200" dirty="0" err="1"/>
              <a:t>Prens</a:t>
            </a:r>
            <a:r>
              <a:rPr lang="en-GB" sz="2200" dirty="0"/>
              <a:t> </a:t>
            </a:r>
            <a:r>
              <a:rPr lang="en-GB" sz="2200" dirty="0" err="1"/>
              <a:t>ile</a:t>
            </a:r>
            <a:r>
              <a:rPr lang="en-GB" sz="2200" dirty="0"/>
              <a:t> </a:t>
            </a:r>
            <a:r>
              <a:rPr lang="en-GB" sz="2200" dirty="0" err="1"/>
              <a:t>Kötü</a:t>
            </a:r>
            <a:r>
              <a:rPr lang="en-GB" sz="2200" dirty="0"/>
              <a:t> </a:t>
            </a:r>
            <a:r>
              <a:rPr lang="en-GB" sz="2200" dirty="0" err="1"/>
              <a:t>Düşünceli</a:t>
            </a:r>
            <a:r>
              <a:rPr lang="en-GB" sz="2200" dirty="0"/>
              <a:t> </a:t>
            </a:r>
            <a:r>
              <a:rPr lang="en-GB" sz="2200" dirty="0" err="1"/>
              <a:t>Prensin</a:t>
            </a:r>
            <a:r>
              <a:rPr lang="en-GB" sz="2200" dirty="0"/>
              <a:t> </a:t>
            </a:r>
            <a:r>
              <a:rPr lang="en-GB" sz="2200" dirty="0" err="1"/>
              <a:t>Hikayesi</a:t>
            </a:r>
            <a:r>
              <a:rPr lang="en-GB" sz="2200" dirty="0"/>
              <a:t>: </a:t>
            </a:r>
            <a:r>
              <a:rPr lang="en-GB" sz="2200" dirty="0" err="1"/>
              <a:t>Budizm</a:t>
            </a:r>
            <a:r>
              <a:rPr lang="en-GB" sz="2200" dirty="0"/>
              <a:t> </a:t>
            </a:r>
            <a:r>
              <a:rPr lang="en-GB" sz="2200" dirty="0" err="1"/>
              <a:t>dinine</a:t>
            </a:r>
            <a:r>
              <a:rPr lang="en-GB" sz="2200" dirty="0"/>
              <a:t> </a:t>
            </a:r>
            <a:r>
              <a:rPr lang="en-GB" sz="2200" dirty="0" err="1"/>
              <a:t>bağlı</a:t>
            </a:r>
            <a:r>
              <a:rPr lang="en-GB" sz="2200" dirty="0"/>
              <a:t> </a:t>
            </a:r>
            <a:r>
              <a:rPr lang="en-GB" sz="2200" dirty="0" err="1"/>
              <a:t>olan</a:t>
            </a:r>
            <a:r>
              <a:rPr lang="en-GB" sz="2200" dirty="0"/>
              <a:t> </a:t>
            </a:r>
            <a:r>
              <a:rPr lang="en-GB" sz="2200" dirty="0" err="1"/>
              <a:t>ve</a:t>
            </a:r>
            <a:r>
              <a:rPr lang="en-GB" sz="2200" dirty="0"/>
              <a:t> </a:t>
            </a:r>
            <a:r>
              <a:rPr lang="en-GB" sz="2200" dirty="0" err="1"/>
              <a:t>olmayan</a:t>
            </a:r>
            <a:r>
              <a:rPr lang="en-GB" sz="2200" dirty="0"/>
              <a:t> </a:t>
            </a:r>
            <a:r>
              <a:rPr lang="en-GB" sz="2200" dirty="0" err="1"/>
              <a:t>iki</a:t>
            </a:r>
            <a:r>
              <a:rPr lang="en-GB" sz="2200" dirty="0"/>
              <a:t> </a:t>
            </a:r>
            <a:r>
              <a:rPr lang="en-GB" sz="2200" dirty="0" err="1"/>
              <a:t>kardeşin</a:t>
            </a:r>
            <a:r>
              <a:rPr lang="en-GB" sz="2200" dirty="0"/>
              <a:t> </a:t>
            </a:r>
            <a:r>
              <a:rPr lang="en-GB" sz="2200" dirty="0" err="1"/>
              <a:t>hikayesidir</a:t>
            </a:r>
            <a:r>
              <a:rPr lang="en-GB" sz="2200" dirty="0"/>
              <a:t>), Irk </a:t>
            </a:r>
            <a:r>
              <a:rPr lang="en-GB" sz="2200" dirty="0" err="1"/>
              <a:t>Bitig</a:t>
            </a:r>
            <a:r>
              <a:rPr lang="en-GB" sz="2200" dirty="0"/>
              <a:t> (</a:t>
            </a:r>
            <a:r>
              <a:rPr lang="en-GB" sz="2200" dirty="0" err="1"/>
              <a:t>Fal</a:t>
            </a:r>
            <a:r>
              <a:rPr lang="en-GB" sz="2200" dirty="0"/>
              <a:t> </a:t>
            </a:r>
            <a:r>
              <a:rPr lang="en-GB" sz="2200" dirty="0" err="1"/>
              <a:t>Kitabı</a:t>
            </a:r>
            <a:r>
              <a:rPr lang="en-GB" sz="2200" dirty="0"/>
              <a:t>: Mani </a:t>
            </a:r>
            <a:r>
              <a:rPr lang="en-GB" sz="2200" dirty="0" err="1"/>
              <a:t>dini</a:t>
            </a:r>
            <a:r>
              <a:rPr lang="en-GB" sz="2200" dirty="0"/>
              <a:t> </a:t>
            </a:r>
            <a:r>
              <a:rPr lang="en-GB" sz="2200" dirty="0" err="1"/>
              <a:t>inancına</a:t>
            </a:r>
            <a:r>
              <a:rPr lang="en-GB" sz="2200" dirty="0"/>
              <a:t> </a:t>
            </a:r>
            <a:r>
              <a:rPr lang="en-GB" sz="2200" dirty="0" err="1"/>
              <a:t>göre</a:t>
            </a:r>
            <a:r>
              <a:rPr lang="en-GB" sz="2200" dirty="0"/>
              <a:t> </a:t>
            </a:r>
            <a:r>
              <a:rPr lang="en-GB" sz="2200" dirty="0" err="1"/>
              <a:t>yazılmış</a:t>
            </a:r>
            <a:r>
              <a:rPr lang="en-GB" sz="2200" dirty="0"/>
              <a:t> </a:t>
            </a:r>
            <a:r>
              <a:rPr lang="en-GB" sz="2200" dirty="0" err="1"/>
              <a:t>fal</a:t>
            </a:r>
            <a:r>
              <a:rPr lang="en-GB" sz="2200" dirty="0"/>
              <a:t> </a:t>
            </a:r>
            <a:r>
              <a:rPr lang="en-GB" sz="2200" dirty="0" err="1"/>
              <a:t>kitabıdır</a:t>
            </a:r>
            <a:r>
              <a:rPr lang="en-GB" sz="2200" dirty="0"/>
              <a:t>. 65 </a:t>
            </a:r>
            <a:r>
              <a:rPr lang="en-GB" sz="2200" dirty="0" err="1"/>
              <a:t>faldan</a:t>
            </a:r>
            <a:r>
              <a:rPr lang="en-GB" sz="2200" dirty="0"/>
              <a:t> </a:t>
            </a:r>
            <a:r>
              <a:rPr lang="en-GB" sz="2200" dirty="0" err="1"/>
              <a:t>oluşur</a:t>
            </a:r>
            <a:r>
              <a:rPr lang="en-GB" sz="2200" dirty="0"/>
              <a:t>) </a:t>
            </a:r>
            <a:r>
              <a:rPr lang="en-GB" sz="2200" dirty="0" err="1"/>
              <a:t>sayılabilir</a:t>
            </a:r>
            <a:r>
              <a:rPr lang="en-GB" sz="2200" dirty="0"/>
              <a:t>. </a:t>
            </a:r>
            <a:endParaRPr lang="tr-TR" sz="2200" dirty="0"/>
          </a:p>
        </p:txBody>
      </p:sp>
      <p:sp>
        <p:nvSpPr>
          <p:cNvPr id="4" name="3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5" name="4 Slayt Numarası Yer Tutucusu"/>
          <p:cNvSpPr>
            <a:spLocks noGrp="1"/>
          </p:cNvSpPr>
          <p:nvPr>
            <p:ph type="sldNum" sz="quarter" idx="12"/>
          </p:nvPr>
        </p:nvSpPr>
        <p:spPr/>
        <p:txBody>
          <a:bodyPr/>
          <a:lstStyle/>
          <a:p>
            <a:fld id="{F5241D30-471F-4A7E-8796-A38B74581AEE}" type="slidenum">
              <a:rPr lang="tr-TR" smtClean="0"/>
              <a:pPr/>
              <a:t>33</a:t>
            </a:fld>
            <a:endParaRPr lang="tr-TR" dirty="0"/>
          </a:p>
        </p:txBody>
      </p:sp>
    </p:spTree>
    <p:extLst>
      <p:ext uri="{BB962C8B-B14F-4D97-AF65-F5344CB8AC3E}">
        <p14:creationId xmlns:p14="http://schemas.microsoft.com/office/powerpoint/2010/main" val="321745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en-GB" i="1" dirty="0"/>
              <a:t>5. Eski Türkçe Dönemi </a:t>
            </a:r>
            <a:br>
              <a:rPr lang="tr-TR" i="1" dirty="0"/>
            </a:br>
            <a:endParaRPr lang="tr-TR" i="1" dirty="0"/>
          </a:p>
        </p:txBody>
      </p:sp>
      <p:sp>
        <p:nvSpPr>
          <p:cNvPr id="3" name="2 İçerik Yer Tutucusu"/>
          <p:cNvSpPr>
            <a:spLocks noGrp="1"/>
          </p:cNvSpPr>
          <p:nvPr>
            <p:ph idx="1"/>
          </p:nvPr>
        </p:nvSpPr>
        <p:spPr>
          <a:xfrm>
            <a:off x="457200" y="1417638"/>
            <a:ext cx="8229600" cy="4938713"/>
          </a:xfrm>
        </p:spPr>
        <p:txBody>
          <a:bodyPr>
            <a:noAutofit/>
          </a:bodyPr>
          <a:lstStyle/>
          <a:p>
            <a:pPr algn="just"/>
            <a:r>
              <a:rPr lang="en-GB" sz="2200" dirty="0"/>
              <a:t>Uygur </a:t>
            </a:r>
            <a:r>
              <a:rPr lang="en-GB" sz="2200" dirty="0" err="1"/>
              <a:t>Dönemi</a:t>
            </a:r>
            <a:r>
              <a:rPr lang="en-GB" sz="2200" dirty="0"/>
              <a:t> </a:t>
            </a:r>
            <a:r>
              <a:rPr lang="en-GB" sz="2200" dirty="0" err="1"/>
              <a:t>eserleri</a:t>
            </a:r>
            <a:r>
              <a:rPr lang="en-GB" sz="2200" dirty="0"/>
              <a:t>, </a:t>
            </a:r>
            <a:r>
              <a:rPr lang="en-GB" sz="2200" dirty="0" err="1"/>
              <a:t>kitap</a:t>
            </a:r>
            <a:r>
              <a:rPr lang="en-GB" sz="2200" dirty="0"/>
              <a:t> </a:t>
            </a:r>
            <a:r>
              <a:rPr lang="en-GB" sz="2200" dirty="0" err="1"/>
              <a:t>ve</a:t>
            </a:r>
            <a:r>
              <a:rPr lang="en-GB" sz="2200" dirty="0"/>
              <a:t> </a:t>
            </a:r>
            <a:r>
              <a:rPr lang="en-GB" sz="2200" dirty="0" err="1"/>
              <a:t>sayfa</a:t>
            </a:r>
            <a:r>
              <a:rPr lang="en-GB" sz="2200" dirty="0"/>
              <a:t> </a:t>
            </a:r>
            <a:r>
              <a:rPr lang="en-GB" sz="2200" dirty="0" err="1"/>
              <a:t>olarak</a:t>
            </a:r>
            <a:r>
              <a:rPr lang="en-GB" sz="2200" dirty="0"/>
              <a:t> </a:t>
            </a:r>
            <a:r>
              <a:rPr lang="en-GB" sz="2200" dirty="0" err="1"/>
              <a:t>yüzlerce</a:t>
            </a:r>
            <a:r>
              <a:rPr lang="en-GB" sz="2200" dirty="0"/>
              <a:t> </a:t>
            </a:r>
            <a:r>
              <a:rPr lang="en-GB" sz="2200" dirty="0" err="1"/>
              <a:t>ve</a:t>
            </a:r>
            <a:r>
              <a:rPr lang="en-GB" sz="2200" dirty="0"/>
              <a:t> </a:t>
            </a:r>
            <a:r>
              <a:rPr lang="en-GB" sz="2200" dirty="0" err="1"/>
              <a:t>binlerceyi</a:t>
            </a:r>
            <a:r>
              <a:rPr lang="en-GB" sz="2200" dirty="0"/>
              <a:t> </a:t>
            </a:r>
            <a:r>
              <a:rPr lang="en-GB" sz="2200" dirty="0" err="1"/>
              <a:t>bulmaktadır</a:t>
            </a:r>
            <a:r>
              <a:rPr lang="en-GB" sz="2200" dirty="0"/>
              <a:t>. </a:t>
            </a:r>
            <a:r>
              <a:rPr lang="en-GB" sz="2200" dirty="0" err="1"/>
              <a:t>Uygurlardan</a:t>
            </a:r>
            <a:r>
              <a:rPr lang="en-GB" sz="2200" dirty="0"/>
              <a:t> </a:t>
            </a:r>
            <a:r>
              <a:rPr lang="en-GB" sz="2200" dirty="0" err="1"/>
              <a:t>sadece</a:t>
            </a:r>
            <a:r>
              <a:rPr lang="en-GB" sz="2200" dirty="0"/>
              <a:t> </a:t>
            </a:r>
            <a:r>
              <a:rPr lang="en-GB" sz="2200" dirty="0" err="1"/>
              <a:t>dinî</a:t>
            </a:r>
            <a:r>
              <a:rPr lang="en-GB" sz="2200" dirty="0"/>
              <a:t> </a:t>
            </a:r>
            <a:r>
              <a:rPr lang="en-GB" sz="2200" dirty="0" err="1"/>
              <a:t>metinler</a:t>
            </a:r>
            <a:r>
              <a:rPr lang="en-GB" sz="2200" dirty="0"/>
              <a:t> </a:t>
            </a:r>
            <a:r>
              <a:rPr lang="en-GB" sz="2200" dirty="0" err="1"/>
              <a:t>değil</a:t>
            </a:r>
            <a:r>
              <a:rPr lang="en-GB" sz="2200" dirty="0"/>
              <a:t> </a:t>
            </a:r>
            <a:r>
              <a:rPr lang="en-GB" sz="2200" dirty="0" err="1"/>
              <a:t>aynı</a:t>
            </a:r>
            <a:r>
              <a:rPr lang="en-GB" sz="2200" dirty="0"/>
              <a:t> </a:t>
            </a:r>
            <a:r>
              <a:rPr lang="en-GB" sz="2200" dirty="0" err="1"/>
              <a:t>zamanda</a:t>
            </a:r>
            <a:r>
              <a:rPr lang="en-GB" sz="2200" dirty="0"/>
              <a:t> din </a:t>
            </a:r>
            <a:r>
              <a:rPr lang="en-GB" sz="2200" dirty="0" err="1"/>
              <a:t>dışı</a:t>
            </a:r>
            <a:r>
              <a:rPr lang="en-GB" sz="2200" dirty="0"/>
              <a:t> </a:t>
            </a:r>
            <a:r>
              <a:rPr lang="en-GB" sz="2200" dirty="0" err="1"/>
              <a:t>metinler</a:t>
            </a:r>
            <a:r>
              <a:rPr lang="en-GB" sz="2200" dirty="0"/>
              <a:t> de </a:t>
            </a:r>
            <a:r>
              <a:rPr lang="en-GB" sz="2200" dirty="0" err="1"/>
              <a:t>kalmıştır</a:t>
            </a:r>
            <a:r>
              <a:rPr lang="en-GB" sz="2200" dirty="0"/>
              <a:t>. </a:t>
            </a:r>
            <a:r>
              <a:rPr lang="en-GB" sz="2200" dirty="0" err="1"/>
              <a:t>Bunlar</a:t>
            </a:r>
            <a:r>
              <a:rPr lang="en-GB" sz="2200" dirty="0"/>
              <a:t> </a:t>
            </a:r>
            <a:r>
              <a:rPr lang="en-GB" sz="2200" dirty="0" err="1"/>
              <a:t>arasında</a:t>
            </a:r>
            <a:r>
              <a:rPr lang="en-GB" sz="2200" dirty="0"/>
              <a:t> </a:t>
            </a:r>
            <a:r>
              <a:rPr lang="en-GB" sz="2200" dirty="0" err="1"/>
              <a:t>tıp</a:t>
            </a:r>
            <a:r>
              <a:rPr lang="en-GB" sz="2200" dirty="0"/>
              <a:t> </a:t>
            </a:r>
            <a:r>
              <a:rPr lang="en-GB" sz="2200" dirty="0" err="1"/>
              <a:t>metinleri</a:t>
            </a:r>
            <a:r>
              <a:rPr lang="en-GB" sz="2200" dirty="0"/>
              <a:t> </a:t>
            </a:r>
            <a:r>
              <a:rPr lang="en-GB" sz="2200" dirty="0" err="1"/>
              <a:t>ve</a:t>
            </a:r>
            <a:r>
              <a:rPr lang="en-GB" sz="2200" dirty="0"/>
              <a:t> </a:t>
            </a:r>
            <a:r>
              <a:rPr lang="en-GB" sz="2200" dirty="0" err="1"/>
              <a:t>köle</a:t>
            </a:r>
            <a:r>
              <a:rPr lang="en-GB" sz="2200" dirty="0"/>
              <a:t> </a:t>
            </a:r>
            <a:r>
              <a:rPr lang="en-GB" sz="2200" dirty="0" err="1"/>
              <a:t>alım</a:t>
            </a:r>
            <a:r>
              <a:rPr lang="en-GB" sz="2200" dirty="0"/>
              <a:t> </a:t>
            </a:r>
            <a:r>
              <a:rPr lang="en-GB" sz="2200" dirty="0" err="1"/>
              <a:t>satım</a:t>
            </a:r>
            <a:r>
              <a:rPr lang="en-GB" sz="2200" dirty="0"/>
              <a:t> </a:t>
            </a:r>
            <a:r>
              <a:rPr lang="en-GB" sz="2200" dirty="0" err="1"/>
              <a:t>belgeleri</a:t>
            </a:r>
            <a:r>
              <a:rPr lang="en-GB" sz="2200" dirty="0"/>
              <a:t>, </a:t>
            </a:r>
            <a:r>
              <a:rPr lang="en-GB" sz="2200" dirty="0" err="1"/>
              <a:t>tarla</a:t>
            </a:r>
            <a:r>
              <a:rPr lang="en-GB" sz="2200" dirty="0"/>
              <a:t> </a:t>
            </a:r>
            <a:r>
              <a:rPr lang="en-GB" sz="2200" dirty="0" err="1"/>
              <a:t>alım</a:t>
            </a:r>
            <a:r>
              <a:rPr lang="en-GB" sz="2200" dirty="0"/>
              <a:t> </a:t>
            </a:r>
            <a:r>
              <a:rPr lang="en-GB" sz="2200" dirty="0" err="1"/>
              <a:t>satım</a:t>
            </a:r>
            <a:r>
              <a:rPr lang="en-GB" sz="2200" dirty="0"/>
              <a:t> </a:t>
            </a:r>
            <a:r>
              <a:rPr lang="en-GB" sz="2200" dirty="0" err="1"/>
              <a:t>senetleri</a:t>
            </a:r>
            <a:r>
              <a:rPr lang="en-GB" sz="2200" dirty="0"/>
              <a:t> </a:t>
            </a:r>
            <a:r>
              <a:rPr lang="en-GB" sz="2200" dirty="0" err="1"/>
              <a:t>gibi</a:t>
            </a:r>
            <a:r>
              <a:rPr lang="en-GB" sz="2200" dirty="0"/>
              <a:t> </a:t>
            </a:r>
            <a:r>
              <a:rPr lang="en-GB" sz="2200" dirty="0" err="1"/>
              <a:t>sivil</a:t>
            </a:r>
            <a:r>
              <a:rPr lang="en-GB" sz="2200" dirty="0"/>
              <a:t> </a:t>
            </a:r>
            <a:r>
              <a:rPr lang="en-GB" sz="2200" dirty="0" err="1"/>
              <a:t>dökümanlar</a:t>
            </a:r>
            <a:r>
              <a:rPr lang="en-GB" sz="2200" dirty="0"/>
              <a:t> da </a:t>
            </a:r>
            <a:r>
              <a:rPr lang="en-GB" sz="2200" dirty="0" err="1"/>
              <a:t>bulunmaktadır</a:t>
            </a:r>
            <a:r>
              <a:rPr lang="en-GB" sz="2200" dirty="0"/>
              <a:t>. Bu </a:t>
            </a:r>
            <a:r>
              <a:rPr lang="en-GB" sz="2200" dirty="0" err="1"/>
              <a:t>metinler</a:t>
            </a:r>
            <a:r>
              <a:rPr lang="en-GB" sz="2200" dirty="0"/>
              <a:t> </a:t>
            </a:r>
            <a:r>
              <a:rPr lang="en-GB" sz="2200" dirty="0" err="1"/>
              <a:t>yine</a:t>
            </a:r>
            <a:r>
              <a:rPr lang="en-GB" sz="2200" dirty="0"/>
              <a:t> Uygur </a:t>
            </a:r>
            <a:r>
              <a:rPr lang="en-GB" sz="2200" dirty="0" err="1"/>
              <a:t>harfleriyle</a:t>
            </a:r>
            <a:r>
              <a:rPr lang="en-GB" sz="2200" dirty="0"/>
              <a:t> </a:t>
            </a:r>
            <a:r>
              <a:rPr lang="en-GB" sz="2200" dirty="0" err="1"/>
              <a:t>yazılmışlardır</a:t>
            </a:r>
            <a:r>
              <a:rPr lang="en-GB" sz="2200" dirty="0"/>
              <a:t>. </a:t>
            </a:r>
            <a:r>
              <a:rPr lang="en-GB" sz="2200" dirty="0" err="1"/>
              <a:t>Sivil</a:t>
            </a:r>
            <a:r>
              <a:rPr lang="en-GB" sz="2200" dirty="0"/>
              <a:t> </a:t>
            </a:r>
            <a:r>
              <a:rPr lang="en-GB" sz="2200" dirty="0" err="1"/>
              <a:t>dökümanlar</a:t>
            </a:r>
            <a:r>
              <a:rPr lang="en-GB" sz="2200" dirty="0"/>
              <a:t> 14. </a:t>
            </a:r>
            <a:r>
              <a:rPr lang="en-GB" sz="2200" dirty="0" err="1"/>
              <a:t>yüzyıldan</a:t>
            </a:r>
            <a:r>
              <a:rPr lang="en-GB" sz="2200" dirty="0"/>
              <a:t> </a:t>
            </a:r>
            <a:r>
              <a:rPr lang="en-GB" sz="2200" dirty="0" err="1"/>
              <a:t>kalmıştır</a:t>
            </a:r>
            <a:r>
              <a:rPr lang="en-GB" sz="2200" dirty="0"/>
              <a:t>.</a:t>
            </a:r>
            <a:endParaRPr lang="tr-TR" sz="2200" dirty="0"/>
          </a:p>
        </p:txBody>
      </p:sp>
      <p:sp>
        <p:nvSpPr>
          <p:cNvPr id="4" name="3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5" name="4 Slayt Numarası Yer Tutucusu"/>
          <p:cNvSpPr>
            <a:spLocks noGrp="1"/>
          </p:cNvSpPr>
          <p:nvPr>
            <p:ph type="sldNum" sz="quarter" idx="12"/>
          </p:nvPr>
        </p:nvSpPr>
        <p:spPr/>
        <p:txBody>
          <a:bodyPr/>
          <a:lstStyle/>
          <a:p>
            <a:fld id="{F5241D30-471F-4A7E-8796-A38B74581AEE}" type="slidenum">
              <a:rPr lang="tr-TR" smtClean="0"/>
              <a:pPr/>
              <a:t>34</a:t>
            </a:fld>
            <a:endParaRPr lang="tr-TR" dirty="0"/>
          </a:p>
        </p:txBody>
      </p:sp>
    </p:spTree>
    <p:extLst>
      <p:ext uri="{BB962C8B-B14F-4D97-AF65-F5344CB8AC3E}">
        <p14:creationId xmlns:p14="http://schemas.microsoft.com/office/powerpoint/2010/main" val="40015591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i="1" dirty="0"/>
              <a:t>6</a:t>
            </a:r>
            <a:r>
              <a:rPr lang="en-GB" i="1" dirty="0"/>
              <a:t>. </a:t>
            </a:r>
            <a:r>
              <a:rPr lang="tr-TR" i="1" dirty="0"/>
              <a:t>Orta</a:t>
            </a:r>
            <a:r>
              <a:rPr lang="en-GB" i="1" dirty="0"/>
              <a:t> Türkçe Dönemi </a:t>
            </a:r>
            <a:br>
              <a:rPr lang="tr-TR" i="1" dirty="0"/>
            </a:br>
            <a:endParaRPr lang="tr-TR" i="1" dirty="0"/>
          </a:p>
        </p:txBody>
      </p:sp>
      <p:sp>
        <p:nvSpPr>
          <p:cNvPr id="3" name="2 İçerik Yer Tutucusu"/>
          <p:cNvSpPr>
            <a:spLocks noGrp="1"/>
          </p:cNvSpPr>
          <p:nvPr>
            <p:ph idx="1"/>
          </p:nvPr>
        </p:nvSpPr>
        <p:spPr>
          <a:xfrm>
            <a:off x="457200" y="1417638"/>
            <a:ext cx="8229600" cy="4938713"/>
          </a:xfrm>
        </p:spPr>
        <p:txBody>
          <a:bodyPr>
            <a:noAutofit/>
          </a:bodyPr>
          <a:lstStyle/>
          <a:p>
            <a:pPr algn="just"/>
            <a:r>
              <a:rPr lang="tr-TR" sz="2000" dirty="0"/>
              <a:t>Türklerin 10. yüzyılda </a:t>
            </a:r>
            <a:r>
              <a:rPr lang="tr-TR" sz="2000" dirty="0" err="1"/>
              <a:t>İslâmiyeti</a:t>
            </a:r>
            <a:r>
              <a:rPr lang="tr-TR" sz="2000" dirty="0"/>
              <a:t> kabul ederek yeni bir muhite girmesiyle, Eski Türkçe döneminden itibaren süregelen yazı dili geleneği değişmemiş, aynen devam etmiştir. Ancak </a:t>
            </a:r>
            <a:r>
              <a:rPr lang="tr-TR" sz="2000" dirty="0" err="1"/>
              <a:t>İslâmiyete</a:t>
            </a:r>
            <a:r>
              <a:rPr lang="tr-TR" sz="2000" dirty="0"/>
              <a:t> girmeyle Eski Türkçe dönemi kapanmış ve yeni yazı dilleri oluşum sürecini toplayan Orta Türkçe dönemi (11-16.yy) başlamıştır.</a:t>
            </a:r>
          </a:p>
          <a:p>
            <a:pPr algn="just"/>
            <a:r>
              <a:rPr lang="tr-TR" sz="2000" dirty="0"/>
              <a:t>Bu dönemde Orta Asya steplerinden çıkan Türk toplulukları Avrasya ve ön Afrika coğrafyasına yayılmaya başlamışlardır. </a:t>
            </a:r>
            <a:r>
              <a:rPr lang="tr-TR" sz="2000" dirty="0" err="1"/>
              <a:t>Ogurlar</a:t>
            </a:r>
            <a:r>
              <a:rPr lang="tr-TR" sz="2000" dirty="0"/>
              <a:t> ve Kıpçaklar, Kıpçak bozkırlarına (</a:t>
            </a:r>
            <a:r>
              <a:rPr lang="tr-TR" sz="2000" dirty="0" err="1"/>
              <a:t>Deşt</a:t>
            </a:r>
            <a:r>
              <a:rPr lang="tr-TR" sz="2000" dirty="0"/>
              <a:t>-i Kıpçak) ve Mısır-Suriye bölgesine; diğer eski Türk toplulukları batıya, Avrasya derinliklerine; Uygurlar güneye, </a:t>
            </a:r>
            <a:r>
              <a:rPr lang="tr-TR" sz="2000" dirty="0" err="1"/>
              <a:t>Şincan’a</a:t>
            </a:r>
            <a:r>
              <a:rPr lang="tr-TR" sz="2000" dirty="0"/>
              <a:t>; Oğuzlar ise güneybatıya, İran, Anadolu ve Balkanlara yönelmişlerdir. Böylece Türk dilli topluluklar Avrasya ve Afrika coğrafyasında, çok sayıda siyasî oluşumun, devletin içinde, en eski dönemlerden itibaren tarihsel gelişmeleri belirleyici birer öge olarak tarih sahnesinde yer almışlardır.</a:t>
            </a:r>
          </a:p>
          <a:p>
            <a:pPr algn="just"/>
            <a:endParaRPr lang="tr-TR" sz="2200" dirty="0"/>
          </a:p>
        </p:txBody>
      </p:sp>
      <p:sp>
        <p:nvSpPr>
          <p:cNvPr id="4" name="3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5" name="4 Slayt Numarası Yer Tutucusu"/>
          <p:cNvSpPr>
            <a:spLocks noGrp="1"/>
          </p:cNvSpPr>
          <p:nvPr>
            <p:ph type="sldNum" sz="quarter" idx="12"/>
          </p:nvPr>
        </p:nvSpPr>
        <p:spPr/>
        <p:txBody>
          <a:bodyPr/>
          <a:lstStyle/>
          <a:p>
            <a:fld id="{F5241D30-471F-4A7E-8796-A38B74581AEE}" type="slidenum">
              <a:rPr lang="tr-TR" smtClean="0"/>
              <a:pPr/>
              <a:t>35</a:t>
            </a:fld>
            <a:endParaRPr lang="tr-TR" dirty="0"/>
          </a:p>
        </p:txBody>
      </p:sp>
    </p:spTree>
    <p:extLst>
      <p:ext uri="{BB962C8B-B14F-4D97-AF65-F5344CB8AC3E}">
        <p14:creationId xmlns:p14="http://schemas.microsoft.com/office/powerpoint/2010/main" val="15238359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i="1" dirty="0"/>
              <a:t>6</a:t>
            </a:r>
            <a:r>
              <a:rPr lang="en-GB" i="1" dirty="0"/>
              <a:t>. </a:t>
            </a:r>
            <a:r>
              <a:rPr lang="tr-TR" i="1" dirty="0"/>
              <a:t>Orta</a:t>
            </a:r>
            <a:r>
              <a:rPr lang="en-GB" i="1" dirty="0"/>
              <a:t> Türkçe Dönemi </a:t>
            </a:r>
            <a:br>
              <a:rPr lang="tr-TR" i="1" dirty="0"/>
            </a:br>
            <a:endParaRPr lang="tr-TR" i="1" dirty="0"/>
          </a:p>
        </p:txBody>
      </p:sp>
      <p:sp>
        <p:nvSpPr>
          <p:cNvPr id="3" name="2 İçerik Yer Tutucusu"/>
          <p:cNvSpPr>
            <a:spLocks noGrp="1"/>
          </p:cNvSpPr>
          <p:nvPr>
            <p:ph idx="1"/>
          </p:nvPr>
        </p:nvSpPr>
        <p:spPr>
          <a:xfrm>
            <a:off x="457200" y="1417638"/>
            <a:ext cx="8229600" cy="4938713"/>
          </a:xfrm>
        </p:spPr>
        <p:txBody>
          <a:bodyPr>
            <a:noAutofit/>
          </a:bodyPr>
          <a:lstStyle/>
          <a:p>
            <a:pPr algn="just"/>
            <a:r>
              <a:rPr lang="tr-TR" sz="2400" dirty="0"/>
              <a:t>Oldukça uzun bir süreci kapsayan Orta Türkçe dönemi içinde sınırları yer yer birbiri içine geçen çeşitli yazı dilleri oluşmaya başlamıştır. Bu dönem çeşitli Türk yazı dillerinin oluşma dönemidir. Bu dönemdeki yazı dillerini şu şekilde sıralamak mümkündür: </a:t>
            </a:r>
          </a:p>
          <a:p>
            <a:pPr algn="just"/>
            <a:r>
              <a:rPr lang="tr-TR" sz="2400" dirty="0"/>
              <a:t>1. </a:t>
            </a:r>
            <a:r>
              <a:rPr lang="tr-TR" sz="2400" dirty="0" err="1"/>
              <a:t>Karahanlı</a:t>
            </a:r>
            <a:r>
              <a:rPr lang="tr-TR" sz="2400" dirty="0"/>
              <a:t> Türkçesi (11-13.yy); 2. </a:t>
            </a:r>
            <a:r>
              <a:rPr lang="tr-TR" sz="2400" dirty="0" err="1"/>
              <a:t>Harezm</a:t>
            </a:r>
            <a:r>
              <a:rPr lang="tr-TR" sz="2400" dirty="0"/>
              <a:t> Türkçesi (14.yy), 3. Kıpçak Türkçesi (13.-16.yy), 4. Eski Anadolu Türkçesi (13-15. yy).</a:t>
            </a:r>
            <a:endParaRPr lang="tr-TR" dirty="0"/>
          </a:p>
          <a:p>
            <a:pPr algn="just"/>
            <a:endParaRPr lang="tr-TR" sz="2200" dirty="0"/>
          </a:p>
        </p:txBody>
      </p:sp>
      <p:sp>
        <p:nvSpPr>
          <p:cNvPr id="4" name="3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5" name="4 Slayt Numarası Yer Tutucusu"/>
          <p:cNvSpPr>
            <a:spLocks noGrp="1"/>
          </p:cNvSpPr>
          <p:nvPr>
            <p:ph type="sldNum" sz="quarter" idx="12"/>
          </p:nvPr>
        </p:nvSpPr>
        <p:spPr/>
        <p:txBody>
          <a:bodyPr/>
          <a:lstStyle/>
          <a:p>
            <a:fld id="{F5241D30-471F-4A7E-8796-A38B74581AEE}" type="slidenum">
              <a:rPr lang="tr-TR" smtClean="0"/>
              <a:pPr/>
              <a:t>36</a:t>
            </a:fld>
            <a:endParaRPr lang="tr-TR" dirty="0"/>
          </a:p>
        </p:txBody>
      </p:sp>
    </p:spTree>
    <p:extLst>
      <p:ext uri="{BB962C8B-B14F-4D97-AF65-F5344CB8AC3E}">
        <p14:creationId xmlns:p14="http://schemas.microsoft.com/office/powerpoint/2010/main" val="34474927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i="1" dirty="0"/>
              <a:t>6</a:t>
            </a:r>
            <a:r>
              <a:rPr lang="en-GB" i="1" dirty="0"/>
              <a:t>. </a:t>
            </a:r>
            <a:r>
              <a:rPr lang="tr-TR" i="1" dirty="0"/>
              <a:t>Orta</a:t>
            </a:r>
            <a:r>
              <a:rPr lang="en-GB" i="1" dirty="0"/>
              <a:t> Türkçe Dönemi </a:t>
            </a:r>
            <a:br>
              <a:rPr lang="tr-TR" i="1" dirty="0"/>
            </a:br>
            <a:endParaRPr lang="tr-TR" i="1" dirty="0"/>
          </a:p>
        </p:txBody>
      </p:sp>
      <p:sp>
        <p:nvSpPr>
          <p:cNvPr id="3" name="2 İçerik Yer Tutucusu"/>
          <p:cNvSpPr>
            <a:spLocks noGrp="1"/>
          </p:cNvSpPr>
          <p:nvPr>
            <p:ph idx="1"/>
          </p:nvPr>
        </p:nvSpPr>
        <p:spPr>
          <a:xfrm>
            <a:off x="457200" y="1417638"/>
            <a:ext cx="8229600" cy="4938713"/>
          </a:xfrm>
        </p:spPr>
        <p:txBody>
          <a:bodyPr>
            <a:noAutofit/>
          </a:bodyPr>
          <a:lstStyle/>
          <a:p>
            <a:pPr algn="just"/>
            <a:r>
              <a:rPr lang="en-GB" sz="2400" u="sng" dirty="0"/>
              <a:t>1. </a:t>
            </a:r>
            <a:r>
              <a:rPr lang="en-GB" sz="2400" u="sng" dirty="0" err="1"/>
              <a:t>Karahanlı</a:t>
            </a:r>
            <a:r>
              <a:rPr lang="en-GB" sz="2400" u="sng" dirty="0"/>
              <a:t> </a:t>
            </a:r>
            <a:r>
              <a:rPr lang="en-GB" sz="2400" u="sng" dirty="0" err="1"/>
              <a:t>Türkçesi</a:t>
            </a:r>
            <a:r>
              <a:rPr lang="en-GB" sz="2400" u="sng" dirty="0"/>
              <a:t> (11-13.yy) </a:t>
            </a:r>
            <a:r>
              <a:rPr lang="en-GB" sz="2400" dirty="0"/>
              <a:t> </a:t>
            </a:r>
            <a:endParaRPr lang="tr-TR" sz="2400" dirty="0"/>
          </a:p>
          <a:p>
            <a:pPr algn="just"/>
            <a:r>
              <a:rPr lang="en-GB" sz="2400" dirty="0"/>
              <a:t>Bu </a:t>
            </a:r>
            <a:r>
              <a:rPr lang="en-GB" sz="2400" dirty="0" err="1"/>
              <a:t>dönem</a:t>
            </a:r>
            <a:r>
              <a:rPr lang="en-GB" sz="2400" dirty="0"/>
              <a:t> </a:t>
            </a:r>
            <a:r>
              <a:rPr lang="en-GB" sz="2400" dirty="0" err="1"/>
              <a:t>yaklaşık</a:t>
            </a:r>
            <a:r>
              <a:rPr lang="en-GB" sz="2400" dirty="0"/>
              <a:t> </a:t>
            </a:r>
            <a:r>
              <a:rPr lang="en-GB" sz="2400" dirty="0" err="1"/>
              <a:t>olarak</a:t>
            </a:r>
            <a:r>
              <a:rPr lang="en-GB" sz="2400" dirty="0"/>
              <a:t> XI. </a:t>
            </a:r>
            <a:r>
              <a:rPr lang="en-GB" sz="2400" dirty="0" err="1"/>
              <a:t>yüzyılda</a:t>
            </a:r>
            <a:r>
              <a:rPr lang="en-GB" sz="2400" dirty="0"/>
              <a:t> </a:t>
            </a:r>
            <a:r>
              <a:rPr lang="en-GB" sz="2400" dirty="0" err="1"/>
              <a:t>başlar</a:t>
            </a:r>
            <a:r>
              <a:rPr lang="en-GB" sz="2400" dirty="0"/>
              <a:t>. </a:t>
            </a:r>
            <a:r>
              <a:rPr lang="en-GB" sz="2400" dirty="0" err="1"/>
              <a:t>Karahanlılar</a:t>
            </a:r>
            <a:r>
              <a:rPr lang="en-GB" sz="2400" dirty="0"/>
              <a:t> </a:t>
            </a:r>
            <a:r>
              <a:rPr lang="en-GB" sz="2400" dirty="0" err="1"/>
              <a:t>dönemi</a:t>
            </a:r>
            <a:r>
              <a:rPr lang="en-GB" sz="2400" dirty="0"/>
              <a:t> </a:t>
            </a:r>
            <a:r>
              <a:rPr lang="en-GB" sz="2400" dirty="0" err="1"/>
              <a:t>ile</a:t>
            </a:r>
            <a:r>
              <a:rPr lang="en-GB" sz="2400" dirty="0"/>
              <a:t> </a:t>
            </a:r>
            <a:r>
              <a:rPr lang="en-GB" sz="2400" dirty="0" err="1"/>
              <a:t>başlamaktadır</a:t>
            </a:r>
            <a:r>
              <a:rPr lang="en-GB" sz="2400" dirty="0"/>
              <a:t>. </a:t>
            </a:r>
            <a:r>
              <a:rPr lang="en-GB" sz="2400" dirty="0" err="1"/>
              <a:t>Bazı</a:t>
            </a:r>
            <a:r>
              <a:rPr lang="en-GB" sz="2400" dirty="0"/>
              <a:t> </a:t>
            </a:r>
            <a:r>
              <a:rPr lang="en-GB" sz="2400" dirty="0" err="1"/>
              <a:t>dilciler</a:t>
            </a:r>
            <a:r>
              <a:rPr lang="en-GB" sz="2400" dirty="0"/>
              <a:t>, </a:t>
            </a:r>
            <a:r>
              <a:rPr lang="en-GB" sz="2400" dirty="0" err="1"/>
              <a:t>bu</a:t>
            </a:r>
            <a:r>
              <a:rPr lang="en-GB" sz="2400" dirty="0"/>
              <a:t> </a:t>
            </a:r>
            <a:r>
              <a:rPr lang="en-GB" sz="2400" dirty="0" err="1"/>
              <a:t>dönemi</a:t>
            </a:r>
            <a:r>
              <a:rPr lang="en-GB" sz="2400" dirty="0"/>
              <a:t> </a:t>
            </a:r>
            <a:r>
              <a:rPr lang="en-GB" sz="2400" dirty="0" err="1"/>
              <a:t>Eski</a:t>
            </a:r>
            <a:r>
              <a:rPr lang="en-GB" sz="2400" dirty="0"/>
              <a:t> </a:t>
            </a:r>
            <a:r>
              <a:rPr lang="en-GB" sz="2400" dirty="0" err="1"/>
              <a:t>Türkçeye</a:t>
            </a:r>
            <a:r>
              <a:rPr lang="en-GB" sz="2400" dirty="0"/>
              <a:t> </a:t>
            </a:r>
            <a:r>
              <a:rPr lang="en-GB" sz="2400" dirty="0" err="1"/>
              <a:t>dahil</a:t>
            </a:r>
            <a:r>
              <a:rPr lang="en-GB" sz="2400" dirty="0"/>
              <a:t> </a:t>
            </a:r>
            <a:r>
              <a:rPr lang="en-GB" sz="2400" dirty="0" err="1"/>
              <a:t>etmişlerdir</a:t>
            </a:r>
            <a:r>
              <a:rPr lang="en-GB" sz="2400" dirty="0"/>
              <a:t>. </a:t>
            </a:r>
            <a:r>
              <a:rPr lang="en-GB" sz="2400" dirty="0" err="1"/>
              <a:t>Karahanlı</a:t>
            </a:r>
            <a:r>
              <a:rPr lang="en-GB" sz="2400" dirty="0"/>
              <a:t> </a:t>
            </a:r>
            <a:r>
              <a:rPr lang="en-GB" sz="2400" dirty="0" err="1"/>
              <a:t>Türkçesi</a:t>
            </a:r>
            <a:r>
              <a:rPr lang="en-GB" sz="2400" dirty="0"/>
              <a:t> </a:t>
            </a:r>
            <a:r>
              <a:rPr lang="en-GB" sz="2400" dirty="0" err="1"/>
              <a:t>olarak</a:t>
            </a:r>
            <a:r>
              <a:rPr lang="en-GB" sz="2400" dirty="0"/>
              <a:t> da </a:t>
            </a:r>
            <a:r>
              <a:rPr lang="en-GB" sz="2400" dirty="0" err="1"/>
              <a:t>adlandırılmaktadır</a:t>
            </a:r>
            <a:r>
              <a:rPr lang="en-GB" sz="2400" dirty="0"/>
              <a:t>.</a:t>
            </a:r>
            <a:endParaRPr lang="tr-TR" sz="2400" dirty="0"/>
          </a:p>
          <a:p>
            <a:pPr algn="just"/>
            <a:r>
              <a:rPr lang="en-GB" sz="2400" dirty="0" err="1"/>
              <a:t>Karahanlı</a:t>
            </a:r>
            <a:r>
              <a:rPr lang="en-GB" sz="2400" dirty="0"/>
              <a:t> </a:t>
            </a:r>
            <a:r>
              <a:rPr lang="en-GB" sz="2400" dirty="0" err="1"/>
              <a:t>Türkçesi</a:t>
            </a:r>
            <a:r>
              <a:rPr lang="en-GB" sz="2400" dirty="0"/>
              <a:t>, Uygur </a:t>
            </a:r>
            <a:r>
              <a:rPr lang="en-GB" sz="2400" dirty="0" err="1"/>
              <a:t>Türkçesinin</a:t>
            </a:r>
            <a:r>
              <a:rPr lang="en-GB" sz="2400" dirty="0"/>
              <a:t> </a:t>
            </a:r>
            <a:r>
              <a:rPr lang="en-GB" sz="2400" dirty="0" err="1"/>
              <a:t>devamı</a:t>
            </a:r>
            <a:r>
              <a:rPr lang="en-GB" sz="2400" dirty="0"/>
              <a:t> </a:t>
            </a:r>
            <a:r>
              <a:rPr lang="en-GB" sz="2400" dirty="0" err="1"/>
              <a:t>niteliğindedir</a:t>
            </a:r>
            <a:r>
              <a:rPr lang="en-GB" sz="2400" dirty="0"/>
              <a:t>.  Bu </a:t>
            </a:r>
            <a:r>
              <a:rPr lang="en-GB" sz="2400" dirty="0" err="1"/>
              <a:t>dönemin</a:t>
            </a:r>
            <a:r>
              <a:rPr lang="en-GB" sz="2400" dirty="0"/>
              <a:t> </a:t>
            </a:r>
            <a:r>
              <a:rPr lang="en-GB" sz="2400" dirty="0" err="1"/>
              <a:t>en</a:t>
            </a:r>
            <a:r>
              <a:rPr lang="en-GB" sz="2400" dirty="0"/>
              <a:t> </a:t>
            </a:r>
            <a:r>
              <a:rPr lang="en-GB" sz="2400" dirty="0" err="1"/>
              <a:t>karakteristik</a:t>
            </a:r>
            <a:r>
              <a:rPr lang="en-GB" sz="2400" dirty="0"/>
              <a:t> </a:t>
            </a:r>
            <a:r>
              <a:rPr lang="en-GB" sz="2400" dirty="0" err="1"/>
              <a:t>özelliği</a:t>
            </a:r>
            <a:r>
              <a:rPr lang="en-GB" sz="2400" dirty="0"/>
              <a:t>, </a:t>
            </a:r>
            <a:r>
              <a:rPr lang="en-GB" sz="2400" dirty="0" err="1"/>
              <a:t>İslamiyetin</a:t>
            </a:r>
            <a:r>
              <a:rPr lang="en-GB" sz="2400" dirty="0"/>
              <a:t> </a:t>
            </a:r>
            <a:r>
              <a:rPr lang="en-GB" sz="2400" dirty="0" err="1"/>
              <a:t>etksiyle</a:t>
            </a:r>
            <a:r>
              <a:rPr lang="en-GB" sz="2400" dirty="0"/>
              <a:t> </a:t>
            </a:r>
            <a:r>
              <a:rPr lang="en-GB" sz="2400" dirty="0" err="1"/>
              <a:t>yazılan</a:t>
            </a:r>
            <a:r>
              <a:rPr lang="en-GB" sz="2400" dirty="0"/>
              <a:t> </a:t>
            </a:r>
            <a:r>
              <a:rPr lang="en-GB" sz="2400" dirty="0" err="1"/>
              <a:t>eserlerin</a:t>
            </a:r>
            <a:r>
              <a:rPr lang="en-GB" sz="2400" dirty="0"/>
              <a:t> </a:t>
            </a:r>
            <a:r>
              <a:rPr lang="en-GB" sz="2400" dirty="0" err="1"/>
              <a:t>olduğu</a:t>
            </a:r>
            <a:r>
              <a:rPr lang="en-GB" sz="2400" dirty="0"/>
              <a:t> </a:t>
            </a:r>
            <a:r>
              <a:rPr lang="en-GB" sz="2400" dirty="0" err="1"/>
              <a:t>dönem</a:t>
            </a:r>
            <a:r>
              <a:rPr lang="en-GB" sz="2400" dirty="0"/>
              <a:t> </a:t>
            </a:r>
            <a:r>
              <a:rPr lang="en-GB" sz="2400" dirty="0" err="1"/>
              <a:t>olmasıdır</a:t>
            </a:r>
            <a:r>
              <a:rPr lang="en-GB" sz="2400" dirty="0"/>
              <a:t>. </a:t>
            </a:r>
            <a:r>
              <a:rPr lang="en-GB" sz="2400" dirty="0" err="1"/>
              <a:t>Karahanlı</a:t>
            </a:r>
            <a:r>
              <a:rPr lang="en-GB" sz="2400" dirty="0"/>
              <a:t> </a:t>
            </a:r>
            <a:r>
              <a:rPr lang="en-GB" sz="2400" dirty="0" err="1"/>
              <a:t>Türkçesine</a:t>
            </a:r>
            <a:r>
              <a:rPr lang="en-GB" sz="2400" dirty="0"/>
              <a:t> “</a:t>
            </a:r>
            <a:r>
              <a:rPr lang="en-GB" sz="2400" dirty="0" err="1"/>
              <a:t>Müşterek</a:t>
            </a:r>
            <a:r>
              <a:rPr lang="en-GB" sz="2400" dirty="0"/>
              <a:t> </a:t>
            </a:r>
            <a:r>
              <a:rPr lang="en-GB" sz="2400" dirty="0" err="1"/>
              <a:t>Orta</a:t>
            </a:r>
            <a:r>
              <a:rPr lang="en-GB" sz="2400" dirty="0"/>
              <a:t> </a:t>
            </a:r>
            <a:r>
              <a:rPr lang="en-GB" sz="2400" dirty="0" err="1"/>
              <a:t>Asya</a:t>
            </a:r>
            <a:r>
              <a:rPr lang="en-GB" sz="2400" dirty="0"/>
              <a:t> </a:t>
            </a:r>
            <a:r>
              <a:rPr lang="en-GB" sz="2400" dirty="0" err="1"/>
              <a:t>Yazı</a:t>
            </a:r>
            <a:r>
              <a:rPr lang="en-GB" sz="2400" dirty="0"/>
              <a:t> Dili” de </a:t>
            </a:r>
            <a:r>
              <a:rPr lang="en-GB" sz="2400" dirty="0" err="1"/>
              <a:t>denilmektedir</a:t>
            </a:r>
            <a:r>
              <a:rPr lang="en-GB" sz="2400" dirty="0"/>
              <a:t>. </a:t>
            </a:r>
            <a:endParaRPr lang="tr-TR" sz="2400" dirty="0"/>
          </a:p>
          <a:p>
            <a:pPr algn="just"/>
            <a:endParaRPr lang="tr-TR" sz="2200" dirty="0"/>
          </a:p>
        </p:txBody>
      </p:sp>
      <p:sp>
        <p:nvSpPr>
          <p:cNvPr id="4" name="3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5" name="4 Slayt Numarası Yer Tutucusu"/>
          <p:cNvSpPr>
            <a:spLocks noGrp="1"/>
          </p:cNvSpPr>
          <p:nvPr>
            <p:ph type="sldNum" sz="quarter" idx="12"/>
          </p:nvPr>
        </p:nvSpPr>
        <p:spPr/>
        <p:txBody>
          <a:bodyPr/>
          <a:lstStyle/>
          <a:p>
            <a:fld id="{F5241D30-471F-4A7E-8796-A38B74581AEE}" type="slidenum">
              <a:rPr lang="tr-TR" smtClean="0"/>
              <a:pPr/>
              <a:t>37</a:t>
            </a:fld>
            <a:endParaRPr lang="tr-TR" dirty="0"/>
          </a:p>
        </p:txBody>
      </p:sp>
    </p:spTree>
    <p:extLst>
      <p:ext uri="{BB962C8B-B14F-4D97-AF65-F5344CB8AC3E}">
        <p14:creationId xmlns:p14="http://schemas.microsoft.com/office/powerpoint/2010/main" val="30943894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i="1" dirty="0"/>
              <a:t>6</a:t>
            </a:r>
            <a:r>
              <a:rPr lang="en-GB" i="1" dirty="0"/>
              <a:t>. </a:t>
            </a:r>
            <a:r>
              <a:rPr lang="tr-TR" i="1" dirty="0"/>
              <a:t>Orta</a:t>
            </a:r>
            <a:r>
              <a:rPr lang="en-GB" i="1" dirty="0"/>
              <a:t> Türkçe Dönemi </a:t>
            </a:r>
            <a:br>
              <a:rPr lang="tr-TR" i="1" dirty="0"/>
            </a:br>
            <a:endParaRPr lang="tr-TR" i="1" dirty="0"/>
          </a:p>
        </p:txBody>
      </p:sp>
      <p:sp>
        <p:nvSpPr>
          <p:cNvPr id="3" name="2 İçerik Yer Tutucusu"/>
          <p:cNvSpPr>
            <a:spLocks noGrp="1"/>
          </p:cNvSpPr>
          <p:nvPr>
            <p:ph idx="1"/>
          </p:nvPr>
        </p:nvSpPr>
        <p:spPr>
          <a:xfrm>
            <a:off x="457200" y="1417638"/>
            <a:ext cx="8229600" cy="4938713"/>
          </a:xfrm>
        </p:spPr>
        <p:txBody>
          <a:bodyPr>
            <a:noAutofit/>
          </a:bodyPr>
          <a:lstStyle/>
          <a:p>
            <a:pPr algn="just"/>
            <a:r>
              <a:rPr lang="en-GB" sz="2200" dirty="0" err="1"/>
              <a:t>Karahanlı</a:t>
            </a:r>
            <a:r>
              <a:rPr lang="en-GB" sz="2200" dirty="0"/>
              <a:t> </a:t>
            </a:r>
            <a:r>
              <a:rPr lang="en-GB" sz="2200" dirty="0" err="1"/>
              <a:t>Türkçesi</a:t>
            </a:r>
            <a:r>
              <a:rPr lang="en-GB" sz="2200" dirty="0"/>
              <a:t> </a:t>
            </a:r>
            <a:r>
              <a:rPr lang="en-GB" sz="2200" dirty="0" err="1"/>
              <a:t>yaklaşık</a:t>
            </a:r>
            <a:r>
              <a:rPr lang="en-GB" sz="2200" dirty="0"/>
              <a:t> </a:t>
            </a:r>
            <a:r>
              <a:rPr lang="en-GB" sz="2200" dirty="0" err="1"/>
              <a:t>iki</a:t>
            </a:r>
            <a:r>
              <a:rPr lang="en-GB" sz="2200" dirty="0"/>
              <a:t> </a:t>
            </a:r>
            <a:r>
              <a:rPr lang="en-GB" sz="2200" dirty="0" err="1"/>
              <a:t>yüz</a:t>
            </a:r>
            <a:r>
              <a:rPr lang="en-GB" sz="2200" dirty="0"/>
              <a:t> </a:t>
            </a:r>
            <a:r>
              <a:rPr lang="en-GB" sz="2200" dirty="0" err="1"/>
              <a:t>yıllık</a:t>
            </a:r>
            <a:r>
              <a:rPr lang="en-GB" sz="2200" dirty="0"/>
              <a:t> </a:t>
            </a:r>
            <a:r>
              <a:rPr lang="en-GB" sz="2200" dirty="0" err="1"/>
              <a:t>bir</a:t>
            </a:r>
            <a:r>
              <a:rPr lang="en-GB" sz="2200" dirty="0"/>
              <a:t> zaman </a:t>
            </a:r>
            <a:r>
              <a:rPr lang="en-GB" sz="2200" dirty="0" err="1"/>
              <a:t>dilimine</a:t>
            </a:r>
            <a:r>
              <a:rPr lang="en-GB" sz="2200" dirty="0"/>
              <a:t> hakim </a:t>
            </a:r>
            <a:r>
              <a:rPr lang="en-GB" sz="2200" dirty="0" err="1"/>
              <a:t>olmuştur</a:t>
            </a:r>
            <a:r>
              <a:rPr lang="en-GB" sz="2200" dirty="0"/>
              <a:t>. </a:t>
            </a:r>
            <a:r>
              <a:rPr lang="en-GB" sz="2200" dirty="0" err="1"/>
              <a:t>Nitekim</a:t>
            </a:r>
            <a:r>
              <a:rPr lang="en-GB" sz="2200" dirty="0"/>
              <a:t> 13. </a:t>
            </a:r>
            <a:r>
              <a:rPr lang="en-GB" sz="2200" dirty="0" err="1"/>
              <a:t>yüzyıldan</a:t>
            </a:r>
            <a:r>
              <a:rPr lang="en-GB" sz="2200" dirty="0"/>
              <a:t> </a:t>
            </a:r>
            <a:r>
              <a:rPr lang="en-GB" sz="2200" dirty="0" err="1"/>
              <a:t>itibaren</a:t>
            </a:r>
            <a:r>
              <a:rPr lang="en-GB" sz="2200" dirty="0"/>
              <a:t> </a:t>
            </a:r>
            <a:r>
              <a:rPr lang="en-GB" sz="2200" dirty="0" err="1"/>
              <a:t>gelişen</a:t>
            </a:r>
            <a:r>
              <a:rPr lang="en-GB" sz="2200" dirty="0"/>
              <a:t> </a:t>
            </a:r>
            <a:r>
              <a:rPr lang="en-GB" sz="2200" dirty="0" err="1"/>
              <a:t>yeni</a:t>
            </a:r>
            <a:r>
              <a:rPr lang="en-GB" sz="2200" dirty="0"/>
              <a:t> </a:t>
            </a:r>
            <a:r>
              <a:rPr lang="en-GB" sz="2200" dirty="0" err="1"/>
              <a:t>yazı</a:t>
            </a:r>
            <a:r>
              <a:rPr lang="en-GB" sz="2200" dirty="0"/>
              <a:t> </a:t>
            </a:r>
            <a:r>
              <a:rPr lang="en-GB" sz="2200" dirty="0" err="1"/>
              <a:t>dilleri</a:t>
            </a:r>
            <a:r>
              <a:rPr lang="en-GB" sz="2200" dirty="0"/>
              <a:t>, </a:t>
            </a:r>
            <a:r>
              <a:rPr lang="en-GB" sz="2200" dirty="0" err="1"/>
              <a:t>Karahanlı</a:t>
            </a:r>
            <a:r>
              <a:rPr lang="en-GB" sz="2200" dirty="0"/>
              <a:t> </a:t>
            </a:r>
            <a:r>
              <a:rPr lang="en-GB" sz="2200" dirty="0" err="1"/>
              <a:t>Türkçesi’nin</a:t>
            </a:r>
            <a:r>
              <a:rPr lang="en-GB" sz="2200" dirty="0"/>
              <a:t> </a:t>
            </a:r>
            <a:r>
              <a:rPr lang="en-GB" sz="2200" dirty="0" err="1"/>
              <a:t>evlatları</a:t>
            </a:r>
            <a:r>
              <a:rPr lang="en-GB" sz="2200" dirty="0"/>
              <a:t> </a:t>
            </a:r>
            <a:r>
              <a:rPr lang="en-GB" sz="2200" dirty="0" err="1"/>
              <a:t>durumundadır</a:t>
            </a:r>
            <a:r>
              <a:rPr lang="en-GB" sz="2200" dirty="0"/>
              <a:t>. </a:t>
            </a:r>
            <a:r>
              <a:rPr lang="en-GB" sz="2200" dirty="0" err="1"/>
              <a:t>Yani</a:t>
            </a:r>
            <a:r>
              <a:rPr lang="en-GB" sz="2200" dirty="0"/>
              <a:t> </a:t>
            </a:r>
            <a:r>
              <a:rPr lang="en-GB" sz="2200" dirty="0" err="1"/>
              <a:t>Doğu</a:t>
            </a:r>
            <a:r>
              <a:rPr lang="en-GB" sz="2200" dirty="0"/>
              <a:t> </a:t>
            </a:r>
            <a:r>
              <a:rPr lang="en-GB" sz="2200" dirty="0" err="1"/>
              <a:t>Türkçesi</a:t>
            </a:r>
            <a:r>
              <a:rPr lang="en-GB" sz="2200" dirty="0"/>
              <a:t>, </a:t>
            </a:r>
            <a:r>
              <a:rPr lang="en-GB" sz="2200" dirty="0" err="1"/>
              <a:t>Batı</a:t>
            </a:r>
            <a:r>
              <a:rPr lang="en-GB" sz="2200" dirty="0"/>
              <a:t> </a:t>
            </a:r>
            <a:r>
              <a:rPr lang="en-GB" sz="2200" dirty="0" err="1"/>
              <a:t>Türkçesi</a:t>
            </a:r>
            <a:r>
              <a:rPr lang="en-GB" sz="2200" dirty="0"/>
              <a:t>, </a:t>
            </a:r>
            <a:r>
              <a:rPr lang="en-GB" sz="2200" dirty="0" err="1"/>
              <a:t>Kuzey</a:t>
            </a:r>
            <a:r>
              <a:rPr lang="en-GB" sz="2200" dirty="0"/>
              <a:t> </a:t>
            </a:r>
            <a:r>
              <a:rPr lang="en-GB" sz="2200" dirty="0" err="1"/>
              <a:t>Türkçesi</a:t>
            </a:r>
            <a:r>
              <a:rPr lang="en-GB" sz="2200" dirty="0"/>
              <a:t>, </a:t>
            </a:r>
            <a:r>
              <a:rPr lang="en-GB" sz="2200" dirty="0" err="1"/>
              <a:t>Güney</a:t>
            </a:r>
            <a:r>
              <a:rPr lang="en-GB" sz="2200" dirty="0"/>
              <a:t> </a:t>
            </a:r>
            <a:r>
              <a:rPr lang="en-GB" sz="2200" dirty="0" err="1"/>
              <a:t>Türkçesi</a:t>
            </a:r>
            <a:r>
              <a:rPr lang="en-GB" sz="2200" dirty="0"/>
              <a:t> </a:t>
            </a:r>
            <a:r>
              <a:rPr lang="en-GB" sz="2200" dirty="0" err="1"/>
              <a:t>adları</a:t>
            </a:r>
            <a:r>
              <a:rPr lang="en-GB" sz="2200" dirty="0"/>
              <a:t> </a:t>
            </a:r>
            <a:r>
              <a:rPr lang="en-GB" sz="2200" dirty="0" err="1"/>
              <a:t>ile</a:t>
            </a:r>
            <a:r>
              <a:rPr lang="en-GB" sz="2200" dirty="0"/>
              <a:t> </a:t>
            </a:r>
            <a:r>
              <a:rPr lang="en-GB" sz="2200" dirty="0" err="1"/>
              <a:t>sınırlandırılan</a:t>
            </a:r>
            <a:r>
              <a:rPr lang="en-GB" sz="2200" dirty="0"/>
              <a:t> </a:t>
            </a:r>
            <a:r>
              <a:rPr lang="en-GB" sz="2200" dirty="0" err="1"/>
              <a:t>Türkçeler</a:t>
            </a:r>
            <a:r>
              <a:rPr lang="en-GB" sz="2200" dirty="0"/>
              <a:t>, </a:t>
            </a:r>
            <a:r>
              <a:rPr lang="en-GB" sz="2200" dirty="0" err="1"/>
              <a:t>az</a:t>
            </a:r>
            <a:r>
              <a:rPr lang="en-GB" sz="2200" dirty="0"/>
              <a:t> </a:t>
            </a:r>
            <a:r>
              <a:rPr lang="en-GB" sz="2200" dirty="0" err="1"/>
              <a:t>çok</a:t>
            </a:r>
            <a:r>
              <a:rPr lang="en-GB" sz="2200" dirty="0"/>
              <a:t> </a:t>
            </a:r>
            <a:r>
              <a:rPr lang="en-GB" sz="2200" dirty="0" err="1"/>
              <a:t>farklı</a:t>
            </a:r>
            <a:r>
              <a:rPr lang="en-GB" sz="2200" dirty="0"/>
              <a:t> </a:t>
            </a:r>
            <a:r>
              <a:rPr lang="en-GB" sz="2200" dirty="0" err="1"/>
              <a:t>özellikler</a:t>
            </a:r>
            <a:r>
              <a:rPr lang="en-GB" sz="2200" dirty="0"/>
              <a:t> </a:t>
            </a:r>
            <a:r>
              <a:rPr lang="en-GB" sz="2200" dirty="0" err="1"/>
              <a:t>taşımakla</a:t>
            </a:r>
            <a:r>
              <a:rPr lang="en-GB" sz="2200" dirty="0"/>
              <a:t> </a:t>
            </a:r>
            <a:r>
              <a:rPr lang="en-GB" sz="2200" dirty="0" err="1"/>
              <a:t>birlikte</a:t>
            </a:r>
            <a:r>
              <a:rPr lang="en-GB" sz="2200" dirty="0"/>
              <a:t>, </a:t>
            </a:r>
            <a:r>
              <a:rPr lang="en-GB" sz="2200" dirty="0" err="1"/>
              <a:t>Karahanlı</a:t>
            </a:r>
            <a:r>
              <a:rPr lang="en-GB" sz="2200" dirty="0"/>
              <a:t> </a:t>
            </a:r>
            <a:r>
              <a:rPr lang="en-GB" sz="2200" dirty="0" err="1"/>
              <a:t>Türkçesinin</a:t>
            </a:r>
            <a:r>
              <a:rPr lang="en-GB" sz="2200" dirty="0"/>
              <a:t> </a:t>
            </a:r>
            <a:r>
              <a:rPr lang="en-GB" sz="2200" dirty="0" err="1"/>
              <a:t>devamı</a:t>
            </a:r>
            <a:r>
              <a:rPr lang="en-GB" sz="2200" dirty="0"/>
              <a:t> </a:t>
            </a:r>
            <a:r>
              <a:rPr lang="en-GB" sz="2200" dirty="0" err="1"/>
              <a:t>niteliğindedir</a:t>
            </a:r>
            <a:r>
              <a:rPr lang="en-GB" sz="2200" dirty="0"/>
              <a:t>. </a:t>
            </a:r>
            <a:endParaRPr lang="tr-TR" sz="2200" dirty="0"/>
          </a:p>
          <a:p>
            <a:pPr algn="just"/>
            <a:r>
              <a:rPr lang="en-GB" sz="2200" dirty="0" err="1"/>
              <a:t>Karahanlı</a:t>
            </a:r>
            <a:r>
              <a:rPr lang="en-GB" sz="2200" dirty="0"/>
              <a:t> </a:t>
            </a:r>
            <a:r>
              <a:rPr lang="en-GB" sz="2200" dirty="0" err="1"/>
              <a:t>Türkçesi</a:t>
            </a:r>
            <a:r>
              <a:rPr lang="en-GB" sz="2200" dirty="0"/>
              <a:t> </a:t>
            </a:r>
            <a:r>
              <a:rPr lang="en-GB" sz="2200" dirty="0" err="1"/>
              <a:t>ile</a:t>
            </a:r>
            <a:r>
              <a:rPr lang="en-GB" sz="2200" dirty="0"/>
              <a:t> </a:t>
            </a:r>
            <a:r>
              <a:rPr lang="en-GB" sz="2200" dirty="0" err="1"/>
              <a:t>Türk</a:t>
            </a:r>
            <a:r>
              <a:rPr lang="en-GB" sz="2200" dirty="0"/>
              <a:t> </a:t>
            </a:r>
            <a:r>
              <a:rPr lang="en-GB" sz="2200" dirty="0" err="1"/>
              <a:t>dili</a:t>
            </a:r>
            <a:r>
              <a:rPr lang="en-GB" sz="2200" dirty="0"/>
              <a:t> </a:t>
            </a:r>
            <a:r>
              <a:rPr lang="en-GB" sz="2200" dirty="0" err="1"/>
              <a:t>tarihi</a:t>
            </a:r>
            <a:r>
              <a:rPr lang="en-GB" sz="2200" dirty="0"/>
              <a:t> </a:t>
            </a:r>
            <a:r>
              <a:rPr lang="en-GB" sz="2200" dirty="0" err="1"/>
              <a:t>bakımından</a:t>
            </a:r>
            <a:r>
              <a:rPr lang="en-GB" sz="2200" dirty="0"/>
              <a:t> </a:t>
            </a:r>
            <a:r>
              <a:rPr lang="en-GB" sz="2200" dirty="0" err="1"/>
              <a:t>çok</a:t>
            </a:r>
            <a:r>
              <a:rPr lang="en-GB" sz="2200" dirty="0"/>
              <a:t> </a:t>
            </a:r>
            <a:r>
              <a:rPr lang="en-GB" sz="2200" dirty="0" err="1"/>
              <a:t>önemli</a:t>
            </a:r>
            <a:r>
              <a:rPr lang="en-GB" sz="2200" dirty="0"/>
              <a:t> </a:t>
            </a:r>
            <a:r>
              <a:rPr lang="en-GB" sz="2200" dirty="0" err="1"/>
              <a:t>ve</a:t>
            </a:r>
            <a:r>
              <a:rPr lang="en-GB" sz="2200" dirty="0"/>
              <a:t> </a:t>
            </a:r>
            <a:r>
              <a:rPr lang="en-GB" sz="2200" dirty="0" err="1"/>
              <a:t>temel</a:t>
            </a:r>
            <a:r>
              <a:rPr lang="en-GB" sz="2200" dirty="0"/>
              <a:t> </a:t>
            </a:r>
            <a:r>
              <a:rPr lang="en-GB" sz="2200" dirty="0" err="1"/>
              <a:t>niteliğinde</a:t>
            </a:r>
            <a:r>
              <a:rPr lang="en-GB" sz="2200" dirty="0"/>
              <a:t> </a:t>
            </a:r>
            <a:r>
              <a:rPr lang="en-GB" sz="2200" dirty="0" err="1"/>
              <a:t>eserler</a:t>
            </a:r>
            <a:r>
              <a:rPr lang="en-GB" sz="2200" dirty="0"/>
              <a:t> </a:t>
            </a:r>
            <a:r>
              <a:rPr lang="en-GB" sz="2200" dirty="0" err="1"/>
              <a:t>vücuda</a:t>
            </a:r>
            <a:r>
              <a:rPr lang="en-GB" sz="2200" dirty="0"/>
              <a:t> </a:t>
            </a:r>
            <a:r>
              <a:rPr lang="en-GB" sz="2200" dirty="0" err="1"/>
              <a:t>getirilmiştir</a:t>
            </a:r>
            <a:r>
              <a:rPr lang="en-GB" sz="2200" dirty="0"/>
              <a:t>. </a:t>
            </a:r>
            <a:r>
              <a:rPr lang="en-GB" sz="2200" dirty="0" err="1"/>
              <a:t>Karahanlı</a:t>
            </a:r>
            <a:r>
              <a:rPr lang="en-GB" sz="2200" dirty="0"/>
              <a:t> </a:t>
            </a:r>
            <a:r>
              <a:rPr lang="en-GB" sz="2200" dirty="0" err="1"/>
              <a:t>Dönemi’nden</a:t>
            </a:r>
            <a:r>
              <a:rPr lang="en-GB" sz="2200" dirty="0"/>
              <a:t> </a:t>
            </a:r>
            <a:r>
              <a:rPr lang="en-GB" sz="2200" dirty="0" err="1"/>
              <a:t>günümüze</a:t>
            </a:r>
            <a:r>
              <a:rPr lang="en-GB" sz="2200" dirty="0"/>
              <a:t> </a:t>
            </a:r>
            <a:r>
              <a:rPr lang="en-GB" sz="2200" dirty="0" err="1"/>
              <a:t>sayı</a:t>
            </a:r>
            <a:r>
              <a:rPr lang="en-GB" sz="2200" dirty="0"/>
              <a:t> </a:t>
            </a:r>
            <a:r>
              <a:rPr lang="en-GB" sz="2200" dirty="0" err="1"/>
              <a:t>olarak</a:t>
            </a:r>
            <a:r>
              <a:rPr lang="en-GB" sz="2200" dirty="0"/>
              <a:t> </a:t>
            </a:r>
            <a:r>
              <a:rPr lang="en-GB" sz="2200" dirty="0" err="1"/>
              <a:t>çok</a:t>
            </a:r>
            <a:r>
              <a:rPr lang="en-GB" sz="2200" dirty="0"/>
              <a:t> </a:t>
            </a:r>
            <a:r>
              <a:rPr lang="en-GB" sz="2200" dirty="0" err="1"/>
              <a:t>olmamakla</a:t>
            </a:r>
            <a:r>
              <a:rPr lang="en-GB" sz="2200" dirty="0"/>
              <a:t> </a:t>
            </a:r>
            <a:r>
              <a:rPr lang="en-GB" sz="2200" dirty="0" err="1"/>
              <a:t>birlikte</a:t>
            </a:r>
            <a:r>
              <a:rPr lang="en-GB" sz="2200" dirty="0"/>
              <a:t> </a:t>
            </a:r>
            <a:r>
              <a:rPr lang="en-GB" sz="2200" dirty="0" err="1"/>
              <a:t>Türk</a:t>
            </a:r>
            <a:r>
              <a:rPr lang="en-GB" sz="2200" dirty="0"/>
              <a:t> </a:t>
            </a:r>
            <a:r>
              <a:rPr lang="en-GB" sz="2200" dirty="0" err="1"/>
              <a:t>dil</a:t>
            </a:r>
            <a:r>
              <a:rPr lang="en-GB" sz="2200" dirty="0"/>
              <a:t> </a:t>
            </a:r>
            <a:r>
              <a:rPr lang="en-GB" sz="2200" dirty="0" err="1"/>
              <a:t>ve</a:t>
            </a:r>
            <a:r>
              <a:rPr lang="en-GB" sz="2200" dirty="0"/>
              <a:t> </a:t>
            </a:r>
            <a:r>
              <a:rPr lang="en-GB" sz="2200" dirty="0" err="1"/>
              <a:t>kültür</a:t>
            </a:r>
            <a:r>
              <a:rPr lang="en-GB" sz="2200" dirty="0"/>
              <a:t> </a:t>
            </a:r>
            <a:r>
              <a:rPr lang="en-GB" sz="2200" dirty="0" err="1"/>
              <a:t>tarihi</a:t>
            </a:r>
            <a:r>
              <a:rPr lang="en-GB" sz="2200" dirty="0"/>
              <a:t> </a:t>
            </a:r>
            <a:r>
              <a:rPr lang="en-GB" sz="2200" dirty="0" err="1"/>
              <a:t>açısından</a:t>
            </a:r>
            <a:r>
              <a:rPr lang="en-GB" sz="2200" dirty="0"/>
              <a:t> son </a:t>
            </a:r>
            <a:r>
              <a:rPr lang="en-GB" sz="2200" dirty="0" err="1"/>
              <a:t>derece</a:t>
            </a:r>
            <a:r>
              <a:rPr lang="en-GB" sz="2200" dirty="0"/>
              <a:t> </a:t>
            </a:r>
            <a:r>
              <a:rPr lang="en-GB" sz="2200" dirty="0" err="1"/>
              <a:t>önemli</a:t>
            </a:r>
            <a:r>
              <a:rPr lang="en-GB" sz="2200" dirty="0"/>
              <a:t> </a:t>
            </a:r>
            <a:r>
              <a:rPr lang="en-GB" sz="2200" dirty="0" err="1"/>
              <a:t>eserler</a:t>
            </a:r>
            <a:r>
              <a:rPr lang="en-GB" sz="2200" dirty="0"/>
              <a:t> </a:t>
            </a:r>
            <a:r>
              <a:rPr lang="en-GB" sz="2200" dirty="0" err="1"/>
              <a:t>kalmı</a:t>
            </a:r>
            <a:r>
              <a:rPr lang="tr-TR" sz="2200" dirty="0"/>
              <a:t>ş</a:t>
            </a:r>
            <a:r>
              <a:rPr lang="en-GB" sz="2200" dirty="0" err="1"/>
              <a:t>tır</a:t>
            </a:r>
            <a:r>
              <a:rPr lang="en-GB" sz="2200" dirty="0"/>
              <a:t>. Bu </a:t>
            </a:r>
            <a:r>
              <a:rPr lang="en-GB" sz="2200" dirty="0" err="1"/>
              <a:t>eserler</a:t>
            </a:r>
            <a:r>
              <a:rPr lang="en-GB" sz="2200" dirty="0"/>
              <a:t> </a:t>
            </a:r>
            <a:r>
              <a:rPr lang="en-GB" sz="2200" dirty="0" err="1"/>
              <a:t>Orta</a:t>
            </a:r>
            <a:r>
              <a:rPr lang="en-GB" sz="2200" dirty="0"/>
              <a:t> </a:t>
            </a:r>
            <a:r>
              <a:rPr lang="en-GB" sz="2200" dirty="0" err="1"/>
              <a:t>Türkçenin</a:t>
            </a:r>
            <a:r>
              <a:rPr lang="en-GB" sz="2200" dirty="0"/>
              <a:t> ilk </a:t>
            </a:r>
            <a:r>
              <a:rPr lang="en-GB" sz="2200" dirty="0" err="1"/>
              <a:t>yıllarına</a:t>
            </a:r>
            <a:r>
              <a:rPr lang="en-GB" sz="2200" dirty="0"/>
              <a:t> ait </a:t>
            </a:r>
            <a:r>
              <a:rPr lang="en-GB" sz="2200" dirty="0" err="1"/>
              <a:t>olan</a:t>
            </a:r>
            <a:r>
              <a:rPr lang="en-GB" sz="2200" dirty="0"/>
              <a:t> </a:t>
            </a:r>
            <a:r>
              <a:rPr lang="en-GB" sz="2200" dirty="0" err="1"/>
              <a:t>Kutadgu</a:t>
            </a:r>
            <a:r>
              <a:rPr lang="en-GB" sz="2200" dirty="0"/>
              <a:t> </a:t>
            </a:r>
            <a:r>
              <a:rPr lang="en-GB" sz="2200" dirty="0" err="1"/>
              <a:t>Bilig</a:t>
            </a:r>
            <a:r>
              <a:rPr lang="en-GB" sz="2200" dirty="0"/>
              <a:t>, </a:t>
            </a:r>
            <a:r>
              <a:rPr lang="en-GB" sz="2200" dirty="0" err="1"/>
              <a:t>Divanü</a:t>
            </a:r>
            <a:r>
              <a:rPr lang="en-GB" sz="2200" dirty="0"/>
              <a:t> </a:t>
            </a:r>
            <a:r>
              <a:rPr lang="en-GB" sz="2200" dirty="0" err="1"/>
              <a:t>Lügati’t-Türk</a:t>
            </a:r>
            <a:r>
              <a:rPr lang="en-GB" sz="2200" dirty="0"/>
              <a:t> </a:t>
            </a:r>
            <a:r>
              <a:rPr lang="en-GB" sz="2200" dirty="0" err="1"/>
              <a:t>ve</a:t>
            </a:r>
            <a:r>
              <a:rPr lang="en-GB" sz="2200" dirty="0"/>
              <a:t> </a:t>
            </a:r>
            <a:r>
              <a:rPr lang="en-GB" sz="2200" dirty="0" err="1"/>
              <a:t>Atabetü’l-Hakayık</a:t>
            </a:r>
            <a:r>
              <a:rPr lang="en-GB" sz="2200" dirty="0"/>
              <a:t> </a:t>
            </a:r>
            <a:r>
              <a:rPr lang="en-GB" sz="2200" dirty="0" err="1"/>
              <a:t>adlı</a:t>
            </a:r>
            <a:r>
              <a:rPr lang="en-GB" sz="2200" dirty="0"/>
              <a:t> </a:t>
            </a:r>
            <a:r>
              <a:rPr lang="en-GB" sz="2200" dirty="0" err="1"/>
              <a:t>eserlerdir</a:t>
            </a:r>
            <a:r>
              <a:rPr lang="en-GB" sz="2200" dirty="0"/>
              <a:t> </a:t>
            </a:r>
            <a:r>
              <a:rPr lang="en-GB" sz="2200" dirty="0" err="1"/>
              <a:t>ve</a:t>
            </a:r>
            <a:r>
              <a:rPr lang="en-GB" sz="2200" dirty="0"/>
              <a:t> İlk </a:t>
            </a:r>
            <a:r>
              <a:rPr lang="en-GB" sz="2200" dirty="0" err="1"/>
              <a:t>İslami</a:t>
            </a:r>
            <a:r>
              <a:rPr lang="en-GB" sz="2200" dirty="0"/>
              <a:t> </a:t>
            </a:r>
            <a:r>
              <a:rPr lang="en-GB" sz="2200" dirty="0" err="1"/>
              <a:t>Türk</a:t>
            </a:r>
            <a:r>
              <a:rPr lang="en-GB" sz="2200" dirty="0"/>
              <a:t> </a:t>
            </a:r>
            <a:r>
              <a:rPr lang="en-GB" sz="2200" dirty="0" err="1"/>
              <a:t>eserleri</a:t>
            </a:r>
            <a:r>
              <a:rPr lang="en-GB" sz="2200" dirty="0"/>
              <a:t> </a:t>
            </a:r>
            <a:r>
              <a:rPr lang="en-GB" sz="2200" dirty="0" err="1"/>
              <a:t>olarak</a:t>
            </a:r>
            <a:r>
              <a:rPr lang="en-GB" sz="2200" dirty="0"/>
              <a:t> </a:t>
            </a:r>
            <a:r>
              <a:rPr lang="en-GB" sz="2200" dirty="0" err="1"/>
              <a:t>bilinmektedir</a:t>
            </a:r>
            <a:r>
              <a:rPr lang="en-GB" sz="2200" dirty="0"/>
              <a:t>. </a:t>
            </a:r>
            <a:r>
              <a:rPr lang="en-GB" sz="2200" dirty="0" err="1"/>
              <a:t>Karahanlı</a:t>
            </a:r>
            <a:r>
              <a:rPr lang="en-GB" sz="2200" dirty="0"/>
              <a:t> </a:t>
            </a:r>
            <a:r>
              <a:rPr lang="en-GB" sz="2200" dirty="0" err="1"/>
              <a:t>dönemi</a:t>
            </a:r>
            <a:r>
              <a:rPr lang="en-GB" sz="2200" dirty="0"/>
              <a:t> </a:t>
            </a:r>
            <a:r>
              <a:rPr lang="en-GB" sz="2200" dirty="0" err="1"/>
              <a:t>eserleri</a:t>
            </a:r>
            <a:r>
              <a:rPr lang="en-GB" sz="2200" dirty="0"/>
              <a:t> </a:t>
            </a:r>
            <a:r>
              <a:rPr lang="en-GB" sz="2200" dirty="0" err="1"/>
              <a:t>olan</a:t>
            </a:r>
            <a:r>
              <a:rPr lang="en-GB" sz="2200" dirty="0"/>
              <a:t> </a:t>
            </a:r>
            <a:r>
              <a:rPr lang="en-GB" sz="2200" dirty="0" err="1"/>
              <a:t>bu</a:t>
            </a:r>
            <a:r>
              <a:rPr lang="en-GB" sz="2200" dirty="0"/>
              <a:t> </a:t>
            </a:r>
            <a:r>
              <a:rPr lang="en-GB" sz="2200" dirty="0" err="1"/>
              <a:t>eserler</a:t>
            </a:r>
            <a:r>
              <a:rPr lang="en-GB" sz="2200" dirty="0"/>
              <a:t>,  Uygur </a:t>
            </a:r>
            <a:r>
              <a:rPr lang="en-GB" sz="2200" dirty="0" err="1"/>
              <a:t>ve</a:t>
            </a:r>
            <a:r>
              <a:rPr lang="en-GB" sz="2200" dirty="0"/>
              <a:t> </a:t>
            </a:r>
            <a:r>
              <a:rPr lang="en-GB" sz="2200" dirty="0" err="1"/>
              <a:t>Arap</a:t>
            </a:r>
            <a:r>
              <a:rPr lang="en-GB" sz="2200" dirty="0"/>
              <a:t> </a:t>
            </a:r>
            <a:r>
              <a:rPr lang="en-GB" sz="2200" dirty="0" err="1"/>
              <a:t>harfleriyle</a:t>
            </a:r>
            <a:r>
              <a:rPr lang="en-GB" sz="2200" dirty="0"/>
              <a:t> </a:t>
            </a:r>
            <a:r>
              <a:rPr lang="en-GB" sz="2200" dirty="0" err="1"/>
              <a:t>yazılmıştır</a:t>
            </a:r>
            <a:r>
              <a:rPr lang="en-GB" sz="2200" dirty="0"/>
              <a:t>.</a:t>
            </a:r>
            <a:endParaRPr lang="tr-TR" sz="2200" dirty="0"/>
          </a:p>
          <a:p>
            <a:pPr marL="0" indent="0" algn="just">
              <a:buNone/>
            </a:pPr>
            <a:endParaRPr lang="tr-TR" sz="2200" dirty="0"/>
          </a:p>
          <a:p>
            <a:pPr algn="just"/>
            <a:endParaRPr lang="tr-TR" sz="2200" dirty="0"/>
          </a:p>
          <a:p>
            <a:pPr algn="just"/>
            <a:endParaRPr lang="tr-TR" sz="2200" dirty="0"/>
          </a:p>
        </p:txBody>
      </p:sp>
      <p:sp>
        <p:nvSpPr>
          <p:cNvPr id="4" name="3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5" name="4 Slayt Numarası Yer Tutucusu"/>
          <p:cNvSpPr>
            <a:spLocks noGrp="1"/>
          </p:cNvSpPr>
          <p:nvPr>
            <p:ph type="sldNum" sz="quarter" idx="12"/>
          </p:nvPr>
        </p:nvSpPr>
        <p:spPr/>
        <p:txBody>
          <a:bodyPr/>
          <a:lstStyle/>
          <a:p>
            <a:fld id="{F5241D30-471F-4A7E-8796-A38B74581AEE}" type="slidenum">
              <a:rPr lang="tr-TR" smtClean="0"/>
              <a:pPr/>
              <a:t>38</a:t>
            </a:fld>
            <a:endParaRPr lang="tr-TR" dirty="0"/>
          </a:p>
        </p:txBody>
      </p:sp>
    </p:spTree>
    <p:extLst>
      <p:ext uri="{BB962C8B-B14F-4D97-AF65-F5344CB8AC3E}">
        <p14:creationId xmlns:p14="http://schemas.microsoft.com/office/powerpoint/2010/main" val="27549407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i="1" dirty="0"/>
              <a:t>6</a:t>
            </a:r>
            <a:r>
              <a:rPr lang="en-GB" i="1" dirty="0"/>
              <a:t>. </a:t>
            </a:r>
            <a:r>
              <a:rPr lang="tr-TR" i="1" dirty="0"/>
              <a:t>Orta</a:t>
            </a:r>
            <a:r>
              <a:rPr lang="en-GB" i="1" dirty="0"/>
              <a:t> Türkçe Dönemi </a:t>
            </a:r>
            <a:br>
              <a:rPr lang="tr-TR" i="1" dirty="0"/>
            </a:br>
            <a:endParaRPr lang="tr-TR" i="1" dirty="0"/>
          </a:p>
        </p:txBody>
      </p:sp>
      <p:sp>
        <p:nvSpPr>
          <p:cNvPr id="3" name="2 İçerik Yer Tutucusu"/>
          <p:cNvSpPr>
            <a:spLocks noGrp="1"/>
          </p:cNvSpPr>
          <p:nvPr>
            <p:ph idx="1"/>
          </p:nvPr>
        </p:nvSpPr>
        <p:spPr>
          <a:xfrm>
            <a:off x="457200" y="1417638"/>
            <a:ext cx="8229600" cy="4938713"/>
          </a:xfrm>
        </p:spPr>
        <p:txBody>
          <a:bodyPr>
            <a:noAutofit/>
          </a:bodyPr>
          <a:lstStyle/>
          <a:p>
            <a:pPr algn="just"/>
            <a:r>
              <a:rPr lang="en-GB" sz="2400" b="1" dirty="0" err="1"/>
              <a:t>Kutadgu</a:t>
            </a:r>
            <a:r>
              <a:rPr lang="en-GB" sz="2400" b="1" dirty="0"/>
              <a:t> </a:t>
            </a:r>
            <a:r>
              <a:rPr lang="en-GB" sz="2400" b="1" dirty="0" err="1"/>
              <a:t>Bilig</a:t>
            </a:r>
            <a:r>
              <a:rPr lang="en-GB" sz="2400" b="1" dirty="0"/>
              <a:t>:</a:t>
            </a:r>
            <a:r>
              <a:rPr lang="en-GB" sz="2400" dirty="0"/>
              <a:t> Yusuf Has </a:t>
            </a:r>
            <a:r>
              <a:rPr lang="en-GB" sz="2400" dirty="0" err="1"/>
              <a:t>Hacib</a:t>
            </a:r>
            <a:r>
              <a:rPr lang="en-GB" sz="2400" dirty="0"/>
              <a:t> </a:t>
            </a:r>
            <a:r>
              <a:rPr lang="en-GB" sz="2400" dirty="0" err="1"/>
              <a:t>tarafından</a:t>
            </a:r>
            <a:r>
              <a:rPr lang="en-GB" sz="2400" dirty="0"/>
              <a:t> 1069/1070 </a:t>
            </a:r>
            <a:r>
              <a:rPr lang="en-GB" sz="2400" dirty="0" err="1"/>
              <a:t>yılında</a:t>
            </a:r>
            <a:r>
              <a:rPr lang="en-GB" sz="2400" dirty="0"/>
              <a:t> </a:t>
            </a:r>
            <a:r>
              <a:rPr lang="en-GB" sz="2400" dirty="0" err="1"/>
              <a:t>tamamlanmış</a:t>
            </a:r>
            <a:r>
              <a:rPr lang="en-GB" sz="2400" dirty="0"/>
              <a:t> </a:t>
            </a:r>
            <a:r>
              <a:rPr lang="en-GB" sz="2400" dirty="0" err="1"/>
              <a:t>ve</a:t>
            </a:r>
            <a:r>
              <a:rPr lang="en-GB" sz="2400" dirty="0"/>
              <a:t> </a:t>
            </a:r>
            <a:r>
              <a:rPr lang="en-GB" sz="2400" dirty="0" err="1"/>
              <a:t>Karahanlı</a:t>
            </a:r>
            <a:r>
              <a:rPr lang="en-GB" sz="2400" dirty="0"/>
              <a:t> </a:t>
            </a:r>
            <a:r>
              <a:rPr lang="en-GB" sz="2400" dirty="0" err="1"/>
              <a:t>hükümdarı</a:t>
            </a:r>
            <a:r>
              <a:rPr lang="en-GB" sz="2400" dirty="0"/>
              <a:t> </a:t>
            </a:r>
            <a:r>
              <a:rPr lang="en-GB" sz="2400" dirty="0" err="1"/>
              <a:t>Tabgaç</a:t>
            </a:r>
            <a:r>
              <a:rPr lang="en-GB" sz="2400" dirty="0"/>
              <a:t> </a:t>
            </a:r>
            <a:r>
              <a:rPr lang="en-GB" sz="2400" dirty="0" err="1"/>
              <a:t>Buğra</a:t>
            </a:r>
            <a:r>
              <a:rPr lang="en-GB" sz="2400" dirty="0"/>
              <a:t> </a:t>
            </a:r>
            <a:r>
              <a:rPr lang="en-GB" sz="2400" dirty="0" err="1"/>
              <a:t>Han’a</a:t>
            </a:r>
            <a:r>
              <a:rPr lang="en-GB" sz="2400" dirty="0"/>
              <a:t> </a:t>
            </a:r>
            <a:r>
              <a:rPr lang="en-GB" sz="2400" dirty="0" err="1"/>
              <a:t>sunulmuştur</a:t>
            </a:r>
            <a:r>
              <a:rPr lang="en-GB" sz="2400" dirty="0"/>
              <a:t>. </a:t>
            </a:r>
            <a:r>
              <a:rPr lang="en-GB" sz="2400" dirty="0" err="1"/>
              <a:t>Eserin</a:t>
            </a:r>
            <a:r>
              <a:rPr lang="en-GB" sz="2400" dirty="0"/>
              <a:t> </a:t>
            </a:r>
            <a:r>
              <a:rPr lang="en-GB" sz="2400" dirty="0" err="1"/>
              <a:t>adı</a:t>
            </a:r>
            <a:r>
              <a:rPr lang="en-GB" sz="2400" dirty="0"/>
              <a:t> “</a:t>
            </a:r>
            <a:r>
              <a:rPr lang="en-GB" sz="2400" dirty="0" err="1"/>
              <a:t>Kutlu</a:t>
            </a:r>
            <a:r>
              <a:rPr lang="en-GB" sz="2400" dirty="0"/>
              <a:t> </a:t>
            </a:r>
            <a:r>
              <a:rPr lang="en-GB" sz="2400" dirty="0" err="1"/>
              <a:t>Olma</a:t>
            </a:r>
            <a:r>
              <a:rPr lang="en-GB" sz="2400" dirty="0"/>
              <a:t> </a:t>
            </a:r>
            <a:r>
              <a:rPr lang="en-GB" sz="2400" dirty="0" err="1"/>
              <a:t>Bilgisi</a:t>
            </a:r>
            <a:r>
              <a:rPr lang="en-GB" sz="2400" dirty="0"/>
              <a:t>” </a:t>
            </a:r>
            <a:r>
              <a:rPr lang="en-GB" sz="2400" dirty="0" err="1"/>
              <a:t>ya</a:t>
            </a:r>
            <a:r>
              <a:rPr lang="en-GB" sz="2400" dirty="0"/>
              <a:t> da “</a:t>
            </a:r>
            <a:r>
              <a:rPr lang="en-GB" sz="2400" dirty="0" err="1"/>
              <a:t>Mutluluk</a:t>
            </a:r>
            <a:r>
              <a:rPr lang="en-GB" sz="2400" dirty="0"/>
              <a:t> </a:t>
            </a:r>
            <a:r>
              <a:rPr lang="en-GB" sz="2400" dirty="0" err="1"/>
              <a:t>Veren</a:t>
            </a:r>
            <a:r>
              <a:rPr lang="en-GB" sz="2400" dirty="0"/>
              <a:t> </a:t>
            </a:r>
            <a:r>
              <a:rPr lang="en-GB" sz="2400" dirty="0" err="1"/>
              <a:t>Bilgi”şeklinde</a:t>
            </a:r>
            <a:r>
              <a:rPr lang="en-GB" sz="2400" dirty="0"/>
              <a:t> </a:t>
            </a:r>
            <a:r>
              <a:rPr lang="en-GB" sz="2400" dirty="0" err="1"/>
              <a:t>günümüz</a:t>
            </a:r>
            <a:r>
              <a:rPr lang="en-GB" sz="2400" dirty="0"/>
              <a:t> </a:t>
            </a:r>
            <a:r>
              <a:rPr lang="en-GB" sz="2400" dirty="0" err="1"/>
              <a:t>Türkçesine</a:t>
            </a:r>
            <a:r>
              <a:rPr lang="en-GB" sz="2400" dirty="0"/>
              <a:t> </a:t>
            </a:r>
            <a:r>
              <a:rPr lang="en-GB" sz="2400" dirty="0" err="1"/>
              <a:t>aktarılabilir</a:t>
            </a:r>
            <a:r>
              <a:rPr lang="en-GB" sz="2400" dirty="0"/>
              <a:t>. </a:t>
            </a:r>
            <a:r>
              <a:rPr lang="en-GB" sz="2400" dirty="0" err="1"/>
              <a:t>Kutadgu</a:t>
            </a:r>
            <a:r>
              <a:rPr lang="en-GB" sz="2400" dirty="0"/>
              <a:t> </a:t>
            </a:r>
            <a:r>
              <a:rPr lang="en-GB" sz="2400" dirty="0" err="1"/>
              <a:t>Bilig</a:t>
            </a:r>
            <a:r>
              <a:rPr lang="en-GB" sz="2400" dirty="0"/>
              <a:t>, </a:t>
            </a:r>
            <a:r>
              <a:rPr lang="en-GB" sz="2400" dirty="0" err="1"/>
              <a:t>devleti</a:t>
            </a:r>
            <a:r>
              <a:rPr lang="en-GB" sz="2400" dirty="0"/>
              <a:t> </a:t>
            </a:r>
            <a:r>
              <a:rPr lang="en-GB" sz="2400" dirty="0" err="1"/>
              <a:t>idare</a:t>
            </a:r>
            <a:r>
              <a:rPr lang="en-GB" sz="2400" dirty="0"/>
              <a:t> </a:t>
            </a:r>
            <a:r>
              <a:rPr lang="en-GB" sz="2400" dirty="0" err="1"/>
              <a:t>edenlerin</a:t>
            </a:r>
            <a:r>
              <a:rPr lang="en-GB" sz="2400" dirty="0"/>
              <a:t> </a:t>
            </a:r>
            <a:r>
              <a:rPr lang="en-GB" sz="2400" dirty="0" err="1"/>
              <a:t>nasıl</a:t>
            </a:r>
            <a:r>
              <a:rPr lang="en-GB" sz="2400" dirty="0"/>
              <a:t> </a:t>
            </a:r>
            <a:r>
              <a:rPr lang="en-GB" sz="2400" dirty="0" err="1"/>
              <a:t>davranmaları</a:t>
            </a:r>
            <a:r>
              <a:rPr lang="en-GB" sz="2400" dirty="0"/>
              <a:t> </a:t>
            </a:r>
            <a:r>
              <a:rPr lang="en-GB" sz="2400" dirty="0" err="1"/>
              <a:t>gerektiğini</a:t>
            </a:r>
            <a:r>
              <a:rPr lang="en-GB" sz="2400" dirty="0"/>
              <a:t>, </a:t>
            </a:r>
            <a:r>
              <a:rPr lang="en-GB" sz="2400" dirty="0" err="1"/>
              <a:t>halkın</a:t>
            </a:r>
            <a:r>
              <a:rPr lang="en-GB" sz="2400" dirty="0"/>
              <a:t> ideal </a:t>
            </a:r>
            <a:r>
              <a:rPr lang="en-GB" sz="2400" dirty="0" err="1"/>
              <a:t>bir</a:t>
            </a:r>
            <a:r>
              <a:rPr lang="en-GB" sz="2400" dirty="0"/>
              <a:t> </a:t>
            </a:r>
            <a:r>
              <a:rPr lang="en-GB" sz="2400" dirty="0" err="1"/>
              <a:t>devlet</a:t>
            </a:r>
            <a:r>
              <a:rPr lang="en-GB" sz="2400" dirty="0"/>
              <a:t> </a:t>
            </a:r>
            <a:r>
              <a:rPr lang="en-GB" sz="2400" dirty="0" err="1"/>
              <a:t>tarafından</a:t>
            </a:r>
            <a:r>
              <a:rPr lang="en-GB" sz="2400" dirty="0"/>
              <a:t> </a:t>
            </a:r>
            <a:r>
              <a:rPr lang="en-GB" sz="2400" dirty="0" err="1"/>
              <a:t>nasıl</a:t>
            </a:r>
            <a:r>
              <a:rPr lang="en-GB" sz="2400" dirty="0"/>
              <a:t> </a:t>
            </a:r>
            <a:r>
              <a:rPr lang="en-GB" sz="2400" dirty="0" err="1"/>
              <a:t>mutlu</a:t>
            </a:r>
            <a:r>
              <a:rPr lang="en-GB" sz="2400" dirty="0"/>
              <a:t>  </a:t>
            </a:r>
            <a:r>
              <a:rPr lang="en-GB" sz="2400" dirty="0" err="1"/>
              <a:t>edilebileceğini</a:t>
            </a:r>
            <a:r>
              <a:rPr lang="en-GB" sz="2400" dirty="0"/>
              <a:t>, </a:t>
            </a:r>
            <a:r>
              <a:rPr lang="en-GB" sz="2400" dirty="0" err="1"/>
              <a:t>insanların</a:t>
            </a:r>
            <a:r>
              <a:rPr lang="en-GB" sz="2400" dirty="0"/>
              <a:t> </a:t>
            </a:r>
            <a:r>
              <a:rPr lang="en-GB" sz="2400" dirty="0" err="1"/>
              <a:t>toplum</a:t>
            </a:r>
            <a:r>
              <a:rPr lang="en-GB" sz="2400" dirty="0"/>
              <a:t> </a:t>
            </a:r>
            <a:r>
              <a:rPr lang="en-GB" sz="2400" dirty="0" err="1"/>
              <a:t>içerisindeki</a:t>
            </a:r>
            <a:r>
              <a:rPr lang="en-GB" sz="2400" dirty="0"/>
              <a:t> </a:t>
            </a:r>
            <a:r>
              <a:rPr lang="en-GB" sz="2400" dirty="0" err="1"/>
              <a:t>görev</a:t>
            </a:r>
            <a:r>
              <a:rPr lang="en-GB" sz="2400" dirty="0"/>
              <a:t> </a:t>
            </a:r>
            <a:r>
              <a:rPr lang="en-GB" sz="2400" dirty="0" err="1"/>
              <a:t>ve</a:t>
            </a:r>
            <a:r>
              <a:rPr lang="en-GB" sz="2400" dirty="0"/>
              <a:t> </a:t>
            </a:r>
            <a:r>
              <a:rPr lang="en-GB" sz="2400" dirty="0" err="1"/>
              <a:t>sorumluluklarının</a:t>
            </a:r>
            <a:r>
              <a:rPr lang="en-GB" sz="2400" dirty="0"/>
              <a:t> </a:t>
            </a:r>
            <a:r>
              <a:rPr lang="en-GB" sz="2400" dirty="0" err="1"/>
              <a:t>neler</a:t>
            </a:r>
            <a:r>
              <a:rPr lang="en-GB" sz="2400" dirty="0"/>
              <a:t> </a:t>
            </a:r>
            <a:r>
              <a:rPr lang="en-GB" sz="2400" dirty="0" err="1"/>
              <a:t>olduğunu</a:t>
            </a:r>
            <a:r>
              <a:rPr lang="en-GB" sz="2400" dirty="0"/>
              <a:t> </a:t>
            </a:r>
            <a:r>
              <a:rPr lang="en-GB" sz="2400" dirty="0" err="1"/>
              <a:t>anlatan</a:t>
            </a:r>
            <a:r>
              <a:rPr lang="en-GB" sz="2400" dirty="0"/>
              <a:t> </a:t>
            </a:r>
            <a:r>
              <a:rPr lang="en-GB" sz="2400" dirty="0" err="1"/>
              <a:t>dini</a:t>
            </a:r>
            <a:r>
              <a:rPr lang="en-GB" sz="2400" dirty="0"/>
              <a:t>, </a:t>
            </a:r>
            <a:r>
              <a:rPr lang="en-GB" sz="2400" dirty="0" err="1"/>
              <a:t>ahlaki</a:t>
            </a:r>
            <a:r>
              <a:rPr lang="en-GB" sz="2400" dirty="0"/>
              <a:t> </a:t>
            </a:r>
            <a:r>
              <a:rPr lang="en-GB" sz="2400" dirty="0" err="1"/>
              <a:t>ve</a:t>
            </a:r>
            <a:r>
              <a:rPr lang="en-GB" sz="2400" dirty="0"/>
              <a:t> </a:t>
            </a:r>
            <a:r>
              <a:rPr lang="en-GB" sz="2400" dirty="0" err="1"/>
              <a:t>sosyal</a:t>
            </a:r>
            <a:r>
              <a:rPr lang="en-GB" sz="2400" dirty="0"/>
              <a:t> </a:t>
            </a:r>
            <a:r>
              <a:rPr lang="en-GB" sz="2400" dirty="0" err="1"/>
              <a:t>görüşlerin</a:t>
            </a:r>
            <a:r>
              <a:rPr lang="en-GB" sz="2400" dirty="0"/>
              <a:t> </a:t>
            </a:r>
            <a:r>
              <a:rPr lang="en-GB" sz="2400" dirty="0" err="1"/>
              <a:t>ağır</a:t>
            </a:r>
            <a:r>
              <a:rPr lang="en-GB" sz="2400" dirty="0"/>
              <a:t> </a:t>
            </a:r>
            <a:r>
              <a:rPr lang="en-GB" sz="2400" dirty="0" err="1"/>
              <a:t>bastığı</a:t>
            </a:r>
            <a:r>
              <a:rPr lang="en-GB" sz="2400" dirty="0"/>
              <a:t> </a:t>
            </a:r>
            <a:r>
              <a:rPr lang="en-GB" sz="2400" dirty="0" err="1"/>
              <a:t>manzum</a:t>
            </a:r>
            <a:r>
              <a:rPr lang="en-GB" sz="2400" dirty="0"/>
              <a:t> </a:t>
            </a:r>
            <a:r>
              <a:rPr lang="en-GB" sz="2400" dirty="0" err="1"/>
              <a:t>bir</a:t>
            </a:r>
            <a:r>
              <a:rPr lang="en-GB" sz="2400" dirty="0"/>
              <a:t> </a:t>
            </a:r>
            <a:r>
              <a:rPr lang="en-GB" sz="2400" dirty="0" err="1"/>
              <a:t>eserdir</a:t>
            </a:r>
            <a:r>
              <a:rPr lang="en-GB" sz="2400" dirty="0"/>
              <a:t> </a:t>
            </a:r>
            <a:r>
              <a:rPr lang="en-GB" sz="2400" dirty="0" err="1"/>
              <a:t>ve</a:t>
            </a:r>
            <a:r>
              <a:rPr lang="en-GB" sz="2400" dirty="0"/>
              <a:t> 6645 </a:t>
            </a:r>
            <a:r>
              <a:rPr lang="en-GB" sz="2400" dirty="0" err="1"/>
              <a:t>beyitten</a:t>
            </a:r>
            <a:r>
              <a:rPr lang="en-GB" sz="2400" dirty="0"/>
              <a:t> </a:t>
            </a:r>
            <a:r>
              <a:rPr lang="en-GB" sz="2400" dirty="0" err="1"/>
              <a:t>oluşmaktadır</a:t>
            </a:r>
            <a:r>
              <a:rPr lang="en-GB" sz="2400" dirty="0"/>
              <a:t>. </a:t>
            </a:r>
            <a:r>
              <a:rPr lang="en-GB" sz="2400" dirty="0" err="1"/>
              <a:t>Dil</a:t>
            </a:r>
            <a:r>
              <a:rPr lang="en-GB" sz="2400" dirty="0"/>
              <a:t> </a:t>
            </a:r>
            <a:r>
              <a:rPr lang="en-GB" sz="2400" dirty="0" err="1"/>
              <a:t>ve</a:t>
            </a:r>
            <a:r>
              <a:rPr lang="en-GB" sz="2400" dirty="0"/>
              <a:t> </a:t>
            </a:r>
            <a:r>
              <a:rPr lang="en-GB" sz="2400" dirty="0" err="1"/>
              <a:t>kültür</a:t>
            </a:r>
            <a:r>
              <a:rPr lang="en-GB" sz="2400" dirty="0"/>
              <a:t> </a:t>
            </a:r>
            <a:r>
              <a:rPr lang="en-GB" sz="2400" dirty="0" err="1"/>
              <a:t>tarihi</a:t>
            </a:r>
            <a:r>
              <a:rPr lang="en-GB" sz="2400" dirty="0"/>
              <a:t> </a:t>
            </a:r>
            <a:r>
              <a:rPr lang="en-GB" sz="2400" dirty="0" err="1"/>
              <a:t>bakımından</a:t>
            </a:r>
            <a:r>
              <a:rPr lang="en-GB" sz="2400" dirty="0"/>
              <a:t> </a:t>
            </a:r>
            <a:r>
              <a:rPr lang="en-GB" sz="2400" dirty="0" err="1"/>
              <a:t>çok</a:t>
            </a:r>
            <a:r>
              <a:rPr lang="en-GB" sz="2400" dirty="0"/>
              <a:t> </a:t>
            </a:r>
            <a:r>
              <a:rPr lang="en-GB" sz="2400" dirty="0" err="1"/>
              <a:t>önemli</a:t>
            </a:r>
            <a:r>
              <a:rPr lang="en-GB" sz="2400" dirty="0"/>
              <a:t> </a:t>
            </a:r>
            <a:r>
              <a:rPr lang="en-GB" sz="2400" dirty="0" err="1"/>
              <a:t>bir</a:t>
            </a:r>
            <a:r>
              <a:rPr lang="en-GB" sz="2400" dirty="0"/>
              <a:t> </a:t>
            </a:r>
            <a:r>
              <a:rPr lang="en-GB" sz="2400" dirty="0" err="1"/>
              <a:t>kitaptır</a:t>
            </a:r>
            <a:r>
              <a:rPr lang="en-GB" sz="2400" dirty="0"/>
              <a:t>.</a:t>
            </a:r>
            <a:endParaRPr lang="tr-TR" sz="2400" dirty="0"/>
          </a:p>
          <a:p>
            <a:pPr algn="just"/>
            <a:endParaRPr lang="tr-TR" sz="2200" dirty="0"/>
          </a:p>
        </p:txBody>
      </p:sp>
      <p:sp>
        <p:nvSpPr>
          <p:cNvPr id="4" name="3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5" name="4 Slayt Numarası Yer Tutucusu"/>
          <p:cNvSpPr>
            <a:spLocks noGrp="1"/>
          </p:cNvSpPr>
          <p:nvPr>
            <p:ph type="sldNum" sz="quarter" idx="12"/>
          </p:nvPr>
        </p:nvSpPr>
        <p:spPr/>
        <p:txBody>
          <a:bodyPr/>
          <a:lstStyle/>
          <a:p>
            <a:fld id="{F5241D30-471F-4A7E-8796-A38B74581AEE}" type="slidenum">
              <a:rPr lang="tr-TR" smtClean="0"/>
              <a:pPr/>
              <a:t>39</a:t>
            </a:fld>
            <a:endParaRPr lang="tr-TR" dirty="0"/>
          </a:p>
        </p:txBody>
      </p:sp>
    </p:spTree>
    <p:extLst>
      <p:ext uri="{BB962C8B-B14F-4D97-AF65-F5344CB8AC3E}">
        <p14:creationId xmlns:p14="http://schemas.microsoft.com/office/powerpoint/2010/main" val="104458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en-GB" dirty="0"/>
              <a:t>Türk Dilinin Gelişmesi ve Tarihi Devreleri</a:t>
            </a:r>
            <a:endParaRPr lang="tr-TR" dirty="0"/>
          </a:p>
        </p:txBody>
      </p:sp>
      <p:sp>
        <p:nvSpPr>
          <p:cNvPr id="3" name="2 İçerik Yer Tutucusu"/>
          <p:cNvSpPr>
            <a:spLocks noGrp="1"/>
          </p:cNvSpPr>
          <p:nvPr>
            <p:ph idx="1"/>
          </p:nvPr>
        </p:nvSpPr>
        <p:spPr>
          <a:xfrm>
            <a:off x="467544" y="1844824"/>
            <a:ext cx="8229600" cy="4525963"/>
          </a:xfrm>
        </p:spPr>
        <p:txBody>
          <a:bodyPr>
            <a:noAutofit/>
          </a:bodyPr>
          <a:lstStyle/>
          <a:p>
            <a:pPr algn="just"/>
            <a:r>
              <a:rPr lang="en-GB" sz="2200" dirty="0"/>
              <a:t>Bu </a:t>
            </a:r>
            <a:r>
              <a:rPr lang="en-GB" sz="2200" dirty="0" err="1"/>
              <a:t>yazıtlar</a:t>
            </a:r>
            <a:r>
              <a:rPr lang="en-GB" sz="2200" dirty="0"/>
              <a:t>, </a:t>
            </a:r>
            <a:r>
              <a:rPr lang="en-GB" sz="2200" dirty="0" err="1"/>
              <a:t>Tonyukuk</a:t>
            </a:r>
            <a:r>
              <a:rPr lang="en-GB" sz="2200" dirty="0"/>
              <a:t> (720-725 </a:t>
            </a:r>
            <a:r>
              <a:rPr lang="en-GB" sz="2200" dirty="0" err="1"/>
              <a:t>veya</a:t>
            </a:r>
            <a:r>
              <a:rPr lang="en-GB" sz="2200" dirty="0"/>
              <a:t> 732’den </a:t>
            </a:r>
            <a:r>
              <a:rPr lang="en-GB" sz="2200" dirty="0" err="1"/>
              <a:t>sonra</a:t>
            </a:r>
            <a:r>
              <a:rPr lang="en-GB" sz="2200" dirty="0"/>
              <a:t>), Bilge </a:t>
            </a:r>
            <a:r>
              <a:rPr lang="en-GB" sz="2200" dirty="0" err="1"/>
              <a:t>Kağan</a:t>
            </a:r>
            <a:r>
              <a:rPr lang="en-GB" sz="2200" dirty="0"/>
              <a:t> (735) </a:t>
            </a:r>
            <a:r>
              <a:rPr lang="en-GB" sz="2200" dirty="0" err="1"/>
              <a:t>ve</a:t>
            </a:r>
            <a:r>
              <a:rPr lang="en-GB" sz="2200" dirty="0"/>
              <a:t> </a:t>
            </a:r>
            <a:r>
              <a:rPr lang="en-GB" sz="2200" dirty="0" err="1"/>
              <a:t>Köl</a:t>
            </a:r>
            <a:r>
              <a:rPr lang="en-GB" sz="2200" dirty="0"/>
              <a:t> </a:t>
            </a:r>
            <a:r>
              <a:rPr lang="en-GB" sz="2200" dirty="0" err="1"/>
              <a:t>Tigin</a:t>
            </a:r>
            <a:r>
              <a:rPr lang="en-GB" sz="2200" dirty="0"/>
              <a:t> (732) </a:t>
            </a:r>
            <a:r>
              <a:rPr lang="en-GB" sz="2200" dirty="0" err="1"/>
              <a:t>adlarına</a:t>
            </a:r>
            <a:r>
              <a:rPr lang="en-GB" sz="2200" dirty="0"/>
              <a:t> </a:t>
            </a:r>
            <a:r>
              <a:rPr lang="en-GB" sz="2200" dirty="0" err="1"/>
              <a:t>dikilmiş</a:t>
            </a:r>
            <a:r>
              <a:rPr lang="en-GB" sz="2200" dirty="0"/>
              <a:t> </a:t>
            </a:r>
            <a:r>
              <a:rPr lang="en-GB" sz="2200" dirty="0" err="1"/>
              <a:t>olan</a:t>
            </a:r>
            <a:r>
              <a:rPr lang="en-GB" sz="2200" dirty="0"/>
              <a:t> </a:t>
            </a:r>
            <a:r>
              <a:rPr lang="en-GB" sz="2200" dirty="0" err="1"/>
              <a:t>mezar</a:t>
            </a:r>
            <a:r>
              <a:rPr lang="en-GB" sz="2200" dirty="0"/>
              <a:t> </a:t>
            </a:r>
            <a:r>
              <a:rPr lang="en-GB" sz="2200" dirty="0" err="1"/>
              <a:t>taşlarından</a:t>
            </a:r>
            <a:r>
              <a:rPr lang="en-GB" sz="2200" dirty="0"/>
              <a:t> </a:t>
            </a:r>
            <a:r>
              <a:rPr lang="en-GB" sz="2200" dirty="0" err="1"/>
              <a:t>oluşmaktadır</a:t>
            </a:r>
            <a:r>
              <a:rPr lang="en-GB" sz="2200" dirty="0"/>
              <a:t>. Köktürk </a:t>
            </a:r>
            <a:r>
              <a:rPr lang="en-GB" sz="2200" dirty="0" err="1"/>
              <a:t>Yazıtları</a:t>
            </a:r>
            <a:r>
              <a:rPr lang="en-GB" sz="2200" dirty="0"/>
              <a:t>, </a:t>
            </a:r>
            <a:r>
              <a:rPr lang="en-GB" sz="2200" dirty="0" err="1"/>
              <a:t>Türk</a:t>
            </a:r>
            <a:r>
              <a:rPr lang="en-GB" sz="2200" dirty="0"/>
              <a:t> </a:t>
            </a:r>
            <a:r>
              <a:rPr lang="en-GB" sz="2200" dirty="0" err="1"/>
              <a:t>dilinin</a:t>
            </a:r>
            <a:r>
              <a:rPr lang="en-GB" sz="2200" dirty="0"/>
              <a:t> </a:t>
            </a:r>
            <a:r>
              <a:rPr lang="en-GB" sz="2200" b="1" dirty="0" err="1"/>
              <a:t>bilinen</a:t>
            </a:r>
            <a:r>
              <a:rPr lang="en-GB" sz="2200" b="1" dirty="0"/>
              <a:t> </a:t>
            </a:r>
            <a:r>
              <a:rPr lang="en-GB" sz="2200" b="1" dirty="0" err="1"/>
              <a:t>en</a:t>
            </a:r>
            <a:r>
              <a:rPr lang="en-GB" sz="2200" b="1" dirty="0"/>
              <a:t> </a:t>
            </a:r>
            <a:r>
              <a:rPr lang="en-GB" sz="2200" b="1" dirty="0" err="1"/>
              <a:t>gelişmiş</a:t>
            </a:r>
            <a:r>
              <a:rPr lang="en-GB" sz="2200" b="1" dirty="0"/>
              <a:t> </a:t>
            </a:r>
            <a:r>
              <a:rPr lang="en-GB" sz="2200" b="1" dirty="0" err="1"/>
              <a:t>ve</a:t>
            </a:r>
            <a:r>
              <a:rPr lang="en-GB" sz="2200" b="1" dirty="0"/>
              <a:t> </a:t>
            </a:r>
            <a:r>
              <a:rPr lang="en-GB" sz="2200" b="1" dirty="0" err="1"/>
              <a:t>en</a:t>
            </a:r>
            <a:r>
              <a:rPr lang="en-GB" sz="2200" b="1" dirty="0"/>
              <a:t> </a:t>
            </a:r>
            <a:r>
              <a:rPr lang="en-GB" sz="2200" b="1" dirty="0" err="1"/>
              <a:t>eski</a:t>
            </a:r>
            <a:r>
              <a:rPr lang="en-GB" sz="2200" b="1" dirty="0"/>
              <a:t> </a:t>
            </a:r>
            <a:r>
              <a:rPr lang="en-GB" sz="2200" b="1" dirty="0" err="1"/>
              <a:t>yazılı</a:t>
            </a:r>
            <a:r>
              <a:rPr lang="en-GB" sz="2200" b="1" dirty="0"/>
              <a:t> </a:t>
            </a:r>
            <a:r>
              <a:rPr lang="en-GB" sz="2200" b="1" dirty="0" err="1"/>
              <a:t>belgeleridir</a:t>
            </a:r>
            <a:r>
              <a:rPr lang="en-GB" sz="2200" b="1" dirty="0"/>
              <a:t>.</a:t>
            </a:r>
            <a:r>
              <a:rPr lang="en-GB" sz="2200" dirty="0"/>
              <a:t> </a:t>
            </a:r>
            <a:endParaRPr lang="tr-TR" sz="2200" dirty="0"/>
          </a:p>
          <a:p>
            <a:pPr algn="just"/>
            <a:r>
              <a:rPr lang="en-GB" sz="2200" dirty="0" err="1"/>
              <a:t>Yapılan</a:t>
            </a:r>
            <a:r>
              <a:rPr lang="en-GB" sz="2200" dirty="0"/>
              <a:t> </a:t>
            </a:r>
            <a:r>
              <a:rPr lang="en-GB" sz="2200" dirty="0" err="1"/>
              <a:t>araştırmalar</a:t>
            </a:r>
            <a:r>
              <a:rPr lang="en-GB" sz="2200" dirty="0"/>
              <a:t> </a:t>
            </a:r>
            <a:r>
              <a:rPr lang="en-GB" sz="2200" dirty="0" err="1"/>
              <a:t>ve</a:t>
            </a:r>
            <a:r>
              <a:rPr lang="en-GB" sz="2200" dirty="0"/>
              <a:t> </a:t>
            </a:r>
            <a:r>
              <a:rPr lang="en-GB" sz="2200" dirty="0" err="1"/>
              <a:t>arkeolojik</a:t>
            </a:r>
            <a:r>
              <a:rPr lang="en-GB" sz="2200" dirty="0"/>
              <a:t> </a:t>
            </a:r>
            <a:r>
              <a:rPr lang="en-GB" sz="2200" dirty="0" err="1"/>
              <a:t>kazılardan</a:t>
            </a:r>
            <a:r>
              <a:rPr lang="en-GB" sz="2200" dirty="0"/>
              <a:t> </a:t>
            </a:r>
            <a:r>
              <a:rPr lang="en-GB" sz="2200" dirty="0" err="1"/>
              <a:t>çıkan</a:t>
            </a:r>
            <a:r>
              <a:rPr lang="en-GB" sz="2200" dirty="0"/>
              <a:t> </a:t>
            </a:r>
            <a:r>
              <a:rPr lang="en-GB" sz="2200" dirty="0" err="1"/>
              <a:t>bazı</a:t>
            </a:r>
            <a:r>
              <a:rPr lang="en-GB" sz="2200" dirty="0"/>
              <a:t> </a:t>
            </a:r>
            <a:r>
              <a:rPr lang="en-GB" sz="2200" dirty="0" err="1"/>
              <a:t>eserler</a:t>
            </a:r>
            <a:r>
              <a:rPr lang="en-GB" sz="2200" dirty="0"/>
              <a:t> </a:t>
            </a:r>
            <a:r>
              <a:rPr lang="en-GB" sz="2200" dirty="0" err="1"/>
              <a:t>Türk</a:t>
            </a:r>
            <a:r>
              <a:rPr lang="en-GB" sz="2200" dirty="0"/>
              <a:t> </a:t>
            </a:r>
            <a:r>
              <a:rPr lang="en-GB" sz="2200" dirty="0" err="1"/>
              <a:t>dilinin</a:t>
            </a:r>
            <a:r>
              <a:rPr lang="en-GB" sz="2200" dirty="0"/>
              <a:t> </a:t>
            </a:r>
            <a:r>
              <a:rPr lang="en-GB" sz="2200" dirty="0" err="1"/>
              <a:t>daha</a:t>
            </a:r>
            <a:r>
              <a:rPr lang="en-GB" sz="2200" dirty="0"/>
              <a:t> </a:t>
            </a:r>
            <a:r>
              <a:rPr lang="en-GB" sz="2200" dirty="0" err="1"/>
              <a:t>eski</a:t>
            </a:r>
            <a:r>
              <a:rPr lang="en-GB" sz="2200" dirty="0"/>
              <a:t> </a:t>
            </a:r>
            <a:r>
              <a:rPr lang="en-GB" sz="2200" dirty="0" err="1"/>
              <a:t>dönemlere</a:t>
            </a:r>
            <a:r>
              <a:rPr lang="en-GB" sz="2200" dirty="0"/>
              <a:t> </a:t>
            </a:r>
            <a:r>
              <a:rPr lang="en-GB" sz="2200" dirty="0" err="1"/>
              <a:t>kadar</a:t>
            </a:r>
            <a:r>
              <a:rPr lang="en-GB" sz="2200" dirty="0"/>
              <a:t> </a:t>
            </a:r>
            <a:r>
              <a:rPr lang="en-GB" sz="2200" dirty="0" err="1"/>
              <a:t>geri</a:t>
            </a:r>
            <a:r>
              <a:rPr lang="en-GB" sz="2200" dirty="0"/>
              <a:t> </a:t>
            </a:r>
            <a:r>
              <a:rPr lang="en-GB" sz="2200" dirty="0" err="1"/>
              <a:t>gittiğini</a:t>
            </a:r>
            <a:r>
              <a:rPr lang="en-GB" sz="2200" dirty="0"/>
              <a:t> </a:t>
            </a:r>
            <a:r>
              <a:rPr lang="en-GB" sz="2200" dirty="0" err="1"/>
              <a:t>göstermektedir</a:t>
            </a:r>
            <a:r>
              <a:rPr lang="en-GB" sz="2200" dirty="0"/>
              <a:t>. </a:t>
            </a:r>
            <a:r>
              <a:rPr lang="en-GB" sz="2200" dirty="0" err="1"/>
              <a:t>Örneğin</a:t>
            </a:r>
            <a:r>
              <a:rPr lang="en-GB" sz="2200" dirty="0"/>
              <a:t>, </a:t>
            </a:r>
            <a:r>
              <a:rPr lang="en-GB" sz="2200" dirty="0" err="1"/>
              <a:t>yakın</a:t>
            </a:r>
            <a:r>
              <a:rPr lang="en-GB" sz="2200" dirty="0"/>
              <a:t> </a:t>
            </a:r>
            <a:r>
              <a:rPr lang="en-GB" sz="2200" dirty="0" err="1"/>
              <a:t>zamanda</a:t>
            </a:r>
            <a:r>
              <a:rPr lang="en-GB" sz="2200" dirty="0"/>
              <a:t> </a:t>
            </a:r>
            <a:r>
              <a:rPr lang="en-GB" sz="2200" dirty="0" err="1"/>
              <a:t>bulunan</a:t>
            </a:r>
            <a:r>
              <a:rPr lang="en-GB" sz="2200" dirty="0"/>
              <a:t> </a:t>
            </a:r>
            <a:r>
              <a:rPr lang="en-GB" sz="2200" dirty="0" err="1"/>
              <a:t>Çoyren</a:t>
            </a:r>
            <a:r>
              <a:rPr lang="en-GB" sz="2200" dirty="0"/>
              <a:t> (</a:t>
            </a:r>
            <a:r>
              <a:rPr lang="en-GB" sz="2200" dirty="0" err="1"/>
              <a:t>Çoyr</a:t>
            </a:r>
            <a:r>
              <a:rPr lang="en-GB" sz="2200" dirty="0"/>
              <a:t>) </a:t>
            </a:r>
            <a:r>
              <a:rPr lang="en-GB" sz="2200" dirty="0" err="1"/>
              <a:t>Yazıtı</a:t>
            </a:r>
            <a:r>
              <a:rPr lang="en-GB" sz="2200" dirty="0"/>
              <a:t> MS 687-692 </a:t>
            </a:r>
            <a:r>
              <a:rPr lang="en-GB" sz="2200" dirty="0" err="1"/>
              <a:t>yıllarına</a:t>
            </a:r>
            <a:r>
              <a:rPr lang="en-GB" sz="2200" dirty="0"/>
              <a:t> </a:t>
            </a:r>
            <a:r>
              <a:rPr lang="en-GB" sz="2200" dirty="0" err="1"/>
              <a:t>tarihlenmiştir</a:t>
            </a:r>
            <a:r>
              <a:rPr lang="en-GB" sz="2200" dirty="0"/>
              <a:t>. </a:t>
            </a:r>
            <a:r>
              <a:rPr lang="tr-TR" sz="2200" dirty="0"/>
              <a:t>Başka bir deyişle, Türk yazı dilinin ilk örnekleri VII. </a:t>
            </a:r>
            <a:r>
              <a:rPr lang="tr-TR" sz="2200" dirty="0" err="1"/>
              <a:t>yy’a</a:t>
            </a:r>
            <a:r>
              <a:rPr lang="tr-TR" sz="2200" dirty="0"/>
              <a:t> aittir. </a:t>
            </a:r>
            <a:r>
              <a:rPr lang="tr-TR" sz="2200" dirty="0" err="1"/>
              <a:t>Çoyren</a:t>
            </a:r>
            <a:r>
              <a:rPr lang="tr-TR" sz="2200" dirty="0"/>
              <a:t> yazıtı, </a:t>
            </a:r>
            <a:r>
              <a:rPr lang="tr-TR" sz="2200" dirty="0" err="1"/>
              <a:t>Köl</a:t>
            </a:r>
            <a:r>
              <a:rPr lang="tr-TR" sz="2200" dirty="0"/>
              <a:t> </a:t>
            </a:r>
            <a:r>
              <a:rPr lang="tr-TR" sz="2200" dirty="0" err="1"/>
              <a:t>Tigin</a:t>
            </a:r>
            <a:r>
              <a:rPr lang="tr-TR" sz="2200" dirty="0"/>
              <a:t>, Bilge Kağan ve </a:t>
            </a:r>
            <a:r>
              <a:rPr lang="tr-TR" sz="2200" dirty="0" err="1"/>
              <a:t>Tonyukuk</a:t>
            </a:r>
            <a:r>
              <a:rPr lang="tr-TR" sz="2200" dirty="0"/>
              <a:t> yazıtları gibi mezar taşı olarak dikilmiştir. Köktürk Kağanlığına bağlı bir kişinin, II. Köktürk Kağanlığını kuran </a:t>
            </a:r>
            <a:r>
              <a:rPr lang="tr-TR" sz="2200" dirty="0" err="1"/>
              <a:t>İlteriş’e</a:t>
            </a:r>
            <a:r>
              <a:rPr lang="tr-TR" sz="2200" dirty="0"/>
              <a:t> katıldığını anlatan bu yazıt, sadece 6 satırdan ibarettir. </a:t>
            </a:r>
          </a:p>
        </p:txBody>
      </p:sp>
      <p:sp>
        <p:nvSpPr>
          <p:cNvPr id="4" name="3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5" name="4 Slayt Numarası Yer Tutucusu"/>
          <p:cNvSpPr>
            <a:spLocks noGrp="1"/>
          </p:cNvSpPr>
          <p:nvPr>
            <p:ph type="sldNum" sz="quarter" idx="12"/>
          </p:nvPr>
        </p:nvSpPr>
        <p:spPr/>
        <p:txBody>
          <a:bodyPr/>
          <a:lstStyle/>
          <a:p>
            <a:fld id="{F5241D30-471F-4A7E-8796-A38B74581AEE}" type="slidenum">
              <a:rPr lang="tr-TR" smtClean="0"/>
              <a:pPr/>
              <a:t>4</a:t>
            </a:fld>
            <a:endParaRPr lang="tr-TR" dirty="0"/>
          </a:p>
        </p:txBody>
      </p:sp>
    </p:spTree>
    <p:extLst>
      <p:ext uri="{BB962C8B-B14F-4D97-AF65-F5344CB8AC3E}">
        <p14:creationId xmlns:p14="http://schemas.microsoft.com/office/powerpoint/2010/main" val="12251051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i="1" dirty="0"/>
              <a:t>6</a:t>
            </a:r>
            <a:r>
              <a:rPr lang="en-GB" i="1" dirty="0"/>
              <a:t>. </a:t>
            </a:r>
            <a:r>
              <a:rPr lang="tr-TR" i="1" dirty="0"/>
              <a:t>Orta</a:t>
            </a:r>
            <a:r>
              <a:rPr lang="en-GB" i="1" dirty="0"/>
              <a:t> Türkçe Dönemi </a:t>
            </a:r>
            <a:br>
              <a:rPr lang="tr-TR" i="1" dirty="0"/>
            </a:br>
            <a:endParaRPr lang="tr-TR" i="1" dirty="0"/>
          </a:p>
        </p:txBody>
      </p:sp>
      <p:sp>
        <p:nvSpPr>
          <p:cNvPr id="3" name="2 İçerik Yer Tutucusu"/>
          <p:cNvSpPr>
            <a:spLocks noGrp="1"/>
          </p:cNvSpPr>
          <p:nvPr>
            <p:ph idx="1"/>
          </p:nvPr>
        </p:nvSpPr>
        <p:spPr>
          <a:xfrm>
            <a:off x="457200" y="1417638"/>
            <a:ext cx="8229600" cy="4938713"/>
          </a:xfrm>
        </p:spPr>
        <p:txBody>
          <a:bodyPr>
            <a:noAutofit/>
          </a:bodyPr>
          <a:lstStyle/>
          <a:p>
            <a:pPr algn="just"/>
            <a:r>
              <a:rPr lang="en-GB" sz="2400" b="1" dirty="0" err="1"/>
              <a:t>Divanü</a:t>
            </a:r>
            <a:r>
              <a:rPr lang="en-GB" sz="2400" b="1" dirty="0"/>
              <a:t> </a:t>
            </a:r>
            <a:r>
              <a:rPr lang="en-GB" sz="2400" b="1" dirty="0" err="1"/>
              <a:t>Lügati’t-Türk</a:t>
            </a:r>
            <a:r>
              <a:rPr lang="en-GB" sz="2400" b="1" dirty="0"/>
              <a:t>:</a:t>
            </a:r>
            <a:r>
              <a:rPr lang="en-GB" sz="2400" dirty="0"/>
              <a:t>  11. </a:t>
            </a:r>
            <a:r>
              <a:rPr lang="en-GB" sz="2400" dirty="0" err="1"/>
              <a:t>yüzyılda</a:t>
            </a:r>
            <a:r>
              <a:rPr lang="en-GB" sz="2400" dirty="0"/>
              <a:t> (1072) </a:t>
            </a:r>
            <a:r>
              <a:rPr lang="en-GB" sz="2400" dirty="0" err="1"/>
              <a:t>tarihinde</a:t>
            </a:r>
            <a:r>
              <a:rPr lang="en-GB" sz="2400" dirty="0"/>
              <a:t> </a:t>
            </a:r>
            <a:r>
              <a:rPr lang="en-GB" sz="2400" dirty="0" err="1"/>
              <a:t>yazılmış</a:t>
            </a:r>
            <a:r>
              <a:rPr lang="en-GB" sz="2400" dirty="0"/>
              <a:t> </a:t>
            </a:r>
            <a:r>
              <a:rPr lang="en-GB" sz="2400" dirty="0" err="1"/>
              <a:t>olan</a:t>
            </a:r>
            <a:r>
              <a:rPr lang="en-GB" sz="2400" dirty="0"/>
              <a:t> </a:t>
            </a:r>
            <a:r>
              <a:rPr lang="en-GB" sz="2400" dirty="0" err="1"/>
              <a:t>eserlerden</a:t>
            </a:r>
            <a:r>
              <a:rPr lang="en-GB" sz="2400" dirty="0"/>
              <a:t> </a:t>
            </a:r>
            <a:r>
              <a:rPr lang="en-GB" sz="2400" dirty="0" err="1"/>
              <a:t>birisi</a:t>
            </a:r>
            <a:r>
              <a:rPr lang="en-GB" sz="2400" dirty="0"/>
              <a:t> de </a:t>
            </a:r>
            <a:r>
              <a:rPr lang="en-GB" sz="2400" dirty="0" err="1"/>
              <a:t>Kaşgarlı</a:t>
            </a:r>
            <a:r>
              <a:rPr lang="en-GB" sz="2400" dirty="0"/>
              <a:t> </a:t>
            </a:r>
            <a:r>
              <a:rPr lang="en-GB" sz="2400" dirty="0" err="1"/>
              <a:t>Mahmu</a:t>
            </a:r>
            <a:r>
              <a:rPr lang="tr-TR" sz="2400" dirty="0"/>
              <a:t>t</a:t>
            </a:r>
            <a:r>
              <a:rPr lang="en-GB" sz="2400" dirty="0"/>
              <a:t>’un </a:t>
            </a:r>
            <a:r>
              <a:rPr lang="en-GB" sz="2400" dirty="0" err="1"/>
              <a:t>Divanü</a:t>
            </a:r>
            <a:r>
              <a:rPr lang="en-GB" sz="2400" dirty="0"/>
              <a:t> </a:t>
            </a:r>
            <a:r>
              <a:rPr lang="en-GB" sz="2400" dirty="0" err="1"/>
              <a:t>Lügati’t-Türk</a:t>
            </a:r>
            <a:r>
              <a:rPr lang="en-GB" sz="2400" dirty="0"/>
              <a:t> </a:t>
            </a:r>
            <a:r>
              <a:rPr lang="en-GB" sz="2400" dirty="0" err="1"/>
              <a:t>adlı</a:t>
            </a:r>
            <a:r>
              <a:rPr lang="en-GB" sz="2400" dirty="0"/>
              <a:t> </a:t>
            </a:r>
            <a:r>
              <a:rPr lang="en-GB" sz="2400" dirty="0" err="1"/>
              <a:t>eseridir</a:t>
            </a:r>
            <a:r>
              <a:rPr lang="en-GB" sz="2400" dirty="0"/>
              <a:t>. </a:t>
            </a:r>
            <a:r>
              <a:rPr lang="en-GB" sz="2400" dirty="0" err="1"/>
              <a:t>Kaşgarlı</a:t>
            </a:r>
            <a:r>
              <a:rPr lang="en-GB" sz="2400" dirty="0"/>
              <a:t> </a:t>
            </a:r>
            <a:r>
              <a:rPr lang="en-GB" sz="2400" dirty="0" err="1"/>
              <a:t>Mahmut</a:t>
            </a:r>
            <a:r>
              <a:rPr lang="en-GB" sz="2400" dirty="0"/>
              <a:t> </a:t>
            </a:r>
            <a:r>
              <a:rPr lang="en-GB" sz="2400" dirty="0" err="1"/>
              <a:t>bu</a:t>
            </a:r>
            <a:r>
              <a:rPr lang="en-GB" sz="2400" dirty="0"/>
              <a:t> </a:t>
            </a:r>
            <a:r>
              <a:rPr lang="en-GB" sz="2400" dirty="0" err="1"/>
              <a:t>eserini</a:t>
            </a:r>
            <a:r>
              <a:rPr lang="en-GB" sz="2400" dirty="0"/>
              <a:t> </a:t>
            </a:r>
            <a:r>
              <a:rPr lang="en-GB" sz="2400" dirty="0" err="1"/>
              <a:t>Araplara</a:t>
            </a:r>
            <a:r>
              <a:rPr lang="en-GB" sz="2400" dirty="0"/>
              <a:t> </a:t>
            </a:r>
            <a:r>
              <a:rPr lang="en-GB" sz="2400" dirty="0" err="1"/>
              <a:t>Türkçe</a:t>
            </a:r>
            <a:r>
              <a:rPr lang="en-GB" sz="2400" dirty="0"/>
              <a:t> </a:t>
            </a:r>
            <a:r>
              <a:rPr lang="en-GB" sz="2400" dirty="0" err="1"/>
              <a:t>öğretmek</a:t>
            </a:r>
            <a:r>
              <a:rPr lang="en-GB" sz="2400" dirty="0"/>
              <a:t> </a:t>
            </a:r>
            <a:r>
              <a:rPr lang="en-GB" sz="2400" dirty="0" err="1"/>
              <a:t>amacıyla</a:t>
            </a:r>
            <a:r>
              <a:rPr lang="en-GB" sz="2400" dirty="0"/>
              <a:t> </a:t>
            </a:r>
            <a:r>
              <a:rPr lang="en-GB" sz="2400" dirty="0" err="1"/>
              <a:t>kaleme</a:t>
            </a:r>
            <a:r>
              <a:rPr lang="en-GB" sz="2400" dirty="0"/>
              <a:t> </a:t>
            </a:r>
            <a:r>
              <a:rPr lang="en-GB" sz="2400" dirty="0" err="1"/>
              <a:t>almıştır</a:t>
            </a:r>
            <a:r>
              <a:rPr lang="en-GB" sz="2400" dirty="0"/>
              <a:t>. </a:t>
            </a:r>
            <a:r>
              <a:rPr lang="en-GB" sz="2400" dirty="0" err="1"/>
              <a:t>Aslında</a:t>
            </a:r>
            <a:r>
              <a:rPr lang="en-GB" sz="2400" dirty="0"/>
              <a:t> </a:t>
            </a:r>
            <a:r>
              <a:rPr lang="en-GB" sz="2400" dirty="0" err="1"/>
              <a:t>bir</a:t>
            </a:r>
            <a:r>
              <a:rPr lang="en-GB" sz="2400" dirty="0"/>
              <a:t> </a:t>
            </a:r>
            <a:r>
              <a:rPr lang="en-GB" sz="2400" dirty="0" err="1"/>
              <a:t>lügat</a:t>
            </a:r>
            <a:r>
              <a:rPr lang="en-GB" sz="2400" dirty="0"/>
              <a:t> </a:t>
            </a:r>
            <a:r>
              <a:rPr lang="en-GB" sz="2400" dirty="0" err="1"/>
              <a:t>olan</a:t>
            </a:r>
            <a:r>
              <a:rPr lang="en-GB" sz="2400" dirty="0"/>
              <a:t> </a:t>
            </a:r>
            <a:r>
              <a:rPr lang="en-GB" sz="2400" dirty="0" err="1"/>
              <a:t>Divanü</a:t>
            </a:r>
            <a:r>
              <a:rPr lang="en-GB" sz="2400" dirty="0"/>
              <a:t> </a:t>
            </a:r>
            <a:r>
              <a:rPr lang="en-GB" sz="2400" dirty="0" err="1"/>
              <a:t>Lügati’t</a:t>
            </a:r>
            <a:r>
              <a:rPr lang="en-GB" sz="2400" dirty="0"/>
              <a:t> </a:t>
            </a:r>
            <a:r>
              <a:rPr lang="en-GB" sz="2400" dirty="0" err="1"/>
              <a:t>Türk’te</a:t>
            </a:r>
            <a:r>
              <a:rPr lang="en-GB" sz="2400" dirty="0"/>
              <a:t> </a:t>
            </a:r>
            <a:r>
              <a:rPr lang="en-GB" sz="2400" dirty="0" err="1"/>
              <a:t>örnek</a:t>
            </a:r>
            <a:r>
              <a:rPr lang="en-GB" sz="2400" dirty="0"/>
              <a:t> </a:t>
            </a:r>
            <a:r>
              <a:rPr lang="en-GB" sz="2400" dirty="0" err="1"/>
              <a:t>olarak</a:t>
            </a:r>
            <a:r>
              <a:rPr lang="en-GB" sz="2400" dirty="0"/>
              <a:t> </a:t>
            </a:r>
            <a:r>
              <a:rPr lang="en-GB" sz="2400" dirty="0" err="1"/>
              <a:t>verilen</a:t>
            </a:r>
            <a:r>
              <a:rPr lang="en-GB" sz="2400" dirty="0"/>
              <a:t> </a:t>
            </a:r>
            <a:r>
              <a:rPr lang="en-GB" sz="2400" dirty="0" err="1"/>
              <a:t>halk</a:t>
            </a:r>
            <a:r>
              <a:rPr lang="en-GB" sz="2400" dirty="0"/>
              <a:t> </a:t>
            </a:r>
            <a:r>
              <a:rPr lang="en-GB" sz="2400" dirty="0" err="1"/>
              <a:t>şiirleri</a:t>
            </a:r>
            <a:r>
              <a:rPr lang="en-GB" sz="2400" dirty="0"/>
              <a:t>, </a:t>
            </a:r>
            <a:r>
              <a:rPr lang="en-GB" sz="2400" dirty="0" err="1"/>
              <a:t>atasözleri</a:t>
            </a:r>
            <a:r>
              <a:rPr lang="en-GB" sz="2400" dirty="0"/>
              <a:t>, </a:t>
            </a:r>
            <a:r>
              <a:rPr lang="en-GB" sz="2400" dirty="0" err="1"/>
              <a:t>deyimler</a:t>
            </a:r>
            <a:r>
              <a:rPr lang="en-GB" sz="2400" dirty="0"/>
              <a:t> </a:t>
            </a:r>
            <a:r>
              <a:rPr lang="en-GB" sz="2400" dirty="0" err="1"/>
              <a:t>dil</a:t>
            </a:r>
            <a:r>
              <a:rPr lang="en-GB" sz="2400" dirty="0"/>
              <a:t> </a:t>
            </a:r>
            <a:r>
              <a:rPr lang="en-GB" sz="2400" dirty="0" err="1"/>
              <a:t>ve</a:t>
            </a:r>
            <a:r>
              <a:rPr lang="en-GB" sz="2400" dirty="0"/>
              <a:t> </a:t>
            </a:r>
            <a:r>
              <a:rPr lang="en-GB" sz="2400" dirty="0" err="1"/>
              <a:t>kültür</a:t>
            </a:r>
            <a:r>
              <a:rPr lang="en-GB" sz="2400" dirty="0"/>
              <a:t> </a:t>
            </a:r>
            <a:r>
              <a:rPr lang="en-GB" sz="2400" dirty="0" err="1"/>
              <a:t>tarihimiz</a:t>
            </a:r>
            <a:r>
              <a:rPr lang="en-GB" sz="2400" dirty="0"/>
              <a:t> </a:t>
            </a:r>
            <a:r>
              <a:rPr lang="en-GB" sz="2400" dirty="0" err="1"/>
              <a:t>bakımından</a:t>
            </a:r>
            <a:r>
              <a:rPr lang="en-GB" sz="2400" dirty="0"/>
              <a:t> son </a:t>
            </a:r>
            <a:r>
              <a:rPr lang="en-GB" sz="2400" dirty="0" err="1"/>
              <a:t>derece</a:t>
            </a:r>
            <a:r>
              <a:rPr lang="en-GB" sz="2400" dirty="0"/>
              <a:t> </a:t>
            </a:r>
            <a:r>
              <a:rPr lang="en-GB" sz="2400" dirty="0" err="1"/>
              <a:t>önemlidir</a:t>
            </a:r>
            <a:r>
              <a:rPr lang="en-GB" sz="2400" dirty="0"/>
              <a:t>. </a:t>
            </a:r>
            <a:r>
              <a:rPr lang="en-GB" sz="2400" dirty="0" err="1"/>
              <a:t>Kaşgarlı</a:t>
            </a:r>
            <a:r>
              <a:rPr lang="en-GB" sz="2400" dirty="0"/>
              <a:t> </a:t>
            </a:r>
            <a:r>
              <a:rPr lang="en-GB" sz="2400" dirty="0" err="1"/>
              <a:t>Mahmut</a:t>
            </a:r>
            <a:r>
              <a:rPr lang="en-GB" sz="2400" dirty="0"/>
              <a:t> </a:t>
            </a:r>
            <a:r>
              <a:rPr lang="en-GB" sz="2400" dirty="0" err="1"/>
              <a:t>aynı</a:t>
            </a:r>
            <a:r>
              <a:rPr lang="en-GB" sz="2400" dirty="0"/>
              <a:t> </a:t>
            </a:r>
            <a:r>
              <a:rPr lang="en-GB" sz="2400" dirty="0" err="1"/>
              <a:t>zamanda</a:t>
            </a:r>
            <a:r>
              <a:rPr lang="en-GB" sz="2400" dirty="0"/>
              <a:t> ilk </a:t>
            </a:r>
            <a:r>
              <a:rPr lang="en-GB" sz="2400" dirty="0" err="1"/>
              <a:t>Türk</a:t>
            </a:r>
            <a:r>
              <a:rPr lang="en-GB" sz="2400" dirty="0"/>
              <a:t> </a:t>
            </a:r>
            <a:r>
              <a:rPr lang="en-GB" sz="2400" dirty="0" err="1"/>
              <a:t>dili</a:t>
            </a:r>
            <a:r>
              <a:rPr lang="en-GB" sz="2400" dirty="0"/>
              <a:t> </a:t>
            </a:r>
            <a:r>
              <a:rPr lang="en-GB" sz="2400" dirty="0" err="1"/>
              <a:t>bilginidir</a:t>
            </a:r>
            <a:r>
              <a:rPr lang="en-GB" sz="2400" dirty="0"/>
              <a:t>. </a:t>
            </a:r>
            <a:r>
              <a:rPr lang="en-GB" sz="2400" dirty="0" err="1"/>
              <a:t>Eserini</a:t>
            </a:r>
            <a:r>
              <a:rPr lang="en-GB" sz="2400" dirty="0"/>
              <a:t> “</a:t>
            </a:r>
            <a:r>
              <a:rPr lang="en-GB" sz="2400" dirty="0" err="1"/>
              <a:t>Türk</a:t>
            </a:r>
            <a:r>
              <a:rPr lang="en-GB" sz="2400" dirty="0"/>
              <a:t> </a:t>
            </a:r>
            <a:r>
              <a:rPr lang="en-GB" sz="2400" dirty="0" err="1"/>
              <a:t>dili</a:t>
            </a:r>
            <a:r>
              <a:rPr lang="en-GB" sz="2400" dirty="0"/>
              <a:t> </a:t>
            </a:r>
            <a:r>
              <a:rPr lang="en-GB" sz="2400" dirty="0" err="1"/>
              <a:t>ile</a:t>
            </a:r>
            <a:r>
              <a:rPr lang="en-GB" sz="2400" dirty="0"/>
              <a:t> </a:t>
            </a:r>
            <a:r>
              <a:rPr lang="en-GB" sz="2400" dirty="0" err="1"/>
              <a:t>Arap</a:t>
            </a:r>
            <a:r>
              <a:rPr lang="en-GB" sz="2400" dirty="0"/>
              <a:t> </a:t>
            </a:r>
            <a:r>
              <a:rPr lang="en-GB" sz="2400" dirty="0" err="1"/>
              <a:t>dilinin</a:t>
            </a:r>
            <a:r>
              <a:rPr lang="en-GB" sz="2400" dirty="0"/>
              <a:t> at </a:t>
            </a:r>
            <a:r>
              <a:rPr lang="en-GB" sz="2400" dirty="0" err="1"/>
              <a:t>başı</a:t>
            </a:r>
            <a:r>
              <a:rPr lang="en-GB" sz="2400" dirty="0"/>
              <a:t> </a:t>
            </a:r>
            <a:r>
              <a:rPr lang="en-GB" sz="2400" dirty="0" err="1"/>
              <a:t>yürüdükleri</a:t>
            </a:r>
            <a:r>
              <a:rPr lang="en-GB" sz="2400" dirty="0"/>
              <a:t> </a:t>
            </a:r>
            <a:r>
              <a:rPr lang="en-GB" sz="2400" dirty="0" err="1"/>
              <a:t>bilinsin</a:t>
            </a:r>
            <a:r>
              <a:rPr lang="en-GB" sz="2400" dirty="0"/>
              <a:t>” </a:t>
            </a:r>
            <a:r>
              <a:rPr lang="en-GB" sz="2400" dirty="0" err="1"/>
              <a:t>diye</a:t>
            </a:r>
            <a:r>
              <a:rPr lang="en-GB" sz="2400" dirty="0"/>
              <a:t> </a:t>
            </a:r>
            <a:r>
              <a:rPr lang="en-GB" sz="2400" dirty="0" err="1"/>
              <a:t>yazdığını</a:t>
            </a:r>
            <a:r>
              <a:rPr lang="en-GB" sz="2400" dirty="0"/>
              <a:t> </a:t>
            </a:r>
            <a:r>
              <a:rPr lang="en-GB" sz="2400" dirty="0" err="1"/>
              <a:t>söylemektedir</a:t>
            </a:r>
            <a:r>
              <a:rPr lang="en-GB" sz="2400" dirty="0"/>
              <a:t>. “</a:t>
            </a:r>
            <a:r>
              <a:rPr lang="en-GB" sz="2400" dirty="0" err="1"/>
              <a:t>Türk</a:t>
            </a:r>
            <a:r>
              <a:rPr lang="en-GB" sz="2400" dirty="0"/>
              <a:t> </a:t>
            </a:r>
            <a:r>
              <a:rPr lang="en-GB" sz="2400" dirty="0" err="1"/>
              <a:t>dilini</a:t>
            </a:r>
            <a:r>
              <a:rPr lang="en-GB" sz="2400" dirty="0"/>
              <a:t> </a:t>
            </a:r>
            <a:r>
              <a:rPr lang="en-GB" sz="2400" dirty="0" err="1"/>
              <a:t>öğreniniz</a:t>
            </a:r>
            <a:r>
              <a:rPr lang="en-GB" sz="2400" dirty="0"/>
              <a:t>, </a:t>
            </a:r>
            <a:r>
              <a:rPr lang="en-GB" sz="2400" dirty="0" err="1"/>
              <a:t>çünkü</a:t>
            </a:r>
            <a:r>
              <a:rPr lang="en-GB" sz="2400" dirty="0"/>
              <a:t> </a:t>
            </a:r>
            <a:r>
              <a:rPr lang="en-GB" sz="2400" dirty="0" err="1"/>
              <a:t>onların</a:t>
            </a:r>
            <a:r>
              <a:rPr lang="en-GB" sz="2400" dirty="0"/>
              <a:t> </a:t>
            </a:r>
            <a:r>
              <a:rPr lang="en-GB" sz="2400" dirty="0" err="1"/>
              <a:t>uzun</a:t>
            </a:r>
            <a:r>
              <a:rPr lang="en-GB" sz="2400" dirty="0"/>
              <a:t> </a:t>
            </a:r>
            <a:r>
              <a:rPr lang="en-GB" sz="2400" dirty="0" err="1"/>
              <a:t>sürecek</a:t>
            </a:r>
            <a:r>
              <a:rPr lang="en-GB" sz="2400" dirty="0"/>
              <a:t> </a:t>
            </a:r>
            <a:r>
              <a:rPr lang="en-GB" sz="2400" dirty="0" err="1"/>
              <a:t>bir</a:t>
            </a:r>
            <a:r>
              <a:rPr lang="en-GB" sz="2400" dirty="0"/>
              <a:t> </a:t>
            </a:r>
            <a:r>
              <a:rPr lang="en-GB" sz="2400" dirty="0" err="1"/>
              <a:t>saltanatı</a:t>
            </a:r>
            <a:r>
              <a:rPr lang="en-GB" sz="2400" dirty="0"/>
              <a:t> </a:t>
            </a:r>
            <a:r>
              <a:rPr lang="en-GB" sz="2400" dirty="0" err="1"/>
              <a:t>olacaktır</a:t>
            </a:r>
            <a:r>
              <a:rPr lang="en-GB" sz="2400" dirty="0"/>
              <a:t>” </a:t>
            </a:r>
            <a:r>
              <a:rPr lang="en-GB" sz="2400" dirty="0" err="1"/>
              <a:t>hadisini</a:t>
            </a:r>
            <a:r>
              <a:rPr lang="en-GB" sz="2400" dirty="0"/>
              <a:t> </a:t>
            </a:r>
            <a:r>
              <a:rPr lang="en-GB" sz="2400" dirty="0" err="1"/>
              <a:t>zikreder</a:t>
            </a:r>
            <a:r>
              <a:rPr lang="en-GB" sz="2400" dirty="0"/>
              <a:t> </a:t>
            </a:r>
            <a:r>
              <a:rPr lang="en-GB" sz="2400" dirty="0" err="1"/>
              <a:t>Kaşgarlı</a:t>
            </a:r>
            <a:r>
              <a:rPr lang="en-GB" sz="2400" dirty="0"/>
              <a:t>, ilk </a:t>
            </a:r>
            <a:r>
              <a:rPr lang="en-GB" sz="2400" dirty="0" err="1"/>
              <a:t>Türkçü</a:t>
            </a:r>
            <a:r>
              <a:rPr lang="en-GB" sz="2400" dirty="0"/>
              <a:t> </a:t>
            </a:r>
            <a:r>
              <a:rPr lang="en-GB" sz="2400" dirty="0" err="1"/>
              <a:t>yazarlarımızdandır</a:t>
            </a:r>
            <a:r>
              <a:rPr lang="en-GB" sz="2400" dirty="0"/>
              <a:t>. </a:t>
            </a:r>
            <a:endParaRPr lang="tr-TR" sz="2400" dirty="0"/>
          </a:p>
          <a:p>
            <a:pPr algn="just"/>
            <a:endParaRPr lang="tr-TR" sz="2200" dirty="0"/>
          </a:p>
        </p:txBody>
      </p:sp>
      <p:sp>
        <p:nvSpPr>
          <p:cNvPr id="4" name="3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5" name="4 Slayt Numarası Yer Tutucusu"/>
          <p:cNvSpPr>
            <a:spLocks noGrp="1"/>
          </p:cNvSpPr>
          <p:nvPr>
            <p:ph type="sldNum" sz="quarter" idx="12"/>
          </p:nvPr>
        </p:nvSpPr>
        <p:spPr/>
        <p:txBody>
          <a:bodyPr/>
          <a:lstStyle/>
          <a:p>
            <a:fld id="{F5241D30-471F-4A7E-8796-A38B74581AEE}" type="slidenum">
              <a:rPr lang="tr-TR" smtClean="0"/>
              <a:pPr/>
              <a:t>40</a:t>
            </a:fld>
            <a:endParaRPr lang="tr-TR" dirty="0"/>
          </a:p>
        </p:txBody>
      </p:sp>
    </p:spTree>
    <p:extLst>
      <p:ext uri="{BB962C8B-B14F-4D97-AF65-F5344CB8AC3E}">
        <p14:creationId xmlns:p14="http://schemas.microsoft.com/office/powerpoint/2010/main" val="38792870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i="1" dirty="0"/>
              <a:t>6</a:t>
            </a:r>
            <a:r>
              <a:rPr lang="en-GB" i="1" dirty="0"/>
              <a:t>. </a:t>
            </a:r>
            <a:r>
              <a:rPr lang="tr-TR" i="1" dirty="0"/>
              <a:t>Orta</a:t>
            </a:r>
            <a:r>
              <a:rPr lang="en-GB" i="1" dirty="0"/>
              <a:t> Türkçe Dönemi </a:t>
            </a:r>
            <a:br>
              <a:rPr lang="tr-TR" i="1" dirty="0"/>
            </a:br>
            <a:endParaRPr lang="tr-TR" i="1" dirty="0"/>
          </a:p>
        </p:txBody>
      </p:sp>
      <p:sp>
        <p:nvSpPr>
          <p:cNvPr id="3" name="2 İçerik Yer Tutucusu"/>
          <p:cNvSpPr>
            <a:spLocks noGrp="1"/>
          </p:cNvSpPr>
          <p:nvPr>
            <p:ph idx="1"/>
          </p:nvPr>
        </p:nvSpPr>
        <p:spPr>
          <a:xfrm>
            <a:off x="457200" y="1417638"/>
            <a:ext cx="8229600" cy="4938713"/>
          </a:xfrm>
        </p:spPr>
        <p:txBody>
          <a:bodyPr>
            <a:noAutofit/>
          </a:bodyPr>
          <a:lstStyle/>
          <a:p>
            <a:pPr algn="just"/>
            <a:r>
              <a:rPr lang="en-GB" sz="2400" b="1" dirty="0" err="1"/>
              <a:t>Atabetü’l-Hakayık</a:t>
            </a:r>
            <a:r>
              <a:rPr lang="en-GB" sz="2400" b="1" dirty="0"/>
              <a:t> (</a:t>
            </a:r>
            <a:r>
              <a:rPr lang="en-GB" sz="2400" b="1" dirty="0" err="1"/>
              <a:t>Hakikatlerin</a:t>
            </a:r>
            <a:r>
              <a:rPr lang="en-GB" sz="2400" b="1" dirty="0"/>
              <a:t> </a:t>
            </a:r>
            <a:r>
              <a:rPr lang="en-GB" sz="2400" b="1" dirty="0" err="1"/>
              <a:t>Eşiği</a:t>
            </a:r>
            <a:r>
              <a:rPr lang="en-GB" sz="2400" b="1" dirty="0"/>
              <a:t>)</a:t>
            </a:r>
            <a:r>
              <a:rPr lang="en-GB" sz="2400" dirty="0"/>
              <a:t>: 12. </a:t>
            </a:r>
            <a:r>
              <a:rPr lang="en-GB" sz="2400" dirty="0" err="1"/>
              <a:t>yüzyılın</a:t>
            </a:r>
            <a:r>
              <a:rPr lang="en-GB" sz="2400" dirty="0"/>
              <a:t> </a:t>
            </a:r>
            <a:r>
              <a:rPr lang="en-GB" sz="2400" dirty="0" err="1"/>
              <a:t>başında</a:t>
            </a:r>
            <a:r>
              <a:rPr lang="en-GB" sz="2400" dirty="0"/>
              <a:t> </a:t>
            </a:r>
            <a:r>
              <a:rPr lang="en-GB" sz="2400" dirty="0" err="1"/>
              <a:t>yazıldığı</a:t>
            </a:r>
            <a:r>
              <a:rPr lang="en-GB" sz="2400" dirty="0"/>
              <a:t> </a:t>
            </a:r>
            <a:r>
              <a:rPr lang="en-GB" sz="2400" dirty="0" err="1"/>
              <a:t>sanılan</a:t>
            </a:r>
            <a:r>
              <a:rPr lang="en-GB" sz="2400" dirty="0"/>
              <a:t> </a:t>
            </a:r>
            <a:r>
              <a:rPr lang="en-GB" sz="2400" dirty="0" err="1"/>
              <a:t>Atabetü’l-Hakayık</a:t>
            </a:r>
            <a:r>
              <a:rPr lang="en-GB" sz="2400" dirty="0"/>
              <a:t>, </a:t>
            </a:r>
            <a:r>
              <a:rPr lang="en-GB" sz="2400" dirty="0" err="1"/>
              <a:t>Edib</a:t>
            </a:r>
            <a:r>
              <a:rPr lang="en-GB" sz="2400" dirty="0"/>
              <a:t> Ahmet </a:t>
            </a:r>
            <a:r>
              <a:rPr lang="en-GB" sz="2400" dirty="0" err="1"/>
              <a:t>tarafından</a:t>
            </a:r>
            <a:r>
              <a:rPr lang="en-GB" sz="2400" dirty="0"/>
              <a:t> </a:t>
            </a:r>
            <a:r>
              <a:rPr lang="en-GB" sz="2400" dirty="0" err="1"/>
              <a:t>yazılmıştır</a:t>
            </a:r>
            <a:r>
              <a:rPr lang="en-GB" sz="2400" dirty="0"/>
              <a:t>. </a:t>
            </a:r>
            <a:r>
              <a:rPr lang="en-GB" sz="2400" dirty="0" err="1"/>
              <a:t>Öğretici</a:t>
            </a:r>
            <a:r>
              <a:rPr lang="en-GB" sz="2400" dirty="0"/>
              <a:t> </a:t>
            </a:r>
            <a:r>
              <a:rPr lang="en-GB" sz="2400" dirty="0" err="1"/>
              <a:t>mahiyette</a:t>
            </a:r>
            <a:r>
              <a:rPr lang="en-GB" sz="2400" dirty="0"/>
              <a:t> </a:t>
            </a:r>
            <a:r>
              <a:rPr lang="en-GB" sz="2400" dirty="0" err="1"/>
              <a:t>dini-ahlakî</a:t>
            </a:r>
            <a:r>
              <a:rPr lang="en-GB" sz="2400" dirty="0"/>
              <a:t> </a:t>
            </a:r>
            <a:r>
              <a:rPr lang="en-GB" sz="2400" dirty="0" err="1"/>
              <a:t>bir</a:t>
            </a:r>
            <a:r>
              <a:rPr lang="en-GB" sz="2400" dirty="0"/>
              <a:t> </a:t>
            </a:r>
            <a:r>
              <a:rPr lang="en-GB" sz="2400" dirty="0" err="1"/>
              <a:t>eserdir</a:t>
            </a:r>
            <a:r>
              <a:rPr lang="en-GB" sz="2400" dirty="0"/>
              <a:t>. </a:t>
            </a:r>
            <a:r>
              <a:rPr lang="en-GB" sz="2400" dirty="0" err="1"/>
              <a:t>Edib</a:t>
            </a:r>
            <a:r>
              <a:rPr lang="en-GB" sz="2400" dirty="0"/>
              <a:t> Ahmet, </a:t>
            </a:r>
            <a:r>
              <a:rPr lang="en-GB" sz="2400" dirty="0" err="1"/>
              <a:t>dinin</a:t>
            </a:r>
            <a:r>
              <a:rPr lang="en-GB" sz="2400" dirty="0"/>
              <a:t> </a:t>
            </a:r>
            <a:r>
              <a:rPr lang="en-GB" sz="2400" dirty="0" err="1"/>
              <a:t>faziletlerinden</a:t>
            </a:r>
            <a:r>
              <a:rPr lang="en-GB" sz="2400" dirty="0"/>
              <a:t>, </a:t>
            </a:r>
            <a:r>
              <a:rPr lang="en-GB" sz="2400" dirty="0" err="1"/>
              <a:t>ilimden</a:t>
            </a:r>
            <a:r>
              <a:rPr lang="en-GB" sz="2400" dirty="0"/>
              <a:t>, </a:t>
            </a:r>
            <a:r>
              <a:rPr lang="en-GB" sz="2400" dirty="0" err="1"/>
              <a:t>cimrilikten</a:t>
            </a:r>
            <a:r>
              <a:rPr lang="en-GB" sz="2400" dirty="0"/>
              <a:t>, </a:t>
            </a:r>
            <a:r>
              <a:rPr lang="en-GB" sz="2400" dirty="0" err="1"/>
              <a:t>cömertlikten</a:t>
            </a:r>
            <a:r>
              <a:rPr lang="en-GB" sz="2400" dirty="0"/>
              <a:t> vb. </a:t>
            </a:r>
            <a:r>
              <a:rPr lang="en-GB" sz="2400" dirty="0" err="1"/>
              <a:t>bahsetmiştir</a:t>
            </a:r>
            <a:r>
              <a:rPr lang="en-GB" sz="2400" dirty="0"/>
              <a:t>. </a:t>
            </a:r>
            <a:r>
              <a:rPr lang="en-GB" sz="2400" dirty="0" err="1"/>
              <a:t>Eser</a:t>
            </a:r>
            <a:r>
              <a:rPr lang="en-GB" sz="2400" dirty="0"/>
              <a:t> </a:t>
            </a:r>
            <a:r>
              <a:rPr lang="en-GB" sz="2400" dirty="0" err="1"/>
              <a:t>dörtlükler</a:t>
            </a:r>
            <a:r>
              <a:rPr lang="en-GB" sz="2400" dirty="0"/>
              <a:t> </a:t>
            </a:r>
            <a:r>
              <a:rPr lang="en-GB" sz="2400" dirty="0" err="1"/>
              <a:t>halinde</a:t>
            </a:r>
            <a:r>
              <a:rPr lang="en-GB" sz="2400" dirty="0"/>
              <a:t> </a:t>
            </a:r>
            <a:r>
              <a:rPr lang="en-GB" sz="2400" dirty="0" err="1"/>
              <a:t>düzenlenmiştir</a:t>
            </a:r>
            <a:r>
              <a:rPr lang="en-GB" sz="2400" dirty="0"/>
              <a:t>.</a:t>
            </a:r>
            <a:endParaRPr lang="tr-TR" sz="2400" dirty="0"/>
          </a:p>
          <a:p>
            <a:pPr algn="just"/>
            <a:r>
              <a:rPr lang="en-GB" sz="2400" dirty="0"/>
              <a:t>Bu </a:t>
            </a:r>
            <a:r>
              <a:rPr lang="en-GB" sz="2400" dirty="0" err="1"/>
              <a:t>eserlerin</a:t>
            </a:r>
            <a:r>
              <a:rPr lang="en-GB" sz="2400" dirty="0"/>
              <a:t> </a:t>
            </a:r>
            <a:r>
              <a:rPr lang="en-GB" sz="2400" dirty="0" err="1"/>
              <a:t>dışında</a:t>
            </a:r>
            <a:r>
              <a:rPr lang="en-GB" sz="2400" dirty="0"/>
              <a:t> Ahmet </a:t>
            </a:r>
            <a:r>
              <a:rPr lang="en-GB" sz="2400" dirty="0" err="1"/>
              <a:t>Yesevî’nin</a:t>
            </a:r>
            <a:r>
              <a:rPr lang="en-GB" sz="2400" dirty="0"/>
              <a:t> </a:t>
            </a:r>
            <a:r>
              <a:rPr lang="en-GB" sz="2400" dirty="0" err="1"/>
              <a:t>şiirlerinin</a:t>
            </a:r>
            <a:r>
              <a:rPr lang="en-GB" sz="2400" dirty="0"/>
              <a:t> </a:t>
            </a:r>
            <a:r>
              <a:rPr lang="en-GB" sz="2400" dirty="0" err="1"/>
              <a:t>toplanmasıyla</a:t>
            </a:r>
            <a:r>
              <a:rPr lang="en-GB" sz="2400" dirty="0"/>
              <a:t> </a:t>
            </a:r>
            <a:r>
              <a:rPr lang="en-GB" sz="2400" dirty="0" err="1"/>
              <a:t>olu</a:t>
            </a:r>
            <a:r>
              <a:rPr lang="tr-TR" sz="2400" dirty="0"/>
              <a:t>ş</a:t>
            </a:r>
            <a:r>
              <a:rPr lang="en-GB" sz="2400" dirty="0" err="1"/>
              <a:t>turulan</a:t>
            </a:r>
            <a:r>
              <a:rPr lang="en-GB" sz="2400" dirty="0"/>
              <a:t> </a:t>
            </a:r>
            <a:r>
              <a:rPr lang="en-GB" sz="2400" i="1" dirty="0" err="1"/>
              <a:t>Dîvân</a:t>
            </a:r>
            <a:r>
              <a:rPr lang="en-GB" sz="2400" i="1" dirty="0"/>
              <a:t>-ı </a:t>
            </a:r>
            <a:r>
              <a:rPr lang="en-GB" sz="2400" i="1" dirty="0" err="1"/>
              <a:t>Hikmet</a:t>
            </a:r>
            <a:r>
              <a:rPr lang="en-GB" sz="2400" i="1" dirty="0"/>
              <a:t> </a:t>
            </a:r>
            <a:r>
              <a:rPr lang="en-GB" sz="2400" dirty="0" err="1"/>
              <a:t>ve</a:t>
            </a:r>
            <a:r>
              <a:rPr lang="en-GB" sz="2400" dirty="0"/>
              <a:t> </a:t>
            </a:r>
            <a:r>
              <a:rPr lang="en-GB" sz="2400" dirty="0" err="1"/>
              <a:t>kim</a:t>
            </a:r>
            <a:r>
              <a:rPr lang="en-GB" sz="2400" dirty="0"/>
              <a:t> </a:t>
            </a:r>
            <a:r>
              <a:rPr lang="en-GB" sz="2400" dirty="0" err="1"/>
              <a:t>tarafından</a:t>
            </a:r>
            <a:r>
              <a:rPr lang="en-GB" sz="2400" dirty="0"/>
              <a:t> </a:t>
            </a:r>
            <a:r>
              <a:rPr lang="en-GB" sz="2400" dirty="0" err="1"/>
              <a:t>yazıldıgı</a:t>
            </a:r>
            <a:r>
              <a:rPr lang="en-GB" sz="2400" dirty="0"/>
              <a:t> tam </a:t>
            </a:r>
            <a:r>
              <a:rPr lang="en-GB" sz="2400" dirty="0" err="1"/>
              <a:t>olarak</a:t>
            </a:r>
            <a:r>
              <a:rPr lang="en-GB" sz="2400" dirty="0"/>
              <a:t> </a:t>
            </a:r>
            <a:r>
              <a:rPr lang="en-GB" sz="2400" dirty="0" err="1"/>
              <a:t>bilinmeyen</a:t>
            </a:r>
            <a:r>
              <a:rPr lang="en-GB" sz="2400" dirty="0"/>
              <a:t> </a:t>
            </a:r>
            <a:r>
              <a:rPr lang="en-GB" sz="2400" i="1" dirty="0" err="1"/>
              <a:t>Kur’an</a:t>
            </a:r>
            <a:r>
              <a:rPr lang="en-GB" sz="2400" i="1" dirty="0"/>
              <a:t> </a:t>
            </a:r>
            <a:r>
              <a:rPr lang="en-GB" sz="2400" i="1" dirty="0" err="1"/>
              <a:t>Tercümesi</a:t>
            </a:r>
            <a:r>
              <a:rPr lang="en-GB" sz="2400" i="1" dirty="0"/>
              <a:t> </a:t>
            </a:r>
            <a:r>
              <a:rPr lang="en-GB" sz="2400" dirty="0" err="1"/>
              <a:t>gibi</a:t>
            </a:r>
            <a:r>
              <a:rPr lang="en-GB" sz="2400" dirty="0"/>
              <a:t> </a:t>
            </a:r>
            <a:r>
              <a:rPr lang="en-GB" sz="2400" dirty="0" err="1"/>
              <a:t>eserler</a:t>
            </a:r>
            <a:r>
              <a:rPr lang="en-GB" sz="2400" dirty="0"/>
              <a:t> de </a:t>
            </a:r>
            <a:r>
              <a:rPr lang="en-GB" sz="2400" dirty="0" err="1"/>
              <a:t>bu</a:t>
            </a:r>
            <a:r>
              <a:rPr lang="en-GB" sz="2400" dirty="0"/>
              <a:t> </a:t>
            </a:r>
            <a:r>
              <a:rPr lang="en-GB" sz="2400" dirty="0" err="1"/>
              <a:t>dönemin</a:t>
            </a:r>
            <a:r>
              <a:rPr lang="en-GB" sz="2400" dirty="0"/>
              <a:t> </a:t>
            </a:r>
            <a:r>
              <a:rPr lang="en-GB" sz="2400" dirty="0" err="1"/>
              <a:t>eserleri</a:t>
            </a:r>
            <a:r>
              <a:rPr lang="en-GB" sz="2400" dirty="0"/>
              <a:t> </a:t>
            </a:r>
            <a:r>
              <a:rPr lang="en-GB" sz="2400" dirty="0" err="1"/>
              <a:t>arasında</a:t>
            </a:r>
            <a:r>
              <a:rPr lang="en-GB" sz="2400" dirty="0"/>
              <a:t> </a:t>
            </a:r>
            <a:r>
              <a:rPr lang="en-GB" sz="2400" dirty="0" err="1"/>
              <a:t>sayılmaktadır</a:t>
            </a:r>
            <a:r>
              <a:rPr lang="en-GB" sz="2400" dirty="0"/>
              <a:t>.</a:t>
            </a:r>
            <a:endParaRPr lang="tr-TR" sz="2400" dirty="0"/>
          </a:p>
          <a:p>
            <a:pPr algn="just"/>
            <a:endParaRPr lang="tr-TR" sz="2200" dirty="0"/>
          </a:p>
        </p:txBody>
      </p:sp>
      <p:sp>
        <p:nvSpPr>
          <p:cNvPr id="4" name="3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5" name="4 Slayt Numarası Yer Tutucusu"/>
          <p:cNvSpPr>
            <a:spLocks noGrp="1"/>
          </p:cNvSpPr>
          <p:nvPr>
            <p:ph type="sldNum" sz="quarter" idx="12"/>
          </p:nvPr>
        </p:nvSpPr>
        <p:spPr/>
        <p:txBody>
          <a:bodyPr/>
          <a:lstStyle/>
          <a:p>
            <a:fld id="{F5241D30-471F-4A7E-8796-A38B74581AEE}" type="slidenum">
              <a:rPr lang="tr-TR" smtClean="0"/>
              <a:pPr/>
              <a:t>41</a:t>
            </a:fld>
            <a:endParaRPr lang="tr-TR" dirty="0"/>
          </a:p>
        </p:txBody>
      </p:sp>
    </p:spTree>
    <p:extLst>
      <p:ext uri="{BB962C8B-B14F-4D97-AF65-F5344CB8AC3E}">
        <p14:creationId xmlns:p14="http://schemas.microsoft.com/office/powerpoint/2010/main" val="5702426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i="1" dirty="0"/>
              <a:t>6</a:t>
            </a:r>
            <a:r>
              <a:rPr lang="en-GB" i="1" dirty="0"/>
              <a:t>. </a:t>
            </a:r>
            <a:r>
              <a:rPr lang="tr-TR" i="1" dirty="0"/>
              <a:t>Orta</a:t>
            </a:r>
            <a:r>
              <a:rPr lang="en-GB" i="1" dirty="0"/>
              <a:t> Türkçe Dönemi </a:t>
            </a:r>
            <a:br>
              <a:rPr lang="tr-TR" i="1" dirty="0"/>
            </a:br>
            <a:endParaRPr lang="tr-TR" i="1" dirty="0"/>
          </a:p>
        </p:txBody>
      </p:sp>
      <p:sp>
        <p:nvSpPr>
          <p:cNvPr id="3" name="2 İçerik Yer Tutucusu"/>
          <p:cNvSpPr>
            <a:spLocks noGrp="1"/>
          </p:cNvSpPr>
          <p:nvPr>
            <p:ph idx="1"/>
          </p:nvPr>
        </p:nvSpPr>
        <p:spPr>
          <a:xfrm>
            <a:off x="755576" y="1628800"/>
            <a:ext cx="8229600" cy="4938713"/>
          </a:xfrm>
        </p:spPr>
        <p:txBody>
          <a:bodyPr>
            <a:noAutofit/>
          </a:bodyPr>
          <a:lstStyle/>
          <a:p>
            <a:r>
              <a:rPr lang="en-GB" sz="2000" b="1" u="sng" dirty="0"/>
              <a:t>2. </a:t>
            </a:r>
            <a:r>
              <a:rPr lang="tr-TR" sz="2000" b="1" u="sng" dirty="0" err="1"/>
              <a:t>Harezm</a:t>
            </a:r>
            <a:r>
              <a:rPr lang="tr-TR" sz="2000" b="1" u="sng" dirty="0"/>
              <a:t> Türkçesi (14.yy) </a:t>
            </a:r>
          </a:p>
          <a:p>
            <a:pPr algn="just"/>
            <a:r>
              <a:rPr lang="tr-TR" sz="2200" dirty="0"/>
              <a:t>Türk yazı dili geleneği 11. yüzyılda, Orta Asya’da, yazı dili-edebî dil seviyesinde iki ayrı sahada kendine gelişme yolu çizmiştir. Bunlardan doğuda olanının merkezi </a:t>
            </a:r>
            <a:r>
              <a:rPr lang="tr-TR" sz="2200" dirty="0" err="1"/>
              <a:t>Kaşgar’ken</a:t>
            </a:r>
            <a:r>
              <a:rPr lang="tr-TR" sz="2200" dirty="0"/>
              <a:t>, diğer batıda yer alan sahanın merkezleri </a:t>
            </a:r>
            <a:r>
              <a:rPr lang="tr-TR" sz="2200" dirty="0" err="1"/>
              <a:t>Harezm</a:t>
            </a:r>
            <a:r>
              <a:rPr lang="tr-TR" sz="2200" dirty="0"/>
              <a:t> ve </a:t>
            </a:r>
            <a:r>
              <a:rPr lang="tr-TR" sz="2200" dirty="0" err="1"/>
              <a:t>Sirderya</a:t>
            </a:r>
            <a:r>
              <a:rPr lang="tr-TR" sz="2200" dirty="0"/>
              <a:t> ırmağının güneyindeki Yedisu, </a:t>
            </a:r>
            <a:r>
              <a:rPr lang="tr-TR" sz="2200" dirty="0" err="1"/>
              <a:t>Merv</a:t>
            </a:r>
            <a:r>
              <a:rPr lang="tr-TR" sz="2200" dirty="0"/>
              <a:t> ve Buhara gibi şehirler olmuştur. </a:t>
            </a:r>
            <a:r>
              <a:rPr lang="tr-TR" sz="2200" dirty="0" err="1"/>
              <a:t>Kaşgar</a:t>
            </a:r>
            <a:r>
              <a:rPr lang="tr-TR" sz="2200" dirty="0"/>
              <a:t> bölgesinde gelişen </a:t>
            </a:r>
            <a:r>
              <a:rPr lang="tr-TR" sz="2200" dirty="0" err="1"/>
              <a:t>Karahanlı</a:t>
            </a:r>
            <a:r>
              <a:rPr lang="tr-TR" sz="2200" dirty="0"/>
              <a:t> Türk edebî dili, temelde eski Uygur Türkçesine bağlı idi ve Türklerin </a:t>
            </a:r>
            <a:r>
              <a:rPr lang="tr-TR" sz="2200" dirty="0" err="1"/>
              <a:t>İslâmiyete</a:t>
            </a:r>
            <a:r>
              <a:rPr lang="tr-TR" sz="2200" dirty="0"/>
              <a:t> girmesiyle birlikte </a:t>
            </a:r>
            <a:r>
              <a:rPr lang="tr-TR" sz="2200" dirty="0" err="1"/>
              <a:t>İslamî</a:t>
            </a:r>
            <a:r>
              <a:rPr lang="tr-TR" sz="2200" dirty="0"/>
              <a:t> bir özellik de kazanmıştı. 12. yüzyıldan sonra Orta Asya’daki Türk edebî dilinin gelişme sahası </a:t>
            </a:r>
            <a:r>
              <a:rPr lang="tr-TR" sz="2200" dirty="0" err="1"/>
              <a:t>Harezm</a:t>
            </a:r>
            <a:r>
              <a:rPr lang="tr-TR" sz="2200" dirty="0"/>
              <a:t> bölgesi olmuş ve bu sahada gelenek olarak </a:t>
            </a:r>
            <a:r>
              <a:rPr lang="tr-TR" sz="2200" dirty="0" err="1"/>
              <a:t>Karahanlı</a:t>
            </a:r>
            <a:r>
              <a:rPr lang="tr-TR" sz="2200" dirty="0"/>
              <a:t> Türkçesine bağlı, bunun yanında Kıpçak-Oğuz unsurları yanında kendine has dil özellikleri olan ve geçiş Türkçesi özelliği taşıyan </a:t>
            </a:r>
            <a:r>
              <a:rPr lang="tr-TR" sz="2200" dirty="0" err="1"/>
              <a:t>Harezm</a:t>
            </a:r>
            <a:r>
              <a:rPr lang="tr-TR" sz="2200" dirty="0"/>
              <a:t> Türkçesi şekillenmiştir. </a:t>
            </a:r>
          </a:p>
        </p:txBody>
      </p:sp>
      <p:sp>
        <p:nvSpPr>
          <p:cNvPr id="4" name="3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5" name="4 Slayt Numarası Yer Tutucusu"/>
          <p:cNvSpPr>
            <a:spLocks noGrp="1"/>
          </p:cNvSpPr>
          <p:nvPr>
            <p:ph type="sldNum" sz="quarter" idx="12"/>
          </p:nvPr>
        </p:nvSpPr>
        <p:spPr/>
        <p:txBody>
          <a:bodyPr/>
          <a:lstStyle/>
          <a:p>
            <a:fld id="{F5241D30-471F-4A7E-8796-A38B74581AEE}" type="slidenum">
              <a:rPr lang="tr-TR" smtClean="0"/>
              <a:pPr/>
              <a:t>42</a:t>
            </a:fld>
            <a:endParaRPr lang="tr-TR" dirty="0"/>
          </a:p>
        </p:txBody>
      </p:sp>
    </p:spTree>
    <p:extLst>
      <p:ext uri="{BB962C8B-B14F-4D97-AF65-F5344CB8AC3E}">
        <p14:creationId xmlns:p14="http://schemas.microsoft.com/office/powerpoint/2010/main" val="107865872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i="1" dirty="0"/>
              <a:t>6</a:t>
            </a:r>
            <a:r>
              <a:rPr lang="en-GB" i="1" dirty="0"/>
              <a:t>. </a:t>
            </a:r>
            <a:r>
              <a:rPr lang="tr-TR" i="1" dirty="0"/>
              <a:t>Orta</a:t>
            </a:r>
            <a:r>
              <a:rPr lang="en-GB" i="1" dirty="0"/>
              <a:t> Türkçe Dönemi </a:t>
            </a:r>
            <a:br>
              <a:rPr lang="tr-TR" i="1" dirty="0"/>
            </a:br>
            <a:endParaRPr lang="tr-TR" i="1" dirty="0"/>
          </a:p>
        </p:txBody>
      </p:sp>
      <p:sp>
        <p:nvSpPr>
          <p:cNvPr id="3" name="2 İçerik Yer Tutucusu"/>
          <p:cNvSpPr>
            <a:spLocks noGrp="1"/>
          </p:cNvSpPr>
          <p:nvPr>
            <p:ph idx="1"/>
          </p:nvPr>
        </p:nvSpPr>
        <p:spPr>
          <a:xfrm>
            <a:off x="457200" y="1417638"/>
            <a:ext cx="8229600" cy="4938713"/>
          </a:xfrm>
        </p:spPr>
        <p:txBody>
          <a:bodyPr>
            <a:noAutofit/>
          </a:bodyPr>
          <a:lstStyle/>
          <a:p>
            <a:pPr algn="just"/>
            <a:r>
              <a:rPr lang="tr-TR" sz="2400" dirty="0" err="1"/>
              <a:t>Karahanlı</a:t>
            </a:r>
            <a:r>
              <a:rPr lang="tr-TR" sz="2400" dirty="0"/>
              <a:t> Türkçesi ile Çağatay Türkçesi arasında bir geçiş Türkçesi olarak değerlendirilen ve </a:t>
            </a:r>
            <a:r>
              <a:rPr lang="tr-TR" sz="2400" dirty="0" err="1"/>
              <a:t>Karahanlı</a:t>
            </a:r>
            <a:r>
              <a:rPr lang="tr-TR" sz="2400" dirty="0"/>
              <a:t> Türkçesi temelinde, bölgedeki kuvvetli Oğuz ve Kıpçak dil unsurlarını da bünyesine alarak kendisine has bir gelişim yolu çizen </a:t>
            </a:r>
            <a:r>
              <a:rPr lang="tr-TR" sz="2400" dirty="0" err="1"/>
              <a:t>Harezm</a:t>
            </a:r>
            <a:r>
              <a:rPr lang="tr-TR" sz="2400" dirty="0"/>
              <a:t> Türkçesi, bir taraftan </a:t>
            </a:r>
            <a:r>
              <a:rPr lang="tr-TR" sz="2400" dirty="0" err="1"/>
              <a:t>Karahanlı-Harezm</a:t>
            </a:r>
            <a:r>
              <a:rPr lang="tr-TR" sz="2400" dirty="0"/>
              <a:t> doğrultusunda ilerlerken, etnik yapısındaki çeşitlilik ve dilin kuruluş ve gelişme şartlarındaki lehçe karışıklıkları yüzünden </a:t>
            </a:r>
            <a:r>
              <a:rPr lang="tr-TR" sz="2400" dirty="0" err="1"/>
              <a:t>Harezm</a:t>
            </a:r>
            <a:r>
              <a:rPr lang="tr-TR" sz="2400" dirty="0"/>
              <a:t>-Kıpçak ve </a:t>
            </a:r>
            <a:r>
              <a:rPr lang="tr-TR" sz="2400" dirty="0" err="1"/>
              <a:t>Harezm</a:t>
            </a:r>
            <a:r>
              <a:rPr lang="tr-TR" sz="2400" dirty="0"/>
              <a:t>-Oğuz doğrultusunda gelişmiştir. Uzunca bir dönem </a:t>
            </a:r>
            <a:r>
              <a:rPr lang="tr-TR" sz="2400" dirty="0" err="1"/>
              <a:t>Harezm’de</a:t>
            </a:r>
            <a:r>
              <a:rPr lang="tr-TR" sz="2400" dirty="0"/>
              <a:t> Kıpçak ve Oğuz boyları bir arada yaşamış, bölgede gelişen yazı diline kendi dil özelliklerini vermişlerdir. </a:t>
            </a:r>
            <a:r>
              <a:rPr lang="tr-TR" sz="2400" dirty="0" err="1"/>
              <a:t>Harezm’de</a:t>
            </a:r>
            <a:r>
              <a:rPr lang="tr-TR" sz="2400" dirty="0"/>
              <a:t> yazılmış eserlerin </a:t>
            </a:r>
            <a:r>
              <a:rPr lang="tr-TR" sz="2400" dirty="0" err="1"/>
              <a:t>Karahanlı</a:t>
            </a:r>
            <a:r>
              <a:rPr lang="tr-TR" sz="2400" dirty="0"/>
              <a:t> yazı dili geleneğine bağlı, Oğuz-Türkmen özelliklerini taşıyan bir dille yazılmış olduğu görülür. </a:t>
            </a:r>
          </a:p>
          <a:p>
            <a:pPr marL="0" indent="0" algn="just">
              <a:buNone/>
            </a:pPr>
            <a:r>
              <a:rPr lang="tr-TR" sz="2400" dirty="0"/>
              <a:t> </a:t>
            </a:r>
          </a:p>
          <a:p>
            <a:endParaRPr lang="tr-TR" sz="2000" b="1" u="sng" dirty="0"/>
          </a:p>
        </p:txBody>
      </p:sp>
      <p:sp>
        <p:nvSpPr>
          <p:cNvPr id="4" name="3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5" name="4 Slayt Numarası Yer Tutucusu"/>
          <p:cNvSpPr>
            <a:spLocks noGrp="1"/>
          </p:cNvSpPr>
          <p:nvPr>
            <p:ph type="sldNum" sz="quarter" idx="12"/>
          </p:nvPr>
        </p:nvSpPr>
        <p:spPr/>
        <p:txBody>
          <a:bodyPr/>
          <a:lstStyle/>
          <a:p>
            <a:fld id="{F5241D30-471F-4A7E-8796-A38B74581AEE}" type="slidenum">
              <a:rPr lang="tr-TR" smtClean="0"/>
              <a:pPr/>
              <a:t>43</a:t>
            </a:fld>
            <a:endParaRPr lang="tr-TR" dirty="0"/>
          </a:p>
        </p:txBody>
      </p:sp>
    </p:spTree>
    <p:extLst>
      <p:ext uri="{BB962C8B-B14F-4D97-AF65-F5344CB8AC3E}">
        <p14:creationId xmlns:p14="http://schemas.microsoft.com/office/powerpoint/2010/main" val="97147286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i="1" dirty="0"/>
              <a:t>6</a:t>
            </a:r>
            <a:r>
              <a:rPr lang="en-GB" i="1" dirty="0"/>
              <a:t>. </a:t>
            </a:r>
            <a:r>
              <a:rPr lang="tr-TR" i="1" dirty="0"/>
              <a:t>Orta</a:t>
            </a:r>
            <a:r>
              <a:rPr lang="en-GB" i="1" dirty="0"/>
              <a:t> Türkçe Dönemi </a:t>
            </a:r>
            <a:br>
              <a:rPr lang="tr-TR" i="1" dirty="0"/>
            </a:br>
            <a:endParaRPr lang="tr-TR" i="1" dirty="0"/>
          </a:p>
        </p:txBody>
      </p:sp>
      <p:sp>
        <p:nvSpPr>
          <p:cNvPr id="3" name="2 İçerik Yer Tutucusu"/>
          <p:cNvSpPr>
            <a:spLocks noGrp="1"/>
          </p:cNvSpPr>
          <p:nvPr>
            <p:ph idx="1"/>
          </p:nvPr>
        </p:nvSpPr>
        <p:spPr>
          <a:xfrm>
            <a:off x="457200" y="1417638"/>
            <a:ext cx="8229600" cy="4938713"/>
          </a:xfrm>
        </p:spPr>
        <p:txBody>
          <a:bodyPr>
            <a:noAutofit/>
          </a:bodyPr>
          <a:lstStyle/>
          <a:p>
            <a:pPr algn="just"/>
            <a:r>
              <a:rPr lang="tr-TR" sz="2200" dirty="0"/>
              <a:t>Türklüğün en büyük boy teşkilatlarından olan Oğuzlar, Kıpçaklar ve Karluk boyları birbirinden kesin coğrafî, siyasî ve dilsel sınırlarla ayrılmamaları ve Avrasya coğrafyasında yüzyıllar boyunca süren hareketlilikleri nedeniyle, Türk yazı dili ve lehçeleri sürekli etkileşim içinde bulunmuşlardır. Özellikle </a:t>
            </a:r>
            <a:r>
              <a:rPr lang="tr-TR" sz="2200" dirty="0" err="1"/>
              <a:t>Harezm</a:t>
            </a:r>
            <a:r>
              <a:rPr lang="tr-TR" sz="2200" dirty="0"/>
              <a:t> sahası bu etkileşimin olduğu en önemli alanlardandır.</a:t>
            </a:r>
          </a:p>
          <a:p>
            <a:pPr algn="just"/>
            <a:r>
              <a:rPr lang="en-GB" sz="2200" dirty="0" err="1"/>
              <a:t>Kısaca</a:t>
            </a:r>
            <a:r>
              <a:rPr lang="en-GB" sz="2200" dirty="0"/>
              <a:t> </a:t>
            </a:r>
            <a:r>
              <a:rPr lang="en-GB" sz="2200" dirty="0" err="1"/>
              <a:t>şöyle</a:t>
            </a:r>
            <a:r>
              <a:rPr lang="en-GB" sz="2200" dirty="0"/>
              <a:t> </a:t>
            </a:r>
            <a:r>
              <a:rPr lang="en-GB" sz="2200" dirty="0" err="1"/>
              <a:t>söylenebilir</a:t>
            </a:r>
            <a:r>
              <a:rPr lang="en-GB" sz="2200" dirty="0"/>
              <a:t>: </a:t>
            </a:r>
            <a:r>
              <a:rPr lang="en-GB" sz="2200" dirty="0" err="1"/>
              <a:t>Harezm</a:t>
            </a:r>
            <a:r>
              <a:rPr lang="en-GB" sz="2200" dirty="0"/>
              <a:t> </a:t>
            </a:r>
            <a:r>
              <a:rPr lang="en-GB" sz="2200" dirty="0" err="1"/>
              <a:t>Türkçesi</a:t>
            </a:r>
            <a:r>
              <a:rPr lang="en-GB" sz="2200" dirty="0"/>
              <a:t>, Hazar </a:t>
            </a:r>
            <a:r>
              <a:rPr lang="en-GB" sz="2200" dirty="0" err="1"/>
              <a:t>Denizi</a:t>
            </a:r>
            <a:r>
              <a:rPr lang="en-GB" sz="2200" dirty="0"/>
              <a:t> </a:t>
            </a:r>
            <a:r>
              <a:rPr lang="en-GB" sz="2200" dirty="0" err="1"/>
              <a:t>ile</a:t>
            </a:r>
            <a:r>
              <a:rPr lang="en-GB" sz="2200" dirty="0"/>
              <a:t> Aral </a:t>
            </a:r>
            <a:r>
              <a:rPr lang="en-GB" sz="2200" dirty="0" err="1"/>
              <a:t>Gölü</a:t>
            </a:r>
            <a:r>
              <a:rPr lang="en-GB" sz="2200" dirty="0"/>
              <a:t> </a:t>
            </a:r>
            <a:r>
              <a:rPr lang="en-GB" sz="2200" dirty="0" err="1"/>
              <a:t>arasında</a:t>
            </a:r>
            <a:r>
              <a:rPr lang="en-GB" sz="2200" dirty="0"/>
              <a:t> </a:t>
            </a:r>
            <a:r>
              <a:rPr lang="en-GB" sz="2200" dirty="0" err="1"/>
              <a:t>gelişen</a:t>
            </a:r>
            <a:r>
              <a:rPr lang="en-GB" sz="2200" dirty="0"/>
              <a:t> </a:t>
            </a:r>
            <a:r>
              <a:rPr lang="en-GB" sz="2200" dirty="0" err="1"/>
              <a:t>bir</a:t>
            </a:r>
            <a:r>
              <a:rPr lang="en-GB" sz="2200" dirty="0"/>
              <a:t> </a:t>
            </a:r>
            <a:r>
              <a:rPr lang="en-GB" sz="2200" dirty="0" err="1"/>
              <a:t>dildir</a:t>
            </a:r>
            <a:r>
              <a:rPr lang="en-GB" sz="2200" dirty="0"/>
              <a:t>. </a:t>
            </a:r>
            <a:r>
              <a:rPr lang="en-GB" sz="2200" dirty="0" err="1"/>
              <a:t>Temeli</a:t>
            </a:r>
            <a:r>
              <a:rPr lang="en-GB" sz="2200" dirty="0"/>
              <a:t> </a:t>
            </a:r>
            <a:r>
              <a:rPr lang="en-GB" sz="2200" dirty="0" err="1"/>
              <a:t>Karahanlı</a:t>
            </a:r>
            <a:r>
              <a:rPr lang="en-GB" sz="2200" dirty="0"/>
              <a:t> </a:t>
            </a:r>
            <a:r>
              <a:rPr lang="en-GB" sz="2200" dirty="0" err="1"/>
              <a:t>Türkçesi’ne</a:t>
            </a:r>
            <a:r>
              <a:rPr lang="en-GB" sz="2200" dirty="0"/>
              <a:t> </a:t>
            </a:r>
            <a:r>
              <a:rPr lang="en-GB" sz="2200" dirty="0" err="1"/>
              <a:t>dayanır</a:t>
            </a:r>
            <a:r>
              <a:rPr lang="en-GB" sz="2200" dirty="0"/>
              <a:t>; </a:t>
            </a:r>
            <a:r>
              <a:rPr lang="en-GB" sz="2200" dirty="0" err="1"/>
              <a:t>ama</a:t>
            </a:r>
            <a:r>
              <a:rPr lang="en-GB" sz="2200" dirty="0"/>
              <a:t> </a:t>
            </a:r>
            <a:r>
              <a:rPr lang="en-GB" sz="2200" dirty="0" err="1"/>
              <a:t>içerisinde</a:t>
            </a:r>
            <a:r>
              <a:rPr lang="en-GB" sz="2200" dirty="0"/>
              <a:t> </a:t>
            </a:r>
            <a:r>
              <a:rPr lang="en-GB" sz="2200" dirty="0" err="1"/>
              <a:t>Kıpçak</a:t>
            </a:r>
            <a:r>
              <a:rPr lang="en-GB" sz="2200" dirty="0"/>
              <a:t>, </a:t>
            </a:r>
            <a:r>
              <a:rPr lang="en-GB" sz="2200" dirty="0" err="1"/>
              <a:t>Oğuz</a:t>
            </a:r>
            <a:r>
              <a:rPr lang="en-GB" sz="2200" dirty="0"/>
              <a:t> </a:t>
            </a:r>
            <a:r>
              <a:rPr lang="en-GB" sz="2200" dirty="0" err="1"/>
              <a:t>dil</a:t>
            </a:r>
            <a:r>
              <a:rPr lang="en-GB" sz="2200" dirty="0"/>
              <a:t> </a:t>
            </a:r>
            <a:r>
              <a:rPr lang="en-GB" sz="2200" dirty="0" err="1"/>
              <a:t>unsurları</a:t>
            </a:r>
            <a:r>
              <a:rPr lang="en-GB" sz="2200" dirty="0"/>
              <a:t> da </a:t>
            </a:r>
            <a:r>
              <a:rPr lang="en-GB" sz="2200" dirty="0" err="1"/>
              <a:t>vardır</a:t>
            </a:r>
            <a:r>
              <a:rPr lang="en-GB" sz="2200" dirty="0"/>
              <a:t>.</a:t>
            </a:r>
            <a:endParaRPr lang="tr-TR" sz="2200" dirty="0"/>
          </a:p>
          <a:p>
            <a:pPr algn="just"/>
            <a:r>
              <a:rPr lang="en-GB" sz="2200" dirty="0" err="1"/>
              <a:t>Nehcü’l-Feradis</a:t>
            </a:r>
            <a:r>
              <a:rPr lang="en-GB" sz="2200" dirty="0"/>
              <a:t>, </a:t>
            </a:r>
            <a:r>
              <a:rPr lang="en-GB" sz="2200" dirty="0" err="1"/>
              <a:t>Hüsrev</a:t>
            </a:r>
            <a:r>
              <a:rPr lang="en-GB" sz="2200" dirty="0"/>
              <a:t> ü </a:t>
            </a:r>
            <a:r>
              <a:rPr lang="en-GB" sz="2200" dirty="0" err="1"/>
              <a:t>Şîrîn</a:t>
            </a:r>
            <a:r>
              <a:rPr lang="en-GB" sz="2200" dirty="0"/>
              <a:t> (</a:t>
            </a:r>
            <a:r>
              <a:rPr lang="en-GB" sz="2200" dirty="0" err="1"/>
              <a:t>Kutb’a</a:t>
            </a:r>
            <a:r>
              <a:rPr lang="en-GB" sz="2200" dirty="0"/>
              <a:t> ait), </a:t>
            </a:r>
            <a:r>
              <a:rPr lang="en-GB" sz="2200" dirty="0" err="1"/>
              <a:t>Kısasü’l-Enbiyâ</a:t>
            </a:r>
            <a:r>
              <a:rPr lang="en-GB" sz="2200" dirty="0"/>
              <a:t> (</a:t>
            </a:r>
            <a:r>
              <a:rPr lang="en-GB" sz="2200" dirty="0" err="1"/>
              <a:t>Rabguzî’nin</a:t>
            </a:r>
            <a:r>
              <a:rPr lang="en-GB" sz="2200" dirty="0"/>
              <a:t>), </a:t>
            </a:r>
            <a:r>
              <a:rPr lang="en-GB" sz="2200" dirty="0" err="1"/>
              <a:t>Muînü’l-Mürid</a:t>
            </a:r>
            <a:r>
              <a:rPr lang="en-GB" sz="2200" dirty="0"/>
              <a:t>, </a:t>
            </a:r>
            <a:r>
              <a:rPr lang="en-GB" sz="2200" dirty="0" err="1"/>
              <a:t>Muhabbetname</a:t>
            </a:r>
            <a:r>
              <a:rPr lang="en-GB" sz="2200" dirty="0"/>
              <a:t>, </a:t>
            </a:r>
            <a:r>
              <a:rPr lang="en-GB" sz="2200" dirty="0" err="1"/>
              <a:t>Mukaddimetü’l-Edeb</a:t>
            </a:r>
            <a:r>
              <a:rPr lang="en-GB" sz="2200" dirty="0"/>
              <a:t> </a:t>
            </a:r>
            <a:r>
              <a:rPr lang="en-GB" sz="2200" dirty="0" err="1"/>
              <a:t>Harezm</a:t>
            </a:r>
            <a:r>
              <a:rPr lang="en-GB" sz="2200" dirty="0"/>
              <a:t> </a:t>
            </a:r>
            <a:r>
              <a:rPr lang="en-GB" sz="2200" dirty="0" err="1"/>
              <a:t>Türkçesi</a:t>
            </a:r>
            <a:r>
              <a:rPr lang="en-GB" sz="2200" dirty="0"/>
              <a:t> </a:t>
            </a:r>
            <a:r>
              <a:rPr lang="en-GB" sz="2200" dirty="0" err="1"/>
              <a:t>ile</a:t>
            </a:r>
            <a:r>
              <a:rPr lang="en-GB" sz="2200" dirty="0"/>
              <a:t> </a:t>
            </a:r>
            <a:r>
              <a:rPr lang="en-GB" sz="2200" dirty="0" err="1"/>
              <a:t>yazılmış</a:t>
            </a:r>
            <a:r>
              <a:rPr lang="en-GB" sz="2200" dirty="0"/>
              <a:t> </a:t>
            </a:r>
            <a:r>
              <a:rPr lang="en-GB" sz="2200" dirty="0" err="1"/>
              <a:t>önemli</a:t>
            </a:r>
            <a:r>
              <a:rPr lang="en-GB" sz="2200" dirty="0"/>
              <a:t> </a:t>
            </a:r>
            <a:r>
              <a:rPr lang="en-GB" sz="2200" dirty="0" err="1"/>
              <a:t>eserlerdir</a:t>
            </a:r>
            <a:r>
              <a:rPr lang="en-GB" sz="2200" dirty="0"/>
              <a:t>.</a:t>
            </a:r>
            <a:endParaRPr lang="tr-TR" sz="2200" dirty="0"/>
          </a:p>
          <a:p>
            <a:pPr algn="just"/>
            <a:endParaRPr lang="tr-TR" sz="2200" dirty="0"/>
          </a:p>
          <a:p>
            <a:pPr marL="0" indent="0" algn="just">
              <a:buNone/>
            </a:pPr>
            <a:endParaRPr lang="tr-TR" sz="2400" dirty="0"/>
          </a:p>
          <a:p>
            <a:endParaRPr lang="tr-TR" sz="2000" b="1" u="sng" dirty="0"/>
          </a:p>
        </p:txBody>
      </p:sp>
      <p:sp>
        <p:nvSpPr>
          <p:cNvPr id="4" name="3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5" name="4 Slayt Numarası Yer Tutucusu"/>
          <p:cNvSpPr>
            <a:spLocks noGrp="1"/>
          </p:cNvSpPr>
          <p:nvPr>
            <p:ph type="sldNum" sz="quarter" idx="12"/>
          </p:nvPr>
        </p:nvSpPr>
        <p:spPr/>
        <p:txBody>
          <a:bodyPr/>
          <a:lstStyle/>
          <a:p>
            <a:fld id="{F5241D30-471F-4A7E-8796-A38B74581AEE}" type="slidenum">
              <a:rPr lang="tr-TR" smtClean="0"/>
              <a:pPr/>
              <a:t>44</a:t>
            </a:fld>
            <a:endParaRPr lang="tr-TR" dirty="0"/>
          </a:p>
        </p:txBody>
      </p:sp>
    </p:spTree>
    <p:extLst>
      <p:ext uri="{BB962C8B-B14F-4D97-AF65-F5344CB8AC3E}">
        <p14:creationId xmlns:p14="http://schemas.microsoft.com/office/powerpoint/2010/main" val="283332892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i="1" dirty="0"/>
              <a:t>6</a:t>
            </a:r>
            <a:r>
              <a:rPr lang="en-GB" i="1" dirty="0"/>
              <a:t>. </a:t>
            </a:r>
            <a:r>
              <a:rPr lang="tr-TR" i="1" dirty="0"/>
              <a:t>Orta</a:t>
            </a:r>
            <a:r>
              <a:rPr lang="en-GB" i="1" dirty="0"/>
              <a:t> Türkçe Dönemi </a:t>
            </a:r>
            <a:br>
              <a:rPr lang="tr-TR" i="1" dirty="0"/>
            </a:br>
            <a:endParaRPr lang="tr-TR" i="1" dirty="0"/>
          </a:p>
        </p:txBody>
      </p:sp>
      <p:sp>
        <p:nvSpPr>
          <p:cNvPr id="3" name="2 İçerik Yer Tutucusu"/>
          <p:cNvSpPr>
            <a:spLocks noGrp="1"/>
          </p:cNvSpPr>
          <p:nvPr>
            <p:ph idx="1"/>
          </p:nvPr>
        </p:nvSpPr>
        <p:spPr>
          <a:xfrm>
            <a:off x="457200" y="1417638"/>
            <a:ext cx="8229600" cy="4938713"/>
          </a:xfrm>
        </p:spPr>
        <p:txBody>
          <a:bodyPr>
            <a:noAutofit/>
          </a:bodyPr>
          <a:lstStyle/>
          <a:p>
            <a:pPr algn="just"/>
            <a:r>
              <a:rPr lang="en-GB" sz="2200" b="1" u="sng" dirty="0"/>
              <a:t>3. </a:t>
            </a:r>
            <a:r>
              <a:rPr lang="en-GB" sz="2200" b="1" u="sng" dirty="0" err="1"/>
              <a:t>Kıpçak</a:t>
            </a:r>
            <a:r>
              <a:rPr lang="en-GB" sz="2200" b="1" u="sng" dirty="0"/>
              <a:t> </a:t>
            </a:r>
            <a:r>
              <a:rPr lang="en-GB" sz="2200" b="1" u="sng" dirty="0" err="1"/>
              <a:t>Türkçesi</a:t>
            </a:r>
            <a:r>
              <a:rPr lang="en-GB" sz="2200" b="1" u="sng" dirty="0"/>
              <a:t> (</a:t>
            </a:r>
            <a:r>
              <a:rPr lang="en-GB" sz="2200" b="1" u="sng" dirty="0" err="1"/>
              <a:t>Kuzey</a:t>
            </a:r>
            <a:r>
              <a:rPr lang="en-GB" sz="2200" b="1" u="sng" dirty="0"/>
              <a:t> </a:t>
            </a:r>
            <a:r>
              <a:rPr lang="en-GB" sz="2200" b="1" u="sng" dirty="0" err="1"/>
              <a:t>Türkçesi</a:t>
            </a:r>
            <a:r>
              <a:rPr lang="en-GB" sz="2200" b="1" u="sng" dirty="0"/>
              <a:t>)</a:t>
            </a:r>
            <a:endParaRPr lang="tr-TR" sz="2200" b="1" u="sng" dirty="0"/>
          </a:p>
          <a:p>
            <a:pPr algn="just"/>
            <a:r>
              <a:rPr lang="en-GB" sz="2200" dirty="0" err="1"/>
              <a:t>Kuzey</a:t>
            </a:r>
            <a:r>
              <a:rPr lang="en-GB" sz="2200" dirty="0"/>
              <a:t> </a:t>
            </a:r>
            <a:r>
              <a:rPr lang="en-GB" sz="2200" dirty="0" err="1"/>
              <a:t>Türklügünün</a:t>
            </a:r>
            <a:r>
              <a:rPr lang="en-GB" sz="2200" dirty="0"/>
              <a:t> hakim </a:t>
            </a:r>
            <a:r>
              <a:rPr lang="en-GB" sz="2200" dirty="0" err="1"/>
              <a:t>unsuru</a:t>
            </a:r>
            <a:r>
              <a:rPr lang="en-GB" sz="2200" dirty="0"/>
              <a:t> </a:t>
            </a:r>
            <a:r>
              <a:rPr lang="en-GB" sz="2200" dirty="0" err="1"/>
              <a:t>olan</a:t>
            </a:r>
            <a:r>
              <a:rPr lang="en-GB" sz="2200" dirty="0"/>
              <a:t> </a:t>
            </a:r>
            <a:r>
              <a:rPr lang="en-GB" sz="2200" dirty="0" err="1"/>
              <a:t>Kıpçak</a:t>
            </a:r>
            <a:r>
              <a:rPr lang="en-GB" sz="2200" dirty="0"/>
              <a:t> </a:t>
            </a:r>
            <a:r>
              <a:rPr lang="en-GB" sz="2200" dirty="0" err="1"/>
              <a:t>Türklügünün</a:t>
            </a:r>
            <a:r>
              <a:rPr lang="en-GB" sz="2200" dirty="0"/>
              <a:t> </a:t>
            </a:r>
            <a:r>
              <a:rPr lang="en-GB" sz="2200" dirty="0" err="1"/>
              <a:t>yazı</a:t>
            </a:r>
            <a:r>
              <a:rPr lang="en-GB" sz="2200" dirty="0"/>
              <a:t> </a:t>
            </a:r>
            <a:r>
              <a:rPr lang="en-GB" sz="2200" dirty="0" err="1"/>
              <a:t>dilidir</a:t>
            </a:r>
            <a:r>
              <a:rPr lang="en-GB" sz="2200" dirty="0"/>
              <a:t> </a:t>
            </a:r>
            <a:r>
              <a:rPr lang="en-GB" sz="2200" dirty="0" err="1"/>
              <a:t>ve</a:t>
            </a:r>
            <a:r>
              <a:rPr lang="en-GB" sz="2200" dirty="0"/>
              <a:t> </a:t>
            </a:r>
            <a:r>
              <a:rPr lang="en-GB" sz="2200" dirty="0" err="1"/>
              <a:t>Altınordu</a:t>
            </a:r>
            <a:r>
              <a:rPr lang="en-GB" sz="2200" dirty="0"/>
              <a:t> </a:t>
            </a:r>
            <a:r>
              <a:rPr lang="en-GB" sz="2200" dirty="0" err="1"/>
              <a:t>Dönemi’nde</a:t>
            </a:r>
            <a:r>
              <a:rPr lang="en-GB" sz="2200" dirty="0"/>
              <a:t> </a:t>
            </a:r>
            <a:r>
              <a:rPr lang="en-GB" sz="2200" dirty="0" err="1"/>
              <a:t>olu</a:t>
            </a:r>
            <a:r>
              <a:rPr lang="tr-TR" sz="2200" dirty="0"/>
              <a:t>ş</a:t>
            </a:r>
            <a:r>
              <a:rPr lang="en-GB" sz="2200" dirty="0"/>
              <a:t>an </a:t>
            </a:r>
            <a:r>
              <a:rPr lang="en-GB" sz="2200" dirty="0" err="1"/>
              <a:t>edebî</a:t>
            </a:r>
            <a:r>
              <a:rPr lang="en-GB" sz="2200" dirty="0"/>
              <a:t> </a:t>
            </a:r>
            <a:r>
              <a:rPr lang="en-GB" sz="2200" dirty="0" err="1"/>
              <a:t>dilin</a:t>
            </a:r>
            <a:r>
              <a:rPr lang="en-GB" sz="2200" dirty="0"/>
              <a:t> </a:t>
            </a:r>
            <a:r>
              <a:rPr lang="en-GB" sz="2200" dirty="0" err="1"/>
              <a:t>devamıdır</a:t>
            </a:r>
            <a:r>
              <a:rPr lang="en-GB" sz="2200" dirty="0"/>
              <a:t>. </a:t>
            </a:r>
            <a:r>
              <a:rPr lang="en-GB" sz="2200" dirty="0" err="1"/>
              <a:t>Asıl</a:t>
            </a:r>
            <a:r>
              <a:rPr lang="en-GB" sz="2200" dirty="0"/>
              <a:t> </a:t>
            </a:r>
            <a:r>
              <a:rPr lang="en-GB" sz="2200" dirty="0" err="1"/>
              <a:t>Kıpçak</a:t>
            </a:r>
            <a:r>
              <a:rPr lang="en-GB" sz="2200" dirty="0"/>
              <a:t> </a:t>
            </a:r>
            <a:r>
              <a:rPr lang="en-GB" sz="2200" dirty="0" err="1"/>
              <a:t>sahasında</a:t>
            </a:r>
            <a:r>
              <a:rPr lang="en-GB" sz="2200" dirty="0"/>
              <a:t> </a:t>
            </a:r>
            <a:r>
              <a:rPr lang="en-GB" sz="2200" dirty="0" err="1"/>
              <a:t>yani</a:t>
            </a:r>
            <a:r>
              <a:rPr lang="en-GB" sz="2200" dirty="0"/>
              <a:t> </a:t>
            </a:r>
            <a:r>
              <a:rPr lang="en-GB" sz="2200" dirty="0" err="1"/>
              <a:t>Karadeniz’in</a:t>
            </a:r>
            <a:r>
              <a:rPr lang="en-GB" sz="2200" dirty="0"/>
              <a:t> </a:t>
            </a:r>
            <a:r>
              <a:rPr lang="en-GB" sz="2200" dirty="0" err="1"/>
              <a:t>kuzeyinde</a:t>
            </a:r>
            <a:r>
              <a:rPr lang="en-GB" sz="2200" dirty="0"/>
              <a:t> </a:t>
            </a:r>
            <a:r>
              <a:rPr lang="en-GB" sz="2200" dirty="0" err="1"/>
              <a:t>bu</a:t>
            </a:r>
            <a:r>
              <a:rPr lang="en-GB" sz="2200" dirty="0"/>
              <a:t> </a:t>
            </a:r>
            <a:r>
              <a:rPr lang="en-GB" sz="2200" dirty="0" err="1"/>
              <a:t>lehçeyle</a:t>
            </a:r>
            <a:r>
              <a:rPr lang="en-GB" sz="2200" dirty="0"/>
              <a:t> </a:t>
            </a:r>
            <a:r>
              <a:rPr lang="en-GB" sz="2200" dirty="0" err="1"/>
              <a:t>olu</a:t>
            </a:r>
            <a:r>
              <a:rPr lang="tr-TR" sz="2200" dirty="0"/>
              <a:t>ş</a:t>
            </a:r>
            <a:r>
              <a:rPr lang="en-GB" sz="2200" dirty="0" err="1"/>
              <a:t>turulan</a:t>
            </a:r>
            <a:r>
              <a:rPr lang="en-GB" sz="2200" dirty="0"/>
              <a:t> </a:t>
            </a:r>
            <a:r>
              <a:rPr lang="en-GB" sz="2200" dirty="0" err="1"/>
              <a:t>en</a:t>
            </a:r>
            <a:r>
              <a:rPr lang="en-GB" sz="2200" dirty="0"/>
              <a:t> </a:t>
            </a:r>
            <a:r>
              <a:rPr lang="en-GB" sz="2200" dirty="0" err="1"/>
              <a:t>önemli</a:t>
            </a:r>
            <a:r>
              <a:rPr lang="en-GB" sz="2200" dirty="0"/>
              <a:t> </a:t>
            </a:r>
            <a:r>
              <a:rPr lang="en-GB" sz="2200" dirty="0" err="1"/>
              <a:t>eser</a:t>
            </a:r>
            <a:r>
              <a:rPr lang="en-GB" sz="2200" dirty="0"/>
              <a:t> </a:t>
            </a:r>
            <a:r>
              <a:rPr lang="en-GB" sz="2200" dirty="0" err="1"/>
              <a:t>Avrupalılar</a:t>
            </a:r>
            <a:r>
              <a:rPr lang="en-GB" sz="2200" dirty="0"/>
              <a:t> </a:t>
            </a:r>
            <a:r>
              <a:rPr lang="en-GB" sz="2200" dirty="0" err="1"/>
              <a:t>tarafından</a:t>
            </a:r>
            <a:r>
              <a:rPr lang="en-GB" sz="2200" dirty="0"/>
              <a:t> </a:t>
            </a:r>
            <a:r>
              <a:rPr lang="en-GB" sz="2200" dirty="0" err="1"/>
              <a:t>yazılmıs</a:t>
            </a:r>
            <a:r>
              <a:rPr lang="en-GB" sz="2200" dirty="0"/>
              <a:t> </a:t>
            </a:r>
            <a:r>
              <a:rPr lang="en-GB" sz="2200" dirty="0" err="1"/>
              <a:t>olan</a:t>
            </a:r>
            <a:r>
              <a:rPr lang="en-GB" sz="2200" dirty="0"/>
              <a:t> </a:t>
            </a:r>
            <a:r>
              <a:rPr lang="en-GB" sz="2200" i="1" dirty="0"/>
              <a:t>Codex </a:t>
            </a:r>
            <a:r>
              <a:rPr lang="en-GB" sz="2200" i="1" dirty="0" err="1"/>
              <a:t>Cumanicus’</a:t>
            </a:r>
            <a:r>
              <a:rPr lang="en-GB" sz="2200" dirty="0" err="1"/>
              <a:t>dur</a:t>
            </a:r>
            <a:r>
              <a:rPr lang="en-GB" sz="2200" dirty="0"/>
              <a:t>. </a:t>
            </a:r>
            <a:r>
              <a:rPr lang="en-GB" sz="2200" b="1" dirty="0" err="1"/>
              <a:t>Kuzey</a:t>
            </a:r>
            <a:r>
              <a:rPr lang="en-GB" sz="2200" b="1" dirty="0"/>
              <a:t> </a:t>
            </a:r>
            <a:r>
              <a:rPr lang="en-GB" sz="2200" b="1" dirty="0" err="1"/>
              <a:t>Türkçesi</a:t>
            </a:r>
            <a:r>
              <a:rPr lang="en-GB" sz="2200" dirty="0" err="1"/>
              <a:t>nin</a:t>
            </a:r>
            <a:r>
              <a:rPr lang="en-GB" sz="2200" dirty="0"/>
              <a:t> </a:t>
            </a:r>
            <a:r>
              <a:rPr lang="en-GB" sz="2200" dirty="0" err="1"/>
              <a:t>asıl</a:t>
            </a:r>
            <a:r>
              <a:rPr lang="en-GB" sz="2200" dirty="0"/>
              <a:t> </a:t>
            </a:r>
            <a:r>
              <a:rPr lang="en-GB" sz="2200" dirty="0" err="1"/>
              <a:t>eserleri</a:t>
            </a:r>
            <a:r>
              <a:rPr lang="en-GB" sz="2200" dirty="0"/>
              <a:t> </a:t>
            </a:r>
            <a:r>
              <a:rPr lang="en-GB" sz="2200" dirty="0" err="1"/>
              <a:t>Mısır’da</a:t>
            </a:r>
            <a:r>
              <a:rPr lang="en-GB" sz="2200" dirty="0"/>
              <a:t> </a:t>
            </a:r>
            <a:r>
              <a:rPr lang="en-GB" sz="2200" dirty="0" err="1"/>
              <a:t>Kölemenler</a:t>
            </a:r>
            <a:r>
              <a:rPr lang="en-GB" sz="2200" dirty="0"/>
              <a:t> </a:t>
            </a:r>
            <a:r>
              <a:rPr lang="en-GB" sz="2200" dirty="0" err="1"/>
              <a:t>zamanında</a:t>
            </a:r>
            <a:r>
              <a:rPr lang="en-GB" sz="2200" dirty="0"/>
              <a:t> </a:t>
            </a:r>
            <a:r>
              <a:rPr lang="en-GB" sz="2200" dirty="0" err="1"/>
              <a:t>yazılmı</a:t>
            </a:r>
            <a:r>
              <a:rPr lang="tr-TR" sz="2200" dirty="0"/>
              <a:t>ş</a:t>
            </a:r>
            <a:r>
              <a:rPr lang="en-GB" sz="2200" dirty="0" err="1"/>
              <a:t>tır</a:t>
            </a:r>
            <a:r>
              <a:rPr lang="en-GB" sz="2200" dirty="0"/>
              <a:t>. </a:t>
            </a:r>
            <a:r>
              <a:rPr lang="en-GB" sz="2200" dirty="0" err="1"/>
              <a:t>Karadeniz’in</a:t>
            </a:r>
            <a:r>
              <a:rPr lang="en-GB" sz="2200" dirty="0"/>
              <a:t> </a:t>
            </a:r>
            <a:r>
              <a:rPr lang="en-GB" sz="2200" dirty="0" err="1"/>
              <a:t>kuzeyindeki</a:t>
            </a:r>
            <a:r>
              <a:rPr lang="en-GB" sz="2200" dirty="0"/>
              <a:t> </a:t>
            </a:r>
            <a:r>
              <a:rPr lang="en-GB" sz="2200" dirty="0" err="1"/>
              <a:t>limanlardan</a:t>
            </a:r>
            <a:r>
              <a:rPr lang="en-GB" sz="2200" dirty="0"/>
              <a:t> </a:t>
            </a:r>
            <a:r>
              <a:rPr lang="en-GB" sz="2200" dirty="0" err="1"/>
              <a:t>toplanarak</a:t>
            </a:r>
            <a:r>
              <a:rPr lang="en-GB" sz="2200" dirty="0"/>
              <a:t> </a:t>
            </a:r>
            <a:r>
              <a:rPr lang="en-GB" sz="2200" dirty="0" err="1"/>
              <a:t>Mısır’da</a:t>
            </a:r>
            <a:r>
              <a:rPr lang="en-GB" sz="2200" dirty="0"/>
              <a:t> </a:t>
            </a:r>
            <a:r>
              <a:rPr lang="en-GB" sz="2200" dirty="0" err="1"/>
              <a:t>köle</a:t>
            </a:r>
            <a:r>
              <a:rPr lang="en-GB" sz="2200" dirty="0"/>
              <a:t> </a:t>
            </a:r>
            <a:r>
              <a:rPr lang="en-GB" sz="2200" dirty="0" err="1"/>
              <a:t>pazarlarında</a:t>
            </a:r>
            <a:r>
              <a:rPr lang="en-GB" sz="2200" dirty="0"/>
              <a:t> </a:t>
            </a:r>
            <a:r>
              <a:rPr lang="en-GB" sz="2200" dirty="0" err="1"/>
              <a:t>satılan</a:t>
            </a:r>
            <a:r>
              <a:rPr lang="en-GB" sz="2200" dirty="0"/>
              <a:t> </a:t>
            </a:r>
            <a:r>
              <a:rPr lang="en-GB" sz="2200" dirty="0" err="1"/>
              <a:t>Kıpçaklar</a:t>
            </a:r>
            <a:r>
              <a:rPr lang="en-GB" sz="2200" dirty="0"/>
              <a:t>, </a:t>
            </a:r>
            <a:r>
              <a:rPr lang="en-GB" sz="2200" dirty="0" err="1"/>
              <a:t>bir</a:t>
            </a:r>
            <a:r>
              <a:rPr lang="en-GB" sz="2200" dirty="0"/>
              <a:t> </a:t>
            </a:r>
            <a:r>
              <a:rPr lang="en-GB" sz="2200" dirty="0" err="1"/>
              <a:t>müddet</a:t>
            </a:r>
            <a:r>
              <a:rPr lang="en-GB" sz="2200" dirty="0"/>
              <a:t> </a:t>
            </a:r>
            <a:r>
              <a:rPr lang="en-GB" sz="2200" dirty="0" err="1"/>
              <a:t>sonra</a:t>
            </a:r>
            <a:r>
              <a:rPr lang="en-GB" sz="2200" dirty="0"/>
              <a:t> </a:t>
            </a:r>
            <a:r>
              <a:rPr lang="en-GB" sz="2200" dirty="0" err="1"/>
              <a:t>orduya</a:t>
            </a:r>
            <a:r>
              <a:rPr lang="en-GB" sz="2200" dirty="0"/>
              <a:t> hakim </a:t>
            </a:r>
            <a:r>
              <a:rPr lang="en-GB" sz="2200" dirty="0" err="1"/>
              <a:t>olurlar</a:t>
            </a:r>
            <a:r>
              <a:rPr lang="en-GB" sz="2200" dirty="0"/>
              <a:t> </a:t>
            </a:r>
            <a:r>
              <a:rPr lang="en-GB" sz="2200" dirty="0" err="1"/>
              <a:t>ve</a:t>
            </a:r>
            <a:r>
              <a:rPr lang="en-GB" sz="2200" dirty="0"/>
              <a:t> </a:t>
            </a:r>
            <a:r>
              <a:rPr lang="en-GB" sz="2200" dirty="0" err="1"/>
              <a:t>devleti</a:t>
            </a:r>
            <a:r>
              <a:rPr lang="en-GB" sz="2200" dirty="0"/>
              <a:t> de </a:t>
            </a:r>
            <a:r>
              <a:rPr lang="en-GB" sz="2200" dirty="0" err="1"/>
              <a:t>ele</a:t>
            </a:r>
            <a:r>
              <a:rPr lang="en-GB" sz="2200" dirty="0"/>
              <a:t> </a:t>
            </a:r>
            <a:r>
              <a:rPr lang="en-GB" sz="2200" dirty="0" err="1"/>
              <a:t>geçirip</a:t>
            </a:r>
            <a:r>
              <a:rPr lang="en-GB" sz="2200" dirty="0"/>
              <a:t> </a:t>
            </a:r>
            <a:r>
              <a:rPr lang="en-GB" sz="2200" dirty="0" err="1"/>
              <a:t>Kölemen</a:t>
            </a:r>
            <a:r>
              <a:rPr lang="en-GB" sz="2200" dirty="0"/>
              <a:t> (</a:t>
            </a:r>
            <a:r>
              <a:rPr lang="en-GB" sz="2200" dirty="0" err="1"/>
              <a:t>Memluk</a:t>
            </a:r>
            <a:r>
              <a:rPr lang="en-GB" sz="2200" dirty="0"/>
              <a:t>) </a:t>
            </a:r>
            <a:r>
              <a:rPr lang="en-GB" sz="2200" dirty="0" err="1"/>
              <a:t>devletini</a:t>
            </a:r>
            <a:r>
              <a:rPr lang="en-GB" sz="2200" dirty="0"/>
              <a:t> </a:t>
            </a:r>
            <a:r>
              <a:rPr lang="en-GB" sz="2200" dirty="0" err="1"/>
              <a:t>kurarlar</a:t>
            </a:r>
            <a:r>
              <a:rPr lang="en-GB" sz="2200" dirty="0"/>
              <a:t>. </a:t>
            </a:r>
            <a:r>
              <a:rPr lang="en-GB" sz="2200" dirty="0" err="1"/>
              <a:t>İnsanlık</a:t>
            </a:r>
            <a:r>
              <a:rPr lang="en-GB" sz="2200" dirty="0"/>
              <a:t> </a:t>
            </a:r>
            <a:r>
              <a:rPr lang="en-GB" sz="2200" dirty="0" err="1"/>
              <a:t>tarihinde</a:t>
            </a:r>
            <a:r>
              <a:rPr lang="en-GB" sz="2200" dirty="0"/>
              <a:t> </a:t>
            </a:r>
            <a:r>
              <a:rPr lang="en-GB" sz="2200" dirty="0" err="1"/>
              <a:t>pek</a:t>
            </a:r>
            <a:r>
              <a:rPr lang="en-GB" sz="2200" dirty="0"/>
              <a:t> </a:t>
            </a:r>
            <a:r>
              <a:rPr lang="en-GB" sz="2200" dirty="0" err="1"/>
              <a:t>örneği</a:t>
            </a:r>
            <a:r>
              <a:rPr lang="en-GB" sz="2200" dirty="0"/>
              <a:t> </a:t>
            </a:r>
            <a:r>
              <a:rPr lang="en-GB" sz="2200" dirty="0" err="1"/>
              <a:t>olmayan</a:t>
            </a:r>
            <a:r>
              <a:rPr lang="en-GB" sz="2200" dirty="0"/>
              <a:t> </a:t>
            </a:r>
            <a:r>
              <a:rPr lang="en-GB" sz="2200" dirty="0" err="1"/>
              <a:t>bu</a:t>
            </a:r>
            <a:r>
              <a:rPr lang="en-GB" sz="2200" dirty="0"/>
              <a:t> durum, </a:t>
            </a:r>
            <a:r>
              <a:rPr lang="en-GB" sz="2200" dirty="0" err="1"/>
              <a:t>dil</a:t>
            </a:r>
            <a:r>
              <a:rPr lang="en-GB" sz="2200" dirty="0"/>
              <a:t> </a:t>
            </a:r>
            <a:r>
              <a:rPr lang="en-GB" sz="2200" dirty="0" err="1"/>
              <a:t>konusunda</a:t>
            </a:r>
            <a:r>
              <a:rPr lang="en-GB" sz="2200" dirty="0"/>
              <a:t> da </a:t>
            </a:r>
            <a:r>
              <a:rPr lang="en-GB" sz="2200" dirty="0" err="1"/>
              <a:t>etkili</a:t>
            </a:r>
            <a:r>
              <a:rPr lang="en-GB" sz="2200" dirty="0"/>
              <a:t> </a:t>
            </a:r>
            <a:r>
              <a:rPr lang="en-GB" sz="2200" dirty="0" err="1"/>
              <a:t>olur</a:t>
            </a:r>
            <a:r>
              <a:rPr lang="en-GB" sz="2200" dirty="0"/>
              <a:t>. </a:t>
            </a:r>
            <a:r>
              <a:rPr lang="en-GB" sz="2200" dirty="0" err="1"/>
              <a:t>İdarecilerin</a:t>
            </a:r>
            <a:r>
              <a:rPr lang="en-GB" sz="2200" dirty="0"/>
              <a:t> </a:t>
            </a:r>
            <a:r>
              <a:rPr lang="en-GB" sz="2200" dirty="0" err="1"/>
              <a:t>dili</a:t>
            </a:r>
            <a:r>
              <a:rPr lang="en-GB" sz="2200" dirty="0"/>
              <a:t> </a:t>
            </a:r>
            <a:r>
              <a:rPr lang="en-GB" sz="2200" dirty="0" err="1"/>
              <a:t>özenilen</a:t>
            </a:r>
            <a:r>
              <a:rPr lang="en-GB" sz="2200" dirty="0"/>
              <a:t> </a:t>
            </a:r>
            <a:r>
              <a:rPr lang="en-GB" sz="2200" dirty="0" err="1"/>
              <a:t>dil</a:t>
            </a:r>
            <a:r>
              <a:rPr lang="en-GB" sz="2200" dirty="0"/>
              <a:t> </a:t>
            </a:r>
            <a:r>
              <a:rPr lang="en-GB" sz="2200" dirty="0" err="1"/>
              <a:t>durumuna</a:t>
            </a:r>
            <a:r>
              <a:rPr lang="en-GB" sz="2200" dirty="0"/>
              <a:t> </a:t>
            </a:r>
            <a:r>
              <a:rPr lang="en-GB" sz="2200" dirty="0" err="1"/>
              <a:t>yükselir</a:t>
            </a:r>
            <a:r>
              <a:rPr lang="en-GB" sz="2200" dirty="0"/>
              <a:t> </a:t>
            </a:r>
            <a:r>
              <a:rPr lang="en-GB" sz="2200" dirty="0" err="1"/>
              <a:t>ve</a:t>
            </a:r>
            <a:r>
              <a:rPr lang="en-GB" sz="2200" dirty="0"/>
              <a:t> </a:t>
            </a:r>
            <a:r>
              <a:rPr lang="en-GB" sz="2200" dirty="0" err="1"/>
              <a:t>bu</a:t>
            </a:r>
            <a:r>
              <a:rPr lang="en-GB" sz="2200" dirty="0"/>
              <a:t> </a:t>
            </a:r>
            <a:r>
              <a:rPr lang="en-GB" sz="2200" dirty="0" err="1"/>
              <a:t>dille</a:t>
            </a:r>
            <a:r>
              <a:rPr lang="en-GB" sz="2200" dirty="0"/>
              <a:t> </a:t>
            </a:r>
            <a:r>
              <a:rPr lang="en-GB" sz="2200" dirty="0" err="1"/>
              <a:t>konusmak</a:t>
            </a:r>
            <a:r>
              <a:rPr lang="en-GB" sz="2200" dirty="0"/>
              <a:t> </a:t>
            </a:r>
            <a:r>
              <a:rPr lang="en-GB" sz="2200" dirty="0" err="1"/>
              <a:t>ve</a:t>
            </a:r>
            <a:r>
              <a:rPr lang="en-GB" sz="2200" dirty="0"/>
              <a:t> </a:t>
            </a:r>
            <a:r>
              <a:rPr lang="en-GB" sz="2200" dirty="0" err="1"/>
              <a:t>yazmak</a:t>
            </a:r>
            <a:r>
              <a:rPr lang="en-GB" sz="2200" dirty="0"/>
              <a:t> </a:t>
            </a:r>
            <a:r>
              <a:rPr lang="en-GB" sz="2200" dirty="0" err="1"/>
              <a:t>moda</a:t>
            </a:r>
            <a:r>
              <a:rPr lang="en-GB" sz="2200" dirty="0"/>
              <a:t> </a:t>
            </a:r>
            <a:r>
              <a:rPr lang="en-GB" sz="2200" dirty="0" err="1"/>
              <a:t>hâline</a:t>
            </a:r>
            <a:r>
              <a:rPr lang="en-GB" sz="2200" dirty="0"/>
              <a:t> </a:t>
            </a:r>
            <a:r>
              <a:rPr lang="en-GB" sz="2200" dirty="0" err="1"/>
              <a:t>gelir</a:t>
            </a:r>
            <a:r>
              <a:rPr lang="en-GB" sz="2200" dirty="0"/>
              <a:t>. Bunun </a:t>
            </a:r>
            <a:r>
              <a:rPr lang="en-GB" sz="2200" dirty="0" err="1"/>
              <a:t>sonucunda</a:t>
            </a:r>
            <a:r>
              <a:rPr lang="en-GB" sz="2200" dirty="0"/>
              <a:t> </a:t>
            </a:r>
            <a:r>
              <a:rPr lang="en-GB" sz="2200" dirty="0" err="1"/>
              <a:t>Türkçe</a:t>
            </a:r>
            <a:r>
              <a:rPr lang="en-GB" sz="2200" dirty="0"/>
              <a:t> </a:t>
            </a:r>
            <a:r>
              <a:rPr lang="en-GB" sz="2200" dirty="0" err="1"/>
              <a:t>öğrenen</a:t>
            </a:r>
            <a:r>
              <a:rPr lang="en-GB" sz="2200" dirty="0"/>
              <a:t> </a:t>
            </a:r>
            <a:r>
              <a:rPr lang="en-GB" sz="2200" dirty="0" err="1"/>
              <a:t>bilgin</a:t>
            </a:r>
            <a:r>
              <a:rPr lang="en-GB" sz="2200" dirty="0"/>
              <a:t> </a:t>
            </a:r>
            <a:r>
              <a:rPr lang="en-GB" sz="2200" dirty="0" err="1"/>
              <a:t>ve</a:t>
            </a:r>
            <a:r>
              <a:rPr lang="en-GB" sz="2200" dirty="0"/>
              <a:t> </a:t>
            </a:r>
            <a:r>
              <a:rPr lang="en-GB" sz="2200" dirty="0" err="1"/>
              <a:t>şairler</a:t>
            </a:r>
            <a:r>
              <a:rPr lang="en-GB" sz="2200" dirty="0"/>
              <a:t>, </a:t>
            </a:r>
            <a:r>
              <a:rPr lang="en-GB" sz="2200" dirty="0" err="1"/>
              <a:t>Mısır</a:t>
            </a:r>
            <a:r>
              <a:rPr lang="en-GB" sz="2200" dirty="0"/>
              <a:t> </a:t>
            </a:r>
            <a:r>
              <a:rPr lang="en-GB" sz="2200" dirty="0" err="1"/>
              <a:t>ve</a:t>
            </a:r>
            <a:r>
              <a:rPr lang="en-GB" sz="2200" dirty="0"/>
              <a:t> </a:t>
            </a:r>
            <a:r>
              <a:rPr lang="en-GB" sz="2200" dirty="0" err="1"/>
              <a:t>Suriye’de</a:t>
            </a:r>
            <a:r>
              <a:rPr lang="en-GB" sz="2200" dirty="0"/>
              <a:t> </a:t>
            </a:r>
            <a:r>
              <a:rPr lang="en-GB" sz="2200" dirty="0" err="1"/>
              <a:t>başta</a:t>
            </a:r>
            <a:r>
              <a:rPr lang="en-GB" sz="2200" dirty="0"/>
              <a:t> </a:t>
            </a:r>
            <a:r>
              <a:rPr lang="en-GB" sz="2200" dirty="0" err="1"/>
              <a:t>sözlük</a:t>
            </a:r>
            <a:r>
              <a:rPr lang="en-GB" sz="2200" dirty="0"/>
              <a:t> </a:t>
            </a:r>
            <a:r>
              <a:rPr lang="en-GB" sz="2200" dirty="0" err="1"/>
              <a:t>ve</a:t>
            </a:r>
            <a:r>
              <a:rPr lang="en-GB" sz="2200" dirty="0"/>
              <a:t> </a:t>
            </a:r>
            <a:r>
              <a:rPr lang="en-GB" sz="2200" dirty="0" err="1"/>
              <a:t>gramerler</a:t>
            </a:r>
            <a:r>
              <a:rPr lang="en-GB" sz="2200" dirty="0"/>
              <a:t> </a:t>
            </a:r>
            <a:r>
              <a:rPr lang="en-GB" sz="2200" dirty="0" err="1"/>
              <a:t>olmak</a:t>
            </a:r>
            <a:r>
              <a:rPr lang="en-GB" sz="2200" dirty="0"/>
              <a:t> </a:t>
            </a:r>
            <a:r>
              <a:rPr lang="en-GB" sz="2200" dirty="0" err="1"/>
              <a:t>üzere</a:t>
            </a:r>
            <a:r>
              <a:rPr lang="en-GB" sz="2200" dirty="0"/>
              <a:t> </a:t>
            </a:r>
            <a:r>
              <a:rPr lang="en-GB" sz="2200" dirty="0" err="1"/>
              <a:t>pek</a:t>
            </a:r>
            <a:r>
              <a:rPr lang="en-GB" sz="2200" dirty="0"/>
              <a:t> </a:t>
            </a:r>
            <a:r>
              <a:rPr lang="en-GB" sz="2200" dirty="0" err="1"/>
              <a:t>çok</a:t>
            </a:r>
            <a:r>
              <a:rPr lang="en-GB" sz="2200" dirty="0"/>
              <a:t> </a:t>
            </a:r>
            <a:r>
              <a:rPr lang="en-GB" sz="2200" dirty="0" err="1"/>
              <a:t>Türkçe</a:t>
            </a:r>
            <a:r>
              <a:rPr lang="en-GB" sz="2200" dirty="0"/>
              <a:t> </a:t>
            </a:r>
            <a:r>
              <a:rPr lang="en-GB" sz="2200" dirty="0" err="1"/>
              <a:t>eser</a:t>
            </a:r>
            <a:r>
              <a:rPr lang="en-GB" sz="2200" dirty="0"/>
              <a:t> </a:t>
            </a:r>
            <a:r>
              <a:rPr lang="en-GB" sz="2200" dirty="0" err="1"/>
              <a:t>yazar</a:t>
            </a:r>
            <a:r>
              <a:rPr lang="en-GB" sz="2200" dirty="0"/>
              <a:t>.</a:t>
            </a:r>
            <a:endParaRPr lang="tr-TR" sz="2200" dirty="0"/>
          </a:p>
          <a:p>
            <a:endParaRPr lang="tr-TR" sz="2000" b="1" u="sng" dirty="0"/>
          </a:p>
        </p:txBody>
      </p:sp>
      <p:sp>
        <p:nvSpPr>
          <p:cNvPr id="4" name="3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5" name="4 Slayt Numarası Yer Tutucusu"/>
          <p:cNvSpPr>
            <a:spLocks noGrp="1"/>
          </p:cNvSpPr>
          <p:nvPr>
            <p:ph type="sldNum" sz="quarter" idx="12"/>
          </p:nvPr>
        </p:nvSpPr>
        <p:spPr/>
        <p:txBody>
          <a:bodyPr/>
          <a:lstStyle/>
          <a:p>
            <a:fld id="{F5241D30-471F-4A7E-8796-A38B74581AEE}" type="slidenum">
              <a:rPr lang="tr-TR" smtClean="0"/>
              <a:pPr/>
              <a:t>45</a:t>
            </a:fld>
            <a:endParaRPr lang="tr-TR" dirty="0"/>
          </a:p>
        </p:txBody>
      </p:sp>
    </p:spTree>
    <p:extLst>
      <p:ext uri="{BB962C8B-B14F-4D97-AF65-F5344CB8AC3E}">
        <p14:creationId xmlns:p14="http://schemas.microsoft.com/office/powerpoint/2010/main" val="66126399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i="1" dirty="0"/>
              <a:t>6</a:t>
            </a:r>
            <a:r>
              <a:rPr lang="en-GB" i="1" dirty="0"/>
              <a:t>. </a:t>
            </a:r>
            <a:r>
              <a:rPr lang="tr-TR" i="1" dirty="0"/>
              <a:t>Orta</a:t>
            </a:r>
            <a:r>
              <a:rPr lang="en-GB" i="1" dirty="0"/>
              <a:t> Türkçe Dönemi </a:t>
            </a:r>
            <a:br>
              <a:rPr lang="tr-TR" i="1" dirty="0"/>
            </a:br>
            <a:endParaRPr lang="tr-TR" i="1" dirty="0"/>
          </a:p>
        </p:txBody>
      </p:sp>
      <p:sp>
        <p:nvSpPr>
          <p:cNvPr id="3" name="2 İçerik Yer Tutucusu"/>
          <p:cNvSpPr>
            <a:spLocks noGrp="1"/>
          </p:cNvSpPr>
          <p:nvPr>
            <p:ph idx="1"/>
          </p:nvPr>
        </p:nvSpPr>
        <p:spPr>
          <a:xfrm>
            <a:off x="457200" y="1417638"/>
            <a:ext cx="8229600" cy="4938713"/>
          </a:xfrm>
        </p:spPr>
        <p:txBody>
          <a:bodyPr>
            <a:noAutofit/>
          </a:bodyPr>
          <a:lstStyle/>
          <a:p>
            <a:pPr algn="just"/>
            <a:r>
              <a:rPr lang="en-GB" sz="2200" dirty="0" err="1"/>
              <a:t>Ayrıca</a:t>
            </a:r>
            <a:r>
              <a:rPr lang="en-GB" sz="2200" dirty="0"/>
              <a:t> </a:t>
            </a:r>
            <a:r>
              <a:rPr lang="en-GB" sz="2200" dirty="0" err="1"/>
              <a:t>Karadeniz’in</a:t>
            </a:r>
            <a:r>
              <a:rPr lang="en-GB" sz="2200" dirty="0"/>
              <a:t> </a:t>
            </a:r>
            <a:r>
              <a:rPr lang="en-GB" sz="2200" dirty="0" err="1"/>
              <a:t>kuzeyi</a:t>
            </a:r>
            <a:r>
              <a:rPr lang="en-GB" sz="2200" dirty="0"/>
              <a:t> </a:t>
            </a:r>
            <a:r>
              <a:rPr lang="en-GB" sz="2200" dirty="0" err="1"/>
              <a:t>ile</a:t>
            </a:r>
            <a:r>
              <a:rPr lang="en-GB" sz="2200" dirty="0"/>
              <a:t> </a:t>
            </a:r>
            <a:r>
              <a:rPr lang="en-GB" sz="2200" dirty="0" err="1"/>
              <a:t>Kafkaslar</a:t>
            </a:r>
            <a:r>
              <a:rPr lang="en-GB" sz="2200" dirty="0"/>
              <a:t> </a:t>
            </a:r>
            <a:r>
              <a:rPr lang="en-GB" sz="2200" dirty="0" err="1"/>
              <a:t>bölgesinde</a:t>
            </a:r>
            <a:r>
              <a:rPr lang="en-GB" sz="2200" dirty="0"/>
              <a:t> </a:t>
            </a:r>
            <a:r>
              <a:rPr lang="en-GB" sz="2200" dirty="0" err="1"/>
              <a:t>Kuzey</a:t>
            </a:r>
            <a:r>
              <a:rPr lang="en-GB" sz="2200" dirty="0"/>
              <a:t> </a:t>
            </a:r>
            <a:r>
              <a:rPr lang="en-GB" sz="2200" dirty="0" err="1"/>
              <a:t>Türkçesiyle</a:t>
            </a:r>
            <a:r>
              <a:rPr lang="en-GB" sz="2200" dirty="0"/>
              <a:t> </a:t>
            </a:r>
            <a:r>
              <a:rPr lang="en-GB" sz="2200" dirty="0" err="1"/>
              <a:t>Ermeni</a:t>
            </a:r>
            <a:r>
              <a:rPr lang="en-GB" sz="2200" dirty="0"/>
              <a:t> </a:t>
            </a:r>
            <a:r>
              <a:rPr lang="en-GB" sz="2200" dirty="0" err="1"/>
              <a:t>harfli</a:t>
            </a:r>
            <a:r>
              <a:rPr lang="en-GB" sz="2200" dirty="0"/>
              <a:t> </a:t>
            </a:r>
            <a:r>
              <a:rPr lang="en-GB" sz="2200" dirty="0" err="1"/>
              <a:t>dinî</a:t>
            </a:r>
            <a:r>
              <a:rPr lang="en-GB" sz="2200" dirty="0"/>
              <a:t> </a:t>
            </a:r>
            <a:r>
              <a:rPr lang="en-GB" sz="2200" dirty="0" err="1"/>
              <a:t>bir</a:t>
            </a:r>
            <a:r>
              <a:rPr lang="en-GB" sz="2200" dirty="0"/>
              <a:t> </a:t>
            </a:r>
            <a:r>
              <a:rPr lang="en-GB" sz="2200" dirty="0" err="1"/>
              <a:t>edebiyat</a:t>
            </a:r>
            <a:r>
              <a:rPr lang="en-GB" sz="2200" dirty="0"/>
              <a:t> </a:t>
            </a:r>
            <a:r>
              <a:rPr lang="en-GB" sz="2200" dirty="0" err="1"/>
              <a:t>oluşmuştur</a:t>
            </a:r>
            <a:r>
              <a:rPr lang="en-GB" sz="2200" dirty="0"/>
              <a:t>. Bu </a:t>
            </a:r>
            <a:r>
              <a:rPr lang="en-GB" sz="2200" dirty="0" err="1"/>
              <a:t>edebiyatın</a:t>
            </a:r>
            <a:r>
              <a:rPr lang="en-GB" sz="2200" dirty="0"/>
              <a:t> </a:t>
            </a:r>
            <a:r>
              <a:rPr lang="en-GB" sz="2200" dirty="0" err="1"/>
              <a:t>diline</a:t>
            </a:r>
            <a:r>
              <a:rPr lang="en-GB" sz="2200" dirty="0"/>
              <a:t> </a:t>
            </a:r>
            <a:r>
              <a:rPr lang="en-GB" sz="2200" dirty="0" err="1"/>
              <a:t>bazı</a:t>
            </a:r>
            <a:r>
              <a:rPr lang="en-GB" sz="2200" dirty="0"/>
              <a:t> </a:t>
            </a:r>
            <a:r>
              <a:rPr lang="en-GB" sz="2200" dirty="0" err="1"/>
              <a:t>bilginler</a:t>
            </a:r>
            <a:r>
              <a:rPr lang="en-GB" sz="2200" dirty="0"/>
              <a:t> </a:t>
            </a:r>
            <a:r>
              <a:rPr lang="en-GB" sz="2200" i="1" dirty="0" err="1"/>
              <a:t>Ermeni</a:t>
            </a:r>
            <a:r>
              <a:rPr lang="en-GB" sz="2200" i="1" dirty="0"/>
              <a:t> </a:t>
            </a:r>
            <a:r>
              <a:rPr lang="en-GB" sz="2200" i="1" dirty="0" err="1"/>
              <a:t>Kıpçakçası</a:t>
            </a:r>
            <a:r>
              <a:rPr lang="en-GB" sz="2200" dirty="0"/>
              <a:t>, </a:t>
            </a:r>
            <a:r>
              <a:rPr lang="en-GB" sz="2200" dirty="0" err="1"/>
              <a:t>bazı</a:t>
            </a:r>
            <a:r>
              <a:rPr lang="en-GB" sz="2200" dirty="0"/>
              <a:t> </a:t>
            </a:r>
            <a:r>
              <a:rPr lang="en-GB" sz="2200" dirty="0" err="1"/>
              <a:t>bilginler</a:t>
            </a:r>
            <a:r>
              <a:rPr lang="en-GB" sz="2200" dirty="0"/>
              <a:t> </a:t>
            </a:r>
            <a:r>
              <a:rPr lang="en-GB" sz="2200" dirty="0" err="1"/>
              <a:t>ise</a:t>
            </a:r>
            <a:r>
              <a:rPr lang="en-GB" sz="2200" dirty="0"/>
              <a:t> </a:t>
            </a:r>
            <a:r>
              <a:rPr lang="en-GB" sz="2200" i="1" dirty="0" err="1"/>
              <a:t>Ermeni</a:t>
            </a:r>
            <a:r>
              <a:rPr lang="en-GB" sz="2200" i="1" dirty="0"/>
              <a:t> </a:t>
            </a:r>
            <a:r>
              <a:rPr lang="en-GB" sz="2200" i="1" dirty="0" err="1"/>
              <a:t>harfli</a:t>
            </a:r>
            <a:r>
              <a:rPr lang="en-GB" sz="2200" i="1" dirty="0"/>
              <a:t> </a:t>
            </a:r>
            <a:r>
              <a:rPr lang="en-GB" sz="2200" i="1" dirty="0" err="1"/>
              <a:t>Kıpçak</a:t>
            </a:r>
            <a:r>
              <a:rPr lang="en-GB" sz="2200" i="1" dirty="0"/>
              <a:t> </a:t>
            </a:r>
            <a:r>
              <a:rPr lang="en-GB" sz="2200" i="1" dirty="0" err="1"/>
              <a:t>Türkçesi</a:t>
            </a:r>
            <a:r>
              <a:rPr lang="en-GB" sz="2200" i="1" dirty="0"/>
              <a:t> </a:t>
            </a:r>
            <a:r>
              <a:rPr lang="en-GB" sz="2200" dirty="0"/>
              <a:t>der. </a:t>
            </a:r>
            <a:r>
              <a:rPr lang="en-GB" sz="2200" dirty="0" err="1"/>
              <a:t>Oluşması</a:t>
            </a:r>
            <a:r>
              <a:rPr lang="en-GB" sz="2200" dirty="0"/>
              <a:t> </a:t>
            </a:r>
            <a:r>
              <a:rPr lang="en-GB" sz="2200" dirty="0" err="1"/>
              <a:t>konusunda</a:t>
            </a:r>
            <a:r>
              <a:rPr lang="en-GB" sz="2200" dirty="0"/>
              <a:t> da </a:t>
            </a:r>
            <a:r>
              <a:rPr lang="en-GB" sz="2200" dirty="0" err="1"/>
              <a:t>iki</a:t>
            </a:r>
            <a:r>
              <a:rPr lang="en-GB" sz="2200" dirty="0"/>
              <a:t> </a:t>
            </a:r>
            <a:r>
              <a:rPr lang="en-GB" sz="2200" dirty="0" err="1"/>
              <a:t>ayrı</a:t>
            </a:r>
            <a:r>
              <a:rPr lang="en-GB" sz="2200" dirty="0"/>
              <a:t> </a:t>
            </a:r>
            <a:r>
              <a:rPr lang="en-GB" sz="2200" dirty="0" err="1"/>
              <a:t>görüş</a:t>
            </a:r>
            <a:r>
              <a:rPr lang="en-GB" sz="2200" dirty="0"/>
              <a:t> </a:t>
            </a:r>
            <a:r>
              <a:rPr lang="en-GB" sz="2200" dirty="0" err="1"/>
              <a:t>vardır</a:t>
            </a:r>
            <a:r>
              <a:rPr lang="en-GB" sz="2200" dirty="0"/>
              <a:t>: </a:t>
            </a:r>
            <a:r>
              <a:rPr lang="en-GB" sz="2200" dirty="0" err="1"/>
              <a:t>Birinci</a:t>
            </a:r>
            <a:r>
              <a:rPr lang="en-GB" sz="2200" dirty="0"/>
              <a:t> </a:t>
            </a:r>
            <a:r>
              <a:rPr lang="en-GB" sz="2200" dirty="0" err="1"/>
              <a:t>görüş</a:t>
            </a:r>
            <a:r>
              <a:rPr lang="en-GB" sz="2200" dirty="0"/>
              <a:t>; </a:t>
            </a:r>
            <a:r>
              <a:rPr lang="en-GB" sz="2200" dirty="0" err="1"/>
              <a:t>Türk</a:t>
            </a:r>
            <a:r>
              <a:rPr lang="en-GB" sz="2200" dirty="0"/>
              <a:t> </a:t>
            </a:r>
            <a:r>
              <a:rPr lang="en-GB" sz="2200" dirty="0" err="1"/>
              <a:t>egemenliğinde</a:t>
            </a:r>
            <a:r>
              <a:rPr lang="en-GB" sz="2200" dirty="0"/>
              <a:t> </a:t>
            </a:r>
            <a:r>
              <a:rPr lang="en-GB" sz="2200" dirty="0" err="1"/>
              <a:t>yaşayan</a:t>
            </a:r>
            <a:r>
              <a:rPr lang="en-GB" sz="2200" dirty="0"/>
              <a:t> </a:t>
            </a:r>
            <a:r>
              <a:rPr lang="en-GB" sz="2200" dirty="0" err="1"/>
              <a:t>bazı</a:t>
            </a:r>
            <a:r>
              <a:rPr lang="en-GB" sz="2200" dirty="0"/>
              <a:t> </a:t>
            </a:r>
            <a:r>
              <a:rPr lang="en-GB" sz="2200" dirty="0" err="1"/>
              <a:t>Ermeniler</a:t>
            </a:r>
            <a:r>
              <a:rPr lang="en-GB" sz="2200" dirty="0"/>
              <a:t> zaman </a:t>
            </a:r>
            <a:r>
              <a:rPr lang="en-GB" sz="2200" dirty="0" err="1"/>
              <a:t>içerisinde</a:t>
            </a:r>
            <a:r>
              <a:rPr lang="en-GB" sz="2200" dirty="0"/>
              <a:t> </a:t>
            </a:r>
            <a:r>
              <a:rPr lang="en-GB" sz="2200" dirty="0" err="1"/>
              <a:t>kendi</a:t>
            </a:r>
            <a:r>
              <a:rPr lang="en-GB" sz="2200" dirty="0"/>
              <a:t> </a:t>
            </a:r>
            <a:r>
              <a:rPr lang="en-GB" sz="2200" dirty="0" err="1"/>
              <a:t>dillerini</a:t>
            </a:r>
            <a:r>
              <a:rPr lang="en-GB" sz="2200" dirty="0"/>
              <a:t> </a:t>
            </a:r>
            <a:r>
              <a:rPr lang="en-GB" sz="2200" dirty="0" err="1"/>
              <a:t>unuttular</a:t>
            </a:r>
            <a:r>
              <a:rPr lang="en-GB" sz="2200" dirty="0"/>
              <a:t> </a:t>
            </a:r>
            <a:r>
              <a:rPr lang="en-GB" sz="2200" dirty="0" err="1"/>
              <a:t>ve</a:t>
            </a:r>
            <a:r>
              <a:rPr lang="en-GB" sz="2200" dirty="0"/>
              <a:t> </a:t>
            </a:r>
            <a:r>
              <a:rPr lang="en-GB" sz="2200" dirty="0" err="1"/>
              <a:t>kiliselerinde</a:t>
            </a:r>
            <a:r>
              <a:rPr lang="en-GB" sz="2200" dirty="0"/>
              <a:t> </a:t>
            </a:r>
            <a:r>
              <a:rPr lang="en-GB" sz="2200" dirty="0" err="1"/>
              <a:t>ibadet</a:t>
            </a:r>
            <a:r>
              <a:rPr lang="en-GB" sz="2200" dirty="0"/>
              <a:t> </a:t>
            </a:r>
            <a:r>
              <a:rPr lang="en-GB" sz="2200" dirty="0" err="1"/>
              <a:t>dili</a:t>
            </a:r>
            <a:r>
              <a:rPr lang="en-GB" sz="2200" dirty="0"/>
              <a:t> </a:t>
            </a:r>
            <a:r>
              <a:rPr lang="en-GB" sz="2200" dirty="0" err="1"/>
              <a:t>olarak</a:t>
            </a:r>
            <a:r>
              <a:rPr lang="en-GB" sz="2200" dirty="0"/>
              <a:t> </a:t>
            </a:r>
            <a:r>
              <a:rPr lang="en-GB" sz="2200" dirty="0" err="1"/>
              <a:t>Türkçeyi</a:t>
            </a:r>
            <a:r>
              <a:rPr lang="en-GB" sz="2200" dirty="0"/>
              <a:t> </a:t>
            </a:r>
            <a:r>
              <a:rPr lang="en-GB" sz="2200" dirty="0" err="1"/>
              <a:t>kullandılar</a:t>
            </a:r>
            <a:r>
              <a:rPr lang="en-GB" sz="2200" dirty="0"/>
              <a:t>, </a:t>
            </a:r>
            <a:r>
              <a:rPr lang="en-GB" sz="2200" dirty="0" err="1"/>
              <a:t>dinî</a:t>
            </a:r>
            <a:r>
              <a:rPr lang="en-GB" sz="2200" dirty="0"/>
              <a:t> </a:t>
            </a:r>
            <a:r>
              <a:rPr lang="en-GB" sz="2200" dirty="0" err="1"/>
              <a:t>metinlerini</a:t>
            </a:r>
            <a:r>
              <a:rPr lang="en-GB" sz="2200" dirty="0"/>
              <a:t> de </a:t>
            </a:r>
            <a:r>
              <a:rPr lang="en-GB" sz="2200" dirty="0" err="1"/>
              <a:t>Ermeni</a:t>
            </a:r>
            <a:r>
              <a:rPr lang="en-GB" sz="2200" dirty="0"/>
              <a:t> </a:t>
            </a:r>
            <a:r>
              <a:rPr lang="en-GB" sz="2200" dirty="0" err="1"/>
              <a:t>harflerini</a:t>
            </a:r>
            <a:r>
              <a:rPr lang="en-GB" sz="2200" dirty="0"/>
              <a:t> </a:t>
            </a:r>
            <a:r>
              <a:rPr lang="en-GB" sz="2200" dirty="0" err="1"/>
              <a:t>kullanarak</a:t>
            </a:r>
            <a:r>
              <a:rPr lang="en-GB" sz="2200" dirty="0"/>
              <a:t> </a:t>
            </a:r>
            <a:r>
              <a:rPr lang="en-GB" sz="2200" dirty="0" err="1"/>
              <a:t>Türkçe</a:t>
            </a:r>
            <a:r>
              <a:rPr lang="en-GB" sz="2200" dirty="0"/>
              <a:t> </a:t>
            </a:r>
            <a:r>
              <a:rPr lang="en-GB" sz="2200" dirty="0" err="1"/>
              <a:t>yazdılar</a:t>
            </a:r>
            <a:r>
              <a:rPr lang="en-GB" sz="2200" dirty="0"/>
              <a:t>. </a:t>
            </a:r>
            <a:r>
              <a:rPr lang="en-GB" sz="2200" dirty="0" err="1"/>
              <a:t>İkinci</a:t>
            </a:r>
            <a:r>
              <a:rPr lang="en-GB" sz="2200" dirty="0"/>
              <a:t> </a:t>
            </a:r>
            <a:r>
              <a:rPr lang="en-GB" sz="2200" dirty="0" err="1"/>
              <a:t>görüş</a:t>
            </a:r>
            <a:r>
              <a:rPr lang="en-GB" sz="2200" dirty="0"/>
              <a:t> </a:t>
            </a:r>
            <a:r>
              <a:rPr lang="en-GB" sz="2200" dirty="0" err="1"/>
              <a:t>ise</a:t>
            </a:r>
            <a:r>
              <a:rPr lang="en-GB" sz="2200" dirty="0"/>
              <a:t> </a:t>
            </a:r>
            <a:r>
              <a:rPr lang="en-GB" sz="2200" dirty="0" err="1"/>
              <a:t>Hıristiyanlığı</a:t>
            </a:r>
            <a:r>
              <a:rPr lang="en-GB" sz="2200" dirty="0"/>
              <a:t> </a:t>
            </a:r>
            <a:r>
              <a:rPr lang="en-GB" sz="2200" dirty="0" err="1"/>
              <a:t>benimseyen</a:t>
            </a:r>
            <a:r>
              <a:rPr lang="en-GB" sz="2200" dirty="0"/>
              <a:t> </a:t>
            </a:r>
            <a:r>
              <a:rPr lang="en-GB" sz="2200" dirty="0" err="1"/>
              <a:t>Kıpçak</a:t>
            </a:r>
            <a:r>
              <a:rPr lang="en-GB" sz="2200" dirty="0"/>
              <a:t> </a:t>
            </a:r>
            <a:r>
              <a:rPr lang="en-GB" sz="2200" dirty="0" err="1"/>
              <a:t>Türkleri</a:t>
            </a:r>
            <a:r>
              <a:rPr lang="en-GB" sz="2200" dirty="0"/>
              <a:t>, </a:t>
            </a:r>
            <a:r>
              <a:rPr lang="en-GB" sz="2200" dirty="0" err="1"/>
              <a:t>bu</a:t>
            </a:r>
            <a:r>
              <a:rPr lang="en-GB" sz="2200" dirty="0"/>
              <a:t> </a:t>
            </a:r>
            <a:r>
              <a:rPr lang="en-GB" sz="2200" dirty="0" err="1"/>
              <a:t>dini</a:t>
            </a:r>
            <a:r>
              <a:rPr lang="en-GB" sz="2200" dirty="0"/>
              <a:t> </a:t>
            </a:r>
            <a:r>
              <a:rPr lang="en-GB" sz="2200" dirty="0" err="1"/>
              <a:t>bölgenin</a:t>
            </a:r>
            <a:r>
              <a:rPr lang="en-GB" sz="2200" dirty="0"/>
              <a:t> </a:t>
            </a:r>
            <a:r>
              <a:rPr lang="en-GB" sz="2200" dirty="0" err="1"/>
              <a:t>yerli</a:t>
            </a:r>
            <a:r>
              <a:rPr lang="en-GB" sz="2200" dirty="0"/>
              <a:t> </a:t>
            </a:r>
            <a:r>
              <a:rPr lang="en-GB" sz="2200" dirty="0" err="1"/>
              <a:t>Hıristiyan</a:t>
            </a:r>
            <a:r>
              <a:rPr lang="en-GB" sz="2200" dirty="0"/>
              <a:t> </a:t>
            </a:r>
            <a:r>
              <a:rPr lang="en-GB" sz="2200" dirty="0" err="1"/>
              <a:t>halkı</a:t>
            </a:r>
            <a:r>
              <a:rPr lang="en-GB" sz="2200" dirty="0"/>
              <a:t> </a:t>
            </a:r>
            <a:r>
              <a:rPr lang="en-GB" sz="2200" dirty="0" err="1"/>
              <a:t>olan</a:t>
            </a:r>
            <a:r>
              <a:rPr lang="en-GB" sz="2200" dirty="0"/>
              <a:t> </a:t>
            </a:r>
            <a:r>
              <a:rPr lang="en-GB" sz="2200" dirty="0" err="1"/>
              <a:t>Ermenilerden</a:t>
            </a:r>
            <a:r>
              <a:rPr lang="en-GB" sz="2200" dirty="0"/>
              <a:t> </a:t>
            </a:r>
            <a:r>
              <a:rPr lang="en-GB" sz="2200" dirty="0" err="1"/>
              <a:t>ögrendi</a:t>
            </a:r>
            <a:r>
              <a:rPr lang="en-GB" sz="2200" dirty="0"/>
              <a:t> </a:t>
            </a:r>
            <a:r>
              <a:rPr lang="en-GB" sz="2200" dirty="0" err="1"/>
              <a:t>ve</a:t>
            </a:r>
            <a:r>
              <a:rPr lang="en-GB" sz="2200" dirty="0"/>
              <a:t> </a:t>
            </a:r>
            <a:r>
              <a:rPr lang="en-GB" sz="2200" dirty="0" err="1"/>
              <a:t>dillerini</a:t>
            </a:r>
            <a:r>
              <a:rPr lang="en-GB" sz="2200" dirty="0"/>
              <a:t> </a:t>
            </a:r>
            <a:r>
              <a:rPr lang="en-GB" sz="2200" dirty="0" err="1"/>
              <a:t>değiştirmediler</a:t>
            </a:r>
            <a:r>
              <a:rPr lang="en-GB" sz="2200" dirty="0"/>
              <a:t>, </a:t>
            </a:r>
            <a:r>
              <a:rPr lang="en-GB" sz="2200" dirty="0" err="1"/>
              <a:t>ancak</a:t>
            </a:r>
            <a:r>
              <a:rPr lang="en-GB" sz="2200" dirty="0"/>
              <a:t> </a:t>
            </a:r>
            <a:r>
              <a:rPr lang="en-GB" sz="2200" dirty="0" err="1"/>
              <a:t>kiliselerinde</a:t>
            </a:r>
            <a:r>
              <a:rPr lang="en-GB" sz="2200" dirty="0"/>
              <a:t> </a:t>
            </a:r>
            <a:r>
              <a:rPr lang="en-GB" sz="2200" dirty="0" err="1"/>
              <a:t>onların</a:t>
            </a:r>
            <a:r>
              <a:rPr lang="en-GB" sz="2200" dirty="0"/>
              <a:t> </a:t>
            </a:r>
            <a:r>
              <a:rPr lang="en-GB" sz="2200" dirty="0" err="1"/>
              <a:t>alfabesini</a:t>
            </a:r>
            <a:r>
              <a:rPr lang="en-GB" sz="2200" dirty="0"/>
              <a:t> </a:t>
            </a:r>
            <a:r>
              <a:rPr lang="en-GB" sz="2200" dirty="0" err="1"/>
              <a:t>kullandılar</a:t>
            </a:r>
            <a:r>
              <a:rPr lang="en-GB" sz="2200" dirty="0"/>
              <a:t>.</a:t>
            </a:r>
            <a:endParaRPr lang="tr-TR" sz="2200" dirty="0"/>
          </a:p>
          <a:p>
            <a:endParaRPr lang="tr-TR" sz="2000" b="1" u="sng" dirty="0"/>
          </a:p>
        </p:txBody>
      </p:sp>
      <p:sp>
        <p:nvSpPr>
          <p:cNvPr id="4" name="3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5" name="4 Slayt Numarası Yer Tutucusu"/>
          <p:cNvSpPr>
            <a:spLocks noGrp="1"/>
          </p:cNvSpPr>
          <p:nvPr>
            <p:ph type="sldNum" sz="quarter" idx="12"/>
          </p:nvPr>
        </p:nvSpPr>
        <p:spPr/>
        <p:txBody>
          <a:bodyPr/>
          <a:lstStyle/>
          <a:p>
            <a:fld id="{F5241D30-471F-4A7E-8796-A38B74581AEE}" type="slidenum">
              <a:rPr lang="tr-TR" smtClean="0"/>
              <a:pPr/>
              <a:t>46</a:t>
            </a:fld>
            <a:endParaRPr lang="tr-TR" dirty="0"/>
          </a:p>
        </p:txBody>
      </p:sp>
    </p:spTree>
    <p:extLst>
      <p:ext uri="{BB962C8B-B14F-4D97-AF65-F5344CB8AC3E}">
        <p14:creationId xmlns:p14="http://schemas.microsoft.com/office/powerpoint/2010/main" val="250509332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i="1" dirty="0"/>
              <a:t>6</a:t>
            </a:r>
            <a:r>
              <a:rPr lang="en-GB" i="1" dirty="0"/>
              <a:t>. </a:t>
            </a:r>
            <a:r>
              <a:rPr lang="tr-TR" i="1" dirty="0"/>
              <a:t>Orta</a:t>
            </a:r>
            <a:r>
              <a:rPr lang="en-GB" i="1" dirty="0"/>
              <a:t> Türkçe Dönemi </a:t>
            </a:r>
            <a:br>
              <a:rPr lang="tr-TR" i="1" dirty="0"/>
            </a:br>
            <a:endParaRPr lang="tr-TR" i="1" dirty="0"/>
          </a:p>
        </p:txBody>
      </p:sp>
      <p:sp>
        <p:nvSpPr>
          <p:cNvPr id="3" name="2 İçerik Yer Tutucusu"/>
          <p:cNvSpPr>
            <a:spLocks noGrp="1"/>
          </p:cNvSpPr>
          <p:nvPr>
            <p:ph idx="1"/>
          </p:nvPr>
        </p:nvSpPr>
        <p:spPr>
          <a:xfrm>
            <a:off x="427860" y="1052737"/>
            <a:ext cx="8229600" cy="4752528"/>
          </a:xfrm>
        </p:spPr>
        <p:txBody>
          <a:bodyPr>
            <a:noAutofit/>
          </a:bodyPr>
          <a:lstStyle/>
          <a:p>
            <a:pPr algn="just"/>
            <a:r>
              <a:rPr lang="en-GB" sz="2200" b="1" u="sng" dirty="0"/>
              <a:t>4. </a:t>
            </a:r>
            <a:r>
              <a:rPr lang="en-GB" sz="2200" b="1" u="sng" dirty="0" err="1"/>
              <a:t>Eski</a:t>
            </a:r>
            <a:r>
              <a:rPr lang="en-GB" sz="2200" b="1" u="sng" dirty="0"/>
              <a:t> Anadolu </a:t>
            </a:r>
            <a:r>
              <a:rPr lang="en-GB" sz="2200" b="1" u="sng" dirty="0" err="1"/>
              <a:t>Türkçesi</a:t>
            </a:r>
            <a:r>
              <a:rPr lang="en-GB" sz="2200" b="1" u="sng" dirty="0"/>
              <a:t> (13-15. </a:t>
            </a:r>
            <a:r>
              <a:rPr lang="en-GB" sz="2200" b="1" u="sng" dirty="0" err="1"/>
              <a:t>yy</a:t>
            </a:r>
            <a:r>
              <a:rPr lang="en-GB" sz="2200" b="1" u="sng" dirty="0"/>
              <a:t>) (</a:t>
            </a:r>
            <a:r>
              <a:rPr lang="en-GB" sz="2200" b="1" u="sng" dirty="0" err="1"/>
              <a:t>Batı</a:t>
            </a:r>
            <a:r>
              <a:rPr lang="en-GB" sz="2200" b="1" u="sng" dirty="0"/>
              <a:t> </a:t>
            </a:r>
            <a:r>
              <a:rPr lang="en-GB" sz="2200" b="1" u="sng" dirty="0" err="1"/>
              <a:t>Türkçesi</a:t>
            </a:r>
            <a:r>
              <a:rPr lang="en-GB" sz="2200" b="1" u="sng" dirty="0"/>
              <a:t>) </a:t>
            </a:r>
            <a:endParaRPr lang="tr-TR" sz="2200" b="1" u="sng" dirty="0"/>
          </a:p>
          <a:p>
            <a:pPr algn="just"/>
            <a:r>
              <a:rPr lang="en-GB" sz="2200" dirty="0" err="1"/>
              <a:t>Tarihte</a:t>
            </a:r>
            <a:r>
              <a:rPr lang="en-GB" sz="2200" dirty="0"/>
              <a:t> O</a:t>
            </a:r>
            <a:r>
              <a:rPr lang="tr-TR" sz="2200" dirty="0"/>
              <a:t>ğ</a:t>
            </a:r>
            <a:r>
              <a:rPr lang="en-GB" sz="2200" dirty="0" err="1"/>
              <a:t>uz</a:t>
            </a:r>
            <a:r>
              <a:rPr lang="en-GB" sz="2200" dirty="0"/>
              <a:t> </a:t>
            </a:r>
            <a:r>
              <a:rPr lang="en-GB" sz="2200" dirty="0" err="1"/>
              <a:t>Türklerinin</a:t>
            </a:r>
            <a:r>
              <a:rPr lang="en-GB" sz="2200" dirty="0"/>
              <a:t> </a:t>
            </a:r>
            <a:r>
              <a:rPr lang="en-GB" sz="2200" dirty="0" err="1"/>
              <a:t>kurduğu</a:t>
            </a:r>
            <a:r>
              <a:rPr lang="en-GB" sz="2200" dirty="0"/>
              <a:t> </a:t>
            </a:r>
            <a:r>
              <a:rPr lang="en-GB" sz="2200" dirty="0" err="1"/>
              <a:t>önemli</a:t>
            </a:r>
            <a:r>
              <a:rPr lang="en-GB" sz="2200" dirty="0"/>
              <a:t> </a:t>
            </a:r>
            <a:r>
              <a:rPr lang="en-GB" sz="2200" dirty="0" err="1"/>
              <a:t>devletlerden</a:t>
            </a:r>
            <a:r>
              <a:rPr lang="en-GB" sz="2200" dirty="0"/>
              <a:t> </a:t>
            </a:r>
            <a:r>
              <a:rPr lang="en-GB" sz="2200" dirty="0" err="1"/>
              <a:t>biri</a:t>
            </a:r>
            <a:r>
              <a:rPr lang="en-GB" sz="2200" dirty="0"/>
              <a:t> </a:t>
            </a:r>
            <a:r>
              <a:rPr lang="en-GB" sz="2200" dirty="0" err="1"/>
              <a:t>olan</a:t>
            </a:r>
            <a:r>
              <a:rPr lang="en-GB" sz="2200" dirty="0"/>
              <a:t> </a:t>
            </a:r>
            <a:r>
              <a:rPr lang="en-GB" sz="2200" dirty="0" err="1"/>
              <a:t>Büyük</a:t>
            </a:r>
            <a:r>
              <a:rPr lang="en-GB" sz="2200" dirty="0"/>
              <a:t> </a:t>
            </a:r>
            <a:r>
              <a:rPr lang="en-GB" sz="2200" dirty="0" err="1"/>
              <a:t>Selçuklu</a:t>
            </a:r>
            <a:r>
              <a:rPr lang="en-GB" sz="2200" dirty="0"/>
              <a:t> </a:t>
            </a:r>
            <a:r>
              <a:rPr lang="en-GB" sz="2200" dirty="0" err="1"/>
              <a:t>Devleti’nin</a:t>
            </a:r>
            <a:r>
              <a:rPr lang="en-GB" sz="2200" dirty="0"/>
              <a:t> </a:t>
            </a:r>
            <a:r>
              <a:rPr lang="en-GB" sz="2200" dirty="0" err="1"/>
              <a:t>Anadolu’yu</a:t>
            </a:r>
            <a:r>
              <a:rPr lang="en-GB" sz="2200" dirty="0"/>
              <a:t> </a:t>
            </a:r>
            <a:r>
              <a:rPr lang="en-GB" sz="2200" dirty="0" err="1"/>
              <a:t>fethetmesi</a:t>
            </a:r>
            <a:r>
              <a:rPr lang="en-GB" sz="2200" dirty="0"/>
              <a:t>, </a:t>
            </a:r>
            <a:r>
              <a:rPr lang="en-GB" sz="2200" dirty="0" err="1"/>
              <a:t>bu</a:t>
            </a:r>
            <a:r>
              <a:rPr lang="en-GB" sz="2200" dirty="0"/>
              <a:t> </a:t>
            </a:r>
            <a:r>
              <a:rPr lang="en-GB" sz="2200" dirty="0" err="1"/>
              <a:t>bölgeye</a:t>
            </a:r>
            <a:r>
              <a:rPr lang="en-GB" sz="2200" dirty="0"/>
              <a:t> </a:t>
            </a:r>
            <a:r>
              <a:rPr lang="en-GB" sz="2200" dirty="0" err="1"/>
              <a:t>büyük</a:t>
            </a:r>
            <a:r>
              <a:rPr lang="en-GB" sz="2200" dirty="0"/>
              <a:t> </a:t>
            </a:r>
            <a:r>
              <a:rPr lang="en-GB" sz="2200" dirty="0" err="1"/>
              <a:t>çoğunluğunu</a:t>
            </a:r>
            <a:r>
              <a:rPr lang="en-GB" sz="2200" dirty="0"/>
              <a:t> </a:t>
            </a:r>
            <a:r>
              <a:rPr lang="en-GB" sz="2200" dirty="0" err="1"/>
              <a:t>Oğuzların</a:t>
            </a:r>
            <a:r>
              <a:rPr lang="en-GB" sz="2200" dirty="0"/>
              <a:t> </a:t>
            </a:r>
            <a:r>
              <a:rPr lang="en-GB" sz="2200" dirty="0" err="1"/>
              <a:t>oluşturduğu</a:t>
            </a:r>
            <a:r>
              <a:rPr lang="en-GB" sz="2200" dirty="0"/>
              <a:t> </a:t>
            </a:r>
            <a:r>
              <a:rPr lang="en-GB" sz="2200" dirty="0" err="1"/>
              <a:t>Türk</a:t>
            </a:r>
            <a:r>
              <a:rPr lang="en-GB" sz="2200" dirty="0"/>
              <a:t> </a:t>
            </a:r>
            <a:r>
              <a:rPr lang="en-GB" sz="2200" dirty="0" err="1"/>
              <a:t>kitlelerinin</a:t>
            </a:r>
            <a:r>
              <a:rPr lang="en-GB" sz="2200" dirty="0"/>
              <a:t> </a:t>
            </a:r>
            <a:r>
              <a:rPr lang="en-GB" sz="2200" dirty="0" err="1"/>
              <a:t>göç</a:t>
            </a:r>
            <a:r>
              <a:rPr lang="en-GB" sz="2200" dirty="0"/>
              <a:t> </a:t>
            </a:r>
            <a:r>
              <a:rPr lang="en-GB" sz="2200" dirty="0" err="1"/>
              <a:t>edip</a:t>
            </a:r>
            <a:r>
              <a:rPr lang="en-GB" sz="2200" dirty="0"/>
              <a:t> </a:t>
            </a:r>
            <a:r>
              <a:rPr lang="en-GB" sz="2200" dirty="0" err="1"/>
              <a:t>yerleşmesine</a:t>
            </a:r>
            <a:r>
              <a:rPr lang="en-GB" sz="2200" dirty="0"/>
              <a:t> </a:t>
            </a:r>
            <a:r>
              <a:rPr lang="en-GB" sz="2200" dirty="0" err="1"/>
              <a:t>yol</a:t>
            </a:r>
            <a:r>
              <a:rPr lang="en-GB" sz="2200" dirty="0"/>
              <a:t> </a:t>
            </a:r>
            <a:r>
              <a:rPr lang="en-GB" sz="2200" dirty="0" err="1"/>
              <a:t>açtı</a:t>
            </a:r>
            <a:r>
              <a:rPr lang="en-GB" sz="2200" dirty="0"/>
              <a:t>. </a:t>
            </a:r>
            <a:r>
              <a:rPr lang="en-GB" sz="2200" dirty="0" err="1"/>
              <a:t>Anadolu’da</a:t>
            </a:r>
            <a:r>
              <a:rPr lang="en-GB" sz="2200" dirty="0"/>
              <a:t> </a:t>
            </a:r>
            <a:r>
              <a:rPr lang="en-GB" sz="2200" dirty="0" err="1"/>
              <a:t>Türkler</a:t>
            </a:r>
            <a:r>
              <a:rPr lang="en-GB" sz="2200" dirty="0"/>
              <a:t> </a:t>
            </a:r>
            <a:r>
              <a:rPr lang="en-GB" sz="2200" dirty="0" err="1"/>
              <a:t>Bizans</a:t>
            </a:r>
            <a:r>
              <a:rPr lang="en-GB" sz="2200" dirty="0"/>
              <a:t> </a:t>
            </a:r>
            <a:r>
              <a:rPr lang="en-GB" sz="2200" dirty="0" err="1"/>
              <a:t>aleyhine</a:t>
            </a:r>
            <a:r>
              <a:rPr lang="en-GB" sz="2200" dirty="0"/>
              <a:t> </a:t>
            </a:r>
            <a:r>
              <a:rPr lang="en-GB" sz="2200" dirty="0" err="1"/>
              <a:t>sürekli</a:t>
            </a:r>
            <a:r>
              <a:rPr lang="en-GB" sz="2200" dirty="0"/>
              <a:t> </a:t>
            </a:r>
            <a:r>
              <a:rPr lang="en-GB" sz="2200" dirty="0" err="1"/>
              <a:t>genişledi</a:t>
            </a:r>
            <a:r>
              <a:rPr lang="en-GB" sz="2200" dirty="0"/>
              <a:t> </a:t>
            </a:r>
            <a:r>
              <a:rPr lang="en-GB" sz="2200" dirty="0" err="1"/>
              <a:t>ve</a:t>
            </a:r>
            <a:r>
              <a:rPr lang="en-GB" sz="2200" dirty="0"/>
              <a:t> </a:t>
            </a:r>
            <a:r>
              <a:rPr lang="en-GB" sz="2200" dirty="0" err="1"/>
              <a:t>bütün</a:t>
            </a:r>
            <a:r>
              <a:rPr lang="en-GB" sz="2200" dirty="0"/>
              <a:t> </a:t>
            </a:r>
            <a:r>
              <a:rPr lang="en-GB" sz="2200" dirty="0" err="1"/>
              <a:t>Avrupa’nın</a:t>
            </a:r>
            <a:r>
              <a:rPr lang="en-GB" sz="2200" dirty="0"/>
              <a:t> </a:t>
            </a:r>
            <a:r>
              <a:rPr lang="en-GB" sz="2200" dirty="0" err="1"/>
              <a:t>birleşerek</a:t>
            </a:r>
            <a:r>
              <a:rPr lang="en-GB" sz="2200" dirty="0"/>
              <a:t> </a:t>
            </a:r>
            <a:r>
              <a:rPr lang="en-GB" sz="2200" dirty="0" err="1"/>
              <a:t>oluşturduğu</a:t>
            </a:r>
            <a:r>
              <a:rPr lang="en-GB" sz="2200" dirty="0"/>
              <a:t> </a:t>
            </a:r>
            <a:r>
              <a:rPr lang="en-GB" sz="2200" dirty="0" err="1"/>
              <a:t>Haçlı</a:t>
            </a:r>
            <a:r>
              <a:rPr lang="en-GB" sz="2200" dirty="0"/>
              <a:t> </a:t>
            </a:r>
            <a:r>
              <a:rPr lang="en-GB" sz="2200" dirty="0" err="1"/>
              <a:t>Seferleri</a:t>
            </a:r>
            <a:r>
              <a:rPr lang="en-GB" sz="2200" dirty="0"/>
              <a:t> </a:t>
            </a:r>
            <a:r>
              <a:rPr lang="en-GB" sz="2200" dirty="0" err="1"/>
              <a:t>Türkler</a:t>
            </a:r>
            <a:r>
              <a:rPr lang="en-GB" sz="2200" dirty="0"/>
              <a:t> </a:t>
            </a:r>
            <a:r>
              <a:rPr lang="en-GB" sz="2200" dirty="0" err="1"/>
              <a:t>tarafından</a:t>
            </a:r>
            <a:r>
              <a:rPr lang="en-GB" sz="2200" dirty="0"/>
              <a:t> her </a:t>
            </a:r>
            <a:r>
              <a:rPr lang="en-GB" sz="2200" dirty="0" err="1"/>
              <a:t>defasında</a:t>
            </a:r>
            <a:r>
              <a:rPr lang="en-GB" sz="2200" dirty="0"/>
              <a:t> </a:t>
            </a:r>
            <a:r>
              <a:rPr lang="en-GB" sz="2200" dirty="0" err="1"/>
              <a:t>geri</a:t>
            </a:r>
            <a:r>
              <a:rPr lang="en-GB" sz="2200" dirty="0"/>
              <a:t> </a:t>
            </a:r>
            <a:r>
              <a:rPr lang="en-GB" sz="2200" dirty="0" err="1"/>
              <a:t>püskürtüldü</a:t>
            </a:r>
            <a:r>
              <a:rPr lang="en-GB" sz="2200" dirty="0"/>
              <a:t>. </a:t>
            </a:r>
            <a:r>
              <a:rPr lang="en-GB" sz="2200" dirty="0" err="1"/>
              <a:t>Türk</a:t>
            </a:r>
            <a:r>
              <a:rPr lang="en-GB" sz="2200" dirty="0"/>
              <a:t> </a:t>
            </a:r>
            <a:r>
              <a:rPr lang="en-GB" sz="2200" dirty="0" err="1"/>
              <a:t>asıllı</a:t>
            </a:r>
            <a:r>
              <a:rPr lang="en-GB" sz="2200" dirty="0"/>
              <a:t> </a:t>
            </a:r>
            <a:r>
              <a:rPr lang="en-GB" sz="2200" dirty="0" err="1"/>
              <a:t>olmayan</a:t>
            </a:r>
            <a:r>
              <a:rPr lang="en-GB" sz="2200" dirty="0"/>
              <a:t> </a:t>
            </a:r>
            <a:r>
              <a:rPr lang="en-GB" sz="2200" dirty="0" err="1"/>
              <a:t>başka</a:t>
            </a:r>
            <a:r>
              <a:rPr lang="en-GB" sz="2200" dirty="0"/>
              <a:t> </a:t>
            </a:r>
            <a:r>
              <a:rPr lang="en-GB" sz="2200" dirty="0" err="1"/>
              <a:t>pek</a:t>
            </a:r>
            <a:r>
              <a:rPr lang="en-GB" sz="2200" dirty="0"/>
              <a:t> </a:t>
            </a:r>
            <a:r>
              <a:rPr lang="en-GB" sz="2200" dirty="0" err="1"/>
              <a:t>çok</a:t>
            </a:r>
            <a:r>
              <a:rPr lang="en-GB" sz="2200" dirty="0"/>
              <a:t> </a:t>
            </a:r>
            <a:r>
              <a:rPr lang="en-GB" sz="2200" dirty="0" err="1"/>
              <a:t>Müslüman</a:t>
            </a:r>
            <a:r>
              <a:rPr lang="en-GB" sz="2200" dirty="0"/>
              <a:t> </a:t>
            </a:r>
            <a:r>
              <a:rPr lang="en-GB" sz="2200" dirty="0" err="1"/>
              <a:t>halk</a:t>
            </a:r>
            <a:r>
              <a:rPr lang="en-GB" sz="2200" dirty="0"/>
              <a:t> da </a:t>
            </a:r>
            <a:r>
              <a:rPr lang="en-GB" sz="2200" dirty="0" err="1"/>
              <a:t>Türklerin</a:t>
            </a:r>
            <a:r>
              <a:rPr lang="en-GB" sz="2200" dirty="0"/>
              <a:t> </a:t>
            </a:r>
            <a:r>
              <a:rPr lang="en-GB" sz="2200" dirty="0" err="1"/>
              <a:t>arkasından</a:t>
            </a:r>
            <a:r>
              <a:rPr lang="en-GB" sz="2200" dirty="0"/>
              <a:t> </a:t>
            </a:r>
            <a:r>
              <a:rPr lang="en-GB" sz="2200" dirty="0" err="1"/>
              <a:t>yüzyıllar</a:t>
            </a:r>
            <a:r>
              <a:rPr lang="en-GB" sz="2200" dirty="0"/>
              <a:t> </a:t>
            </a:r>
            <a:r>
              <a:rPr lang="en-GB" sz="2200" dirty="0" err="1"/>
              <a:t>boyu</a:t>
            </a:r>
            <a:r>
              <a:rPr lang="en-GB" sz="2200" dirty="0"/>
              <a:t> </a:t>
            </a:r>
            <a:r>
              <a:rPr lang="en-GB" sz="2200" dirty="0" err="1"/>
              <a:t>gelip</a:t>
            </a:r>
            <a:r>
              <a:rPr lang="en-GB" sz="2200" dirty="0"/>
              <a:t> </a:t>
            </a:r>
            <a:r>
              <a:rPr lang="en-GB" sz="2200" dirty="0" err="1"/>
              <a:t>bu</a:t>
            </a:r>
            <a:r>
              <a:rPr lang="en-GB" sz="2200" dirty="0"/>
              <a:t> </a:t>
            </a:r>
            <a:r>
              <a:rPr lang="en-GB" sz="2200" dirty="0" err="1"/>
              <a:t>coğrafyaya</a:t>
            </a:r>
            <a:r>
              <a:rPr lang="en-GB" sz="2200" dirty="0"/>
              <a:t> </a:t>
            </a:r>
            <a:r>
              <a:rPr lang="en-GB" sz="2200" dirty="0" err="1"/>
              <a:t>yerleşti</a:t>
            </a:r>
            <a:r>
              <a:rPr lang="en-GB" sz="2200" dirty="0"/>
              <a:t>. On </a:t>
            </a:r>
            <a:r>
              <a:rPr lang="en-GB" sz="2200" dirty="0" err="1"/>
              <a:t>üçüncü</a:t>
            </a:r>
            <a:r>
              <a:rPr lang="en-GB" sz="2200" dirty="0"/>
              <a:t> </a:t>
            </a:r>
            <a:r>
              <a:rPr lang="en-GB" sz="2200" dirty="0" err="1"/>
              <a:t>yüzyılda</a:t>
            </a:r>
            <a:r>
              <a:rPr lang="en-GB" sz="2200" dirty="0"/>
              <a:t> </a:t>
            </a:r>
            <a:r>
              <a:rPr lang="en-GB" sz="2200" dirty="0" err="1"/>
              <a:t>Cengiz</a:t>
            </a:r>
            <a:r>
              <a:rPr lang="en-GB" sz="2200" dirty="0"/>
              <a:t> </a:t>
            </a:r>
            <a:r>
              <a:rPr lang="en-GB" sz="2200" dirty="0" err="1"/>
              <a:t>Han’ın</a:t>
            </a:r>
            <a:r>
              <a:rPr lang="en-GB" sz="2200" dirty="0"/>
              <a:t> </a:t>
            </a:r>
            <a:r>
              <a:rPr lang="en-GB" sz="2200" dirty="0" err="1"/>
              <a:t>önünden</a:t>
            </a:r>
            <a:r>
              <a:rPr lang="en-GB" sz="2200" dirty="0"/>
              <a:t> </a:t>
            </a:r>
            <a:r>
              <a:rPr lang="en-GB" sz="2200" dirty="0" err="1"/>
              <a:t>kaçan</a:t>
            </a:r>
            <a:r>
              <a:rPr lang="en-GB" sz="2200" dirty="0"/>
              <a:t> </a:t>
            </a:r>
            <a:r>
              <a:rPr lang="en-GB" sz="2200" dirty="0" err="1"/>
              <a:t>Türklerin</a:t>
            </a:r>
            <a:r>
              <a:rPr lang="en-GB" sz="2200" dirty="0"/>
              <a:t> de </a:t>
            </a:r>
            <a:r>
              <a:rPr lang="en-GB" sz="2200" dirty="0" err="1"/>
              <a:t>Anadolu’ya</a:t>
            </a:r>
            <a:r>
              <a:rPr lang="en-GB" sz="2200" dirty="0"/>
              <a:t> </a:t>
            </a:r>
            <a:r>
              <a:rPr lang="en-GB" sz="2200" dirty="0" err="1"/>
              <a:t>gelip</a:t>
            </a:r>
            <a:r>
              <a:rPr lang="en-GB" sz="2200" dirty="0"/>
              <a:t> </a:t>
            </a:r>
            <a:r>
              <a:rPr lang="en-GB" sz="2200" dirty="0" err="1"/>
              <a:t>yerleşmesiyle</a:t>
            </a:r>
            <a:r>
              <a:rPr lang="en-GB" sz="2200" dirty="0"/>
              <a:t> </a:t>
            </a:r>
            <a:r>
              <a:rPr lang="en-GB" sz="2200" dirty="0" err="1"/>
              <a:t>bölge</a:t>
            </a:r>
            <a:r>
              <a:rPr lang="en-GB" sz="2200" dirty="0"/>
              <a:t> </a:t>
            </a:r>
            <a:r>
              <a:rPr lang="en-GB" sz="2200" dirty="0" err="1"/>
              <a:t>büyük</a:t>
            </a:r>
            <a:r>
              <a:rPr lang="en-GB" sz="2200" dirty="0"/>
              <a:t> </a:t>
            </a:r>
            <a:r>
              <a:rPr lang="en-GB" sz="2200" dirty="0" err="1"/>
              <a:t>ölçüde</a:t>
            </a:r>
            <a:r>
              <a:rPr lang="en-GB" sz="2200" dirty="0"/>
              <a:t> </a:t>
            </a:r>
            <a:r>
              <a:rPr lang="en-GB" sz="2200" dirty="0" err="1"/>
              <a:t>Türkle</a:t>
            </a:r>
            <a:r>
              <a:rPr lang="tr-TR" sz="2200" dirty="0"/>
              <a:t>ş</a:t>
            </a:r>
            <a:r>
              <a:rPr lang="en-GB" sz="2200" dirty="0" err="1"/>
              <a:t>miş</a:t>
            </a:r>
            <a:r>
              <a:rPr lang="en-GB" sz="2200" dirty="0"/>
              <a:t> </a:t>
            </a:r>
            <a:r>
              <a:rPr lang="en-GB" sz="2200" dirty="0" err="1"/>
              <a:t>oldu</a:t>
            </a:r>
            <a:r>
              <a:rPr lang="en-GB" sz="2200" dirty="0"/>
              <a:t> </a:t>
            </a:r>
            <a:r>
              <a:rPr lang="en-GB" sz="2200" dirty="0" err="1"/>
              <a:t>ve</a:t>
            </a:r>
            <a:r>
              <a:rPr lang="en-GB" sz="2200" dirty="0"/>
              <a:t> </a:t>
            </a:r>
            <a:r>
              <a:rPr lang="en-GB" sz="2200" dirty="0" err="1"/>
              <a:t>aynı</a:t>
            </a:r>
            <a:r>
              <a:rPr lang="en-GB" sz="2200" dirty="0"/>
              <a:t> </a:t>
            </a:r>
            <a:r>
              <a:rPr lang="en-GB" sz="2200" dirty="0" err="1"/>
              <a:t>yüzyılda</a:t>
            </a:r>
            <a:r>
              <a:rPr lang="en-GB" sz="2200" dirty="0"/>
              <a:t> </a:t>
            </a:r>
            <a:r>
              <a:rPr lang="en-GB" sz="2200" dirty="0" err="1"/>
              <a:t>burada</a:t>
            </a:r>
            <a:r>
              <a:rPr lang="en-GB" sz="2200" dirty="0"/>
              <a:t> </a:t>
            </a:r>
            <a:r>
              <a:rPr lang="en-GB" sz="2200" b="1" dirty="0"/>
              <a:t>O</a:t>
            </a:r>
            <a:r>
              <a:rPr lang="tr-TR" sz="2200" b="1" dirty="0"/>
              <a:t>ğ</a:t>
            </a:r>
            <a:r>
              <a:rPr lang="en-GB" sz="2200" b="1" dirty="0" err="1"/>
              <a:t>uz</a:t>
            </a:r>
            <a:r>
              <a:rPr lang="en-GB" sz="2200" b="1" dirty="0"/>
              <a:t> </a:t>
            </a:r>
            <a:r>
              <a:rPr lang="en-GB" sz="2200" b="1" dirty="0" err="1"/>
              <a:t>Türkçesi</a:t>
            </a:r>
            <a:r>
              <a:rPr lang="en-GB" sz="2200" b="1" dirty="0"/>
              <a:t> </a:t>
            </a:r>
            <a:r>
              <a:rPr lang="en-GB" sz="2200" dirty="0" err="1"/>
              <a:t>bir</a:t>
            </a:r>
            <a:r>
              <a:rPr lang="en-GB" sz="2200" dirty="0"/>
              <a:t> </a:t>
            </a:r>
            <a:r>
              <a:rPr lang="en-GB" sz="2200" dirty="0" err="1"/>
              <a:t>edebî</a:t>
            </a:r>
            <a:r>
              <a:rPr lang="en-GB" sz="2200" dirty="0"/>
              <a:t> </a:t>
            </a:r>
            <a:r>
              <a:rPr lang="en-GB" sz="2200" dirty="0" err="1"/>
              <a:t>dil</a:t>
            </a:r>
            <a:r>
              <a:rPr lang="en-GB" sz="2200" dirty="0"/>
              <a:t> </a:t>
            </a:r>
            <a:r>
              <a:rPr lang="en-GB" sz="2200" dirty="0" err="1"/>
              <a:t>olarak</a:t>
            </a:r>
            <a:r>
              <a:rPr lang="en-GB" sz="2200" dirty="0"/>
              <a:t> </a:t>
            </a:r>
            <a:r>
              <a:rPr lang="en-GB" sz="2200" dirty="0" err="1"/>
              <a:t>kullanılmaya</a:t>
            </a:r>
            <a:r>
              <a:rPr lang="en-GB" sz="2200" dirty="0"/>
              <a:t> </a:t>
            </a:r>
            <a:r>
              <a:rPr lang="en-GB" sz="2200" dirty="0" err="1"/>
              <a:t>başlandı</a:t>
            </a:r>
            <a:r>
              <a:rPr lang="en-GB" sz="2200" dirty="0"/>
              <a:t>.</a:t>
            </a:r>
            <a:endParaRPr lang="tr-TR" sz="2200" b="1" u="sng" dirty="0"/>
          </a:p>
        </p:txBody>
      </p:sp>
      <p:sp>
        <p:nvSpPr>
          <p:cNvPr id="4" name="3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5" name="4 Slayt Numarası Yer Tutucusu"/>
          <p:cNvSpPr>
            <a:spLocks noGrp="1"/>
          </p:cNvSpPr>
          <p:nvPr>
            <p:ph type="sldNum" sz="quarter" idx="12"/>
          </p:nvPr>
        </p:nvSpPr>
        <p:spPr/>
        <p:txBody>
          <a:bodyPr/>
          <a:lstStyle/>
          <a:p>
            <a:fld id="{F5241D30-471F-4A7E-8796-A38B74581AEE}" type="slidenum">
              <a:rPr lang="tr-TR" smtClean="0"/>
              <a:pPr/>
              <a:t>47</a:t>
            </a:fld>
            <a:endParaRPr lang="tr-TR" dirty="0"/>
          </a:p>
        </p:txBody>
      </p:sp>
    </p:spTree>
    <p:extLst>
      <p:ext uri="{BB962C8B-B14F-4D97-AF65-F5344CB8AC3E}">
        <p14:creationId xmlns:p14="http://schemas.microsoft.com/office/powerpoint/2010/main" val="31079721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i="1" dirty="0"/>
              <a:t>6</a:t>
            </a:r>
            <a:r>
              <a:rPr lang="en-GB" i="1" dirty="0"/>
              <a:t>. </a:t>
            </a:r>
            <a:r>
              <a:rPr lang="tr-TR" i="1" dirty="0"/>
              <a:t>Orta</a:t>
            </a:r>
            <a:r>
              <a:rPr lang="en-GB" i="1" dirty="0"/>
              <a:t> Türkçe Dönemi </a:t>
            </a:r>
            <a:br>
              <a:rPr lang="tr-TR" i="1" dirty="0"/>
            </a:br>
            <a:endParaRPr lang="tr-TR" i="1" dirty="0"/>
          </a:p>
        </p:txBody>
      </p:sp>
      <p:sp>
        <p:nvSpPr>
          <p:cNvPr id="3" name="2 İçerik Yer Tutucusu"/>
          <p:cNvSpPr>
            <a:spLocks noGrp="1"/>
          </p:cNvSpPr>
          <p:nvPr>
            <p:ph idx="1"/>
          </p:nvPr>
        </p:nvSpPr>
        <p:spPr>
          <a:xfrm>
            <a:off x="427860" y="1052737"/>
            <a:ext cx="8229600" cy="4752528"/>
          </a:xfrm>
        </p:spPr>
        <p:txBody>
          <a:bodyPr>
            <a:noAutofit/>
          </a:bodyPr>
          <a:lstStyle/>
          <a:p>
            <a:pPr algn="just"/>
            <a:r>
              <a:rPr lang="en-GB" sz="2200" dirty="0" err="1"/>
              <a:t>Özellikle</a:t>
            </a:r>
            <a:r>
              <a:rPr lang="en-GB" sz="2200" dirty="0"/>
              <a:t> Anadolu </a:t>
            </a:r>
            <a:r>
              <a:rPr lang="en-GB" sz="2200" dirty="0" err="1"/>
              <a:t>Selçuklularının</a:t>
            </a:r>
            <a:r>
              <a:rPr lang="en-GB" sz="2200" dirty="0"/>
              <a:t> </a:t>
            </a:r>
            <a:r>
              <a:rPr lang="en-GB" sz="2200" dirty="0" err="1"/>
              <a:t>yıkılıp</a:t>
            </a:r>
            <a:r>
              <a:rPr lang="en-GB" sz="2200" dirty="0"/>
              <a:t> </a:t>
            </a:r>
            <a:r>
              <a:rPr lang="en-GB" sz="2200" dirty="0" err="1"/>
              <a:t>Beylikler’in</a:t>
            </a:r>
            <a:r>
              <a:rPr lang="en-GB" sz="2200" dirty="0"/>
              <a:t> </a:t>
            </a:r>
            <a:r>
              <a:rPr lang="en-GB" sz="2200" dirty="0" err="1"/>
              <a:t>kurulmasıyla</a:t>
            </a:r>
            <a:r>
              <a:rPr lang="en-GB" sz="2200" dirty="0"/>
              <a:t> </a:t>
            </a:r>
            <a:r>
              <a:rPr lang="en-GB" sz="2200" dirty="0" err="1"/>
              <a:t>Oğuz</a:t>
            </a:r>
            <a:r>
              <a:rPr lang="en-GB" sz="2200" dirty="0"/>
              <a:t> </a:t>
            </a:r>
            <a:r>
              <a:rPr lang="en-GB" sz="2200" dirty="0" err="1"/>
              <a:t>Türkçesi</a:t>
            </a:r>
            <a:r>
              <a:rPr lang="en-GB" sz="2200" dirty="0"/>
              <a:t>, </a:t>
            </a:r>
            <a:r>
              <a:rPr lang="en-GB" sz="2200" dirty="0" err="1"/>
              <a:t>yazı</a:t>
            </a:r>
            <a:r>
              <a:rPr lang="en-GB" sz="2200" dirty="0"/>
              <a:t> </a:t>
            </a:r>
            <a:r>
              <a:rPr lang="en-GB" sz="2200" dirty="0" err="1"/>
              <a:t>dili</a:t>
            </a:r>
            <a:r>
              <a:rPr lang="en-GB" sz="2200" dirty="0"/>
              <a:t> </a:t>
            </a:r>
            <a:r>
              <a:rPr lang="en-GB" sz="2200" dirty="0" err="1"/>
              <a:t>olarak</a:t>
            </a:r>
            <a:r>
              <a:rPr lang="en-GB" sz="2200" dirty="0"/>
              <a:t> </a:t>
            </a:r>
            <a:r>
              <a:rPr lang="en-GB" sz="2200" dirty="0" err="1"/>
              <a:t>Anadolu’da</a:t>
            </a:r>
            <a:r>
              <a:rPr lang="en-GB" sz="2200" dirty="0"/>
              <a:t> tam </a:t>
            </a:r>
            <a:r>
              <a:rPr lang="en-GB" sz="2200" dirty="0" err="1"/>
              <a:t>bir</a:t>
            </a:r>
            <a:r>
              <a:rPr lang="en-GB" sz="2200" dirty="0"/>
              <a:t> </a:t>
            </a:r>
            <a:r>
              <a:rPr lang="en-GB" sz="2200" dirty="0" err="1"/>
              <a:t>hâkimiyet</a:t>
            </a:r>
            <a:r>
              <a:rPr lang="en-GB" sz="2200" dirty="0"/>
              <a:t> </a:t>
            </a:r>
            <a:r>
              <a:rPr lang="en-GB" sz="2200" dirty="0" err="1"/>
              <a:t>kurmuş</a:t>
            </a:r>
            <a:r>
              <a:rPr lang="en-GB" sz="2200" dirty="0"/>
              <a:t> </a:t>
            </a:r>
            <a:r>
              <a:rPr lang="en-GB" sz="2200" dirty="0" err="1"/>
              <a:t>oldu</a:t>
            </a:r>
            <a:r>
              <a:rPr lang="en-GB" sz="2200" dirty="0"/>
              <a:t>. </a:t>
            </a:r>
            <a:r>
              <a:rPr lang="en-GB" sz="2200" dirty="0" err="1"/>
              <a:t>Oğuz</a:t>
            </a:r>
            <a:r>
              <a:rPr lang="en-GB" sz="2200" dirty="0"/>
              <a:t> </a:t>
            </a:r>
            <a:r>
              <a:rPr lang="en-GB" sz="2200" dirty="0" err="1"/>
              <a:t>Türkçesi</a:t>
            </a:r>
            <a:r>
              <a:rPr lang="en-GB" sz="2200" dirty="0"/>
              <a:t>, </a:t>
            </a:r>
            <a:r>
              <a:rPr lang="en-GB" sz="2200" dirty="0" err="1"/>
              <a:t>bu</a:t>
            </a:r>
            <a:r>
              <a:rPr lang="en-GB" sz="2200" dirty="0"/>
              <a:t> </a:t>
            </a:r>
            <a:r>
              <a:rPr lang="en-GB" sz="2200" dirty="0" err="1"/>
              <a:t>hakimiyete</a:t>
            </a:r>
            <a:r>
              <a:rPr lang="en-GB" sz="2200" dirty="0"/>
              <a:t> hem </a:t>
            </a:r>
            <a:r>
              <a:rPr lang="en-GB" sz="2200" dirty="0" err="1"/>
              <a:t>Doğu</a:t>
            </a:r>
            <a:r>
              <a:rPr lang="en-GB" sz="2200" dirty="0"/>
              <a:t> </a:t>
            </a:r>
            <a:r>
              <a:rPr lang="en-GB" sz="2200" dirty="0" err="1"/>
              <a:t>Türkçesi</a:t>
            </a:r>
            <a:r>
              <a:rPr lang="en-GB" sz="2200" dirty="0"/>
              <a:t> </a:t>
            </a:r>
            <a:r>
              <a:rPr lang="en-GB" sz="2200" dirty="0" err="1"/>
              <a:t>yazı</a:t>
            </a:r>
            <a:r>
              <a:rPr lang="en-GB" sz="2200" dirty="0"/>
              <a:t> </a:t>
            </a:r>
            <a:r>
              <a:rPr lang="en-GB" sz="2200" dirty="0" err="1"/>
              <a:t>geleneğiyle</a:t>
            </a:r>
            <a:r>
              <a:rPr lang="en-GB" sz="2200" dirty="0"/>
              <a:t> hem de </a:t>
            </a:r>
            <a:r>
              <a:rPr lang="en-GB" sz="2200" dirty="0" err="1"/>
              <a:t>Farsça</a:t>
            </a:r>
            <a:r>
              <a:rPr lang="en-GB" sz="2200" dirty="0"/>
              <a:t> </a:t>
            </a:r>
            <a:r>
              <a:rPr lang="en-GB" sz="2000" dirty="0" err="1"/>
              <a:t>ve</a:t>
            </a:r>
            <a:r>
              <a:rPr lang="en-GB" dirty="0"/>
              <a:t> </a:t>
            </a:r>
            <a:r>
              <a:rPr lang="en-GB" sz="2200" dirty="0" err="1"/>
              <a:t>Arapçaya</a:t>
            </a:r>
            <a:r>
              <a:rPr lang="en-GB" sz="2200" dirty="0"/>
              <a:t> </a:t>
            </a:r>
            <a:r>
              <a:rPr lang="en-GB" sz="2200" dirty="0" err="1"/>
              <a:t>karşı</a:t>
            </a:r>
            <a:r>
              <a:rPr lang="en-GB" sz="2200" dirty="0"/>
              <a:t> </a:t>
            </a:r>
            <a:r>
              <a:rPr lang="en-GB" sz="2200" dirty="0" err="1"/>
              <a:t>mücadele</a:t>
            </a:r>
            <a:r>
              <a:rPr lang="en-GB" sz="2200" dirty="0"/>
              <a:t> </a:t>
            </a:r>
            <a:r>
              <a:rPr lang="en-GB" sz="2200" dirty="0" err="1"/>
              <a:t>ederek</a:t>
            </a:r>
            <a:r>
              <a:rPr lang="en-GB" sz="2200" dirty="0"/>
              <a:t> </a:t>
            </a:r>
            <a:r>
              <a:rPr lang="en-GB" sz="2200" dirty="0" err="1"/>
              <a:t>ulaştı</a:t>
            </a:r>
            <a:r>
              <a:rPr lang="en-GB" sz="2200" dirty="0"/>
              <a:t>.</a:t>
            </a:r>
            <a:endParaRPr lang="tr-TR" sz="2200" dirty="0"/>
          </a:p>
          <a:p>
            <a:pPr algn="just"/>
            <a:r>
              <a:rPr lang="en-GB" sz="2200" dirty="0" err="1"/>
              <a:t>Batı</a:t>
            </a:r>
            <a:r>
              <a:rPr lang="en-GB" sz="2200" dirty="0"/>
              <a:t> </a:t>
            </a:r>
            <a:r>
              <a:rPr lang="en-GB" sz="2200" dirty="0" err="1"/>
              <a:t>Türkçesinin</a:t>
            </a:r>
            <a:r>
              <a:rPr lang="en-GB" sz="2200" dirty="0"/>
              <a:t> ilk </a:t>
            </a:r>
            <a:r>
              <a:rPr lang="en-GB" sz="2200" dirty="0" err="1"/>
              <a:t>dönemine</a:t>
            </a:r>
            <a:r>
              <a:rPr lang="en-GB" sz="2200" dirty="0"/>
              <a:t> </a:t>
            </a:r>
            <a:r>
              <a:rPr lang="en-GB" sz="2200" i="1" dirty="0" err="1"/>
              <a:t>Eski</a:t>
            </a:r>
            <a:r>
              <a:rPr lang="en-GB" sz="2200" i="1" dirty="0"/>
              <a:t> </a:t>
            </a:r>
            <a:r>
              <a:rPr lang="en-GB" sz="2200" i="1" dirty="0" err="1"/>
              <a:t>Oğuz</a:t>
            </a:r>
            <a:r>
              <a:rPr lang="en-GB" sz="2200" i="1" dirty="0"/>
              <a:t> </a:t>
            </a:r>
            <a:r>
              <a:rPr lang="en-GB" sz="2200" i="1" dirty="0" err="1"/>
              <a:t>Türkçesi</a:t>
            </a:r>
            <a:r>
              <a:rPr lang="en-GB" sz="2200" i="1" dirty="0"/>
              <a:t> </a:t>
            </a:r>
            <a:r>
              <a:rPr lang="en-GB" sz="2200" dirty="0" err="1"/>
              <a:t>ya</a:t>
            </a:r>
            <a:r>
              <a:rPr lang="en-GB" sz="2200" dirty="0"/>
              <a:t> da </a:t>
            </a:r>
            <a:r>
              <a:rPr lang="en-GB" sz="2200" i="1" dirty="0" err="1"/>
              <a:t>Eski</a:t>
            </a:r>
            <a:r>
              <a:rPr lang="en-GB" sz="2200" i="1" dirty="0"/>
              <a:t> Anadolu </a:t>
            </a:r>
            <a:r>
              <a:rPr lang="en-GB" sz="2200" i="1" dirty="0" err="1"/>
              <a:t>Türkçesi</a:t>
            </a:r>
            <a:r>
              <a:rPr lang="en-GB" sz="2200" i="1" dirty="0"/>
              <a:t> </a:t>
            </a:r>
            <a:r>
              <a:rPr lang="en-GB" sz="2200" dirty="0" err="1"/>
              <a:t>denilmektedir</a:t>
            </a:r>
            <a:r>
              <a:rPr lang="en-GB" sz="2200" dirty="0"/>
              <a:t>. Bu </a:t>
            </a:r>
            <a:r>
              <a:rPr lang="en-GB" sz="2200" dirty="0" err="1"/>
              <a:t>dönem</a:t>
            </a:r>
            <a:r>
              <a:rPr lang="en-GB" sz="2200" dirty="0"/>
              <a:t> on </a:t>
            </a:r>
            <a:r>
              <a:rPr lang="en-GB" sz="2200" dirty="0" err="1"/>
              <a:t>ikinci</a:t>
            </a:r>
            <a:r>
              <a:rPr lang="en-GB" sz="2200" dirty="0"/>
              <a:t> </a:t>
            </a:r>
            <a:r>
              <a:rPr lang="en-GB" sz="2200" dirty="0" err="1"/>
              <a:t>yüzyıl</a:t>
            </a:r>
            <a:r>
              <a:rPr lang="en-GB" sz="2200" dirty="0"/>
              <a:t> </a:t>
            </a:r>
            <a:r>
              <a:rPr lang="en-GB" sz="2200" dirty="0" err="1"/>
              <a:t>sonlarında</a:t>
            </a:r>
            <a:r>
              <a:rPr lang="en-GB" sz="2200" dirty="0"/>
              <a:t> </a:t>
            </a:r>
            <a:r>
              <a:rPr lang="en-GB" sz="2200" dirty="0" err="1"/>
              <a:t>başlar</a:t>
            </a:r>
            <a:r>
              <a:rPr lang="en-GB" sz="2200" dirty="0"/>
              <a:t> </a:t>
            </a:r>
            <a:r>
              <a:rPr lang="en-GB" sz="2200" dirty="0" err="1"/>
              <a:t>ve</a:t>
            </a:r>
            <a:r>
              <a:rPr lang="en-GB" sz="2200" dirty="0"/>
              <a:t> 15. </a:t>
            </a:r>
            <a:r>
              <a:rPr lang="en-GB" sz="2200" dirty="0" err="1"/>
              <a:t>yüzyıl</a:t>
            </a:r>
            <a:r>
              <a:rPr lang="en-GB" sz="2200" dirty="0"/>
              <a:t> </a:t>
            </a:r>
            <a:r>
              <a:rPr lang="en-GB" sz="2200" dirty="0" err="1"/>
              <a:t>sonlarında</a:t>
            </a:r>
            <a:r>
              <a:rPr lang="en-GB" sz="2200" dirty="0"/>
              <a:t> </a:t>
            </a:r>
            <a:r>
              <a:rPr lang="en-GB" sz="2200" dirty="0" err="1"/>
              <a:t>tamamlanır</a:t>
            </a:r>
            <a:r>
              <a:rPr lang="en-GB" sz="2200" dirty="0"/>
              <a:t>. On </a:t>
            </a:r>
            <a:r>
              <a:rPr lang="en-GB" sz="2200" dirty="0" err="1"/>
              <a:t>altıncı</a:t>
            </a:r>
            <a:r>
              <a:rPr lang="en-GB" sz="2200" dirty="0"/>
              <a:t> </a:t>
            </a:r>
            <a:r>
              <a:rPr lang="en-GB" sz="2200" dirty="0" err="1"/>
              <a:t>yüzyılda</a:t>
            </a:r>
            <a:r>
              <a:rPr lang="en-GB" sz="2200" dirty="0"/>
              <a:t> </a:t>
            </a:r>
            <a:r>
              <a:rPr lang="en-GB" sz="2200" dirty="0" err="1"/>
              <a:t>Batı</a:t>
            </a:r>
            <a:r>
              <a:rPr lang="en-GB" sz="2200" dirty="0"/>
              <a:t> </a:t>
            </a:r>
            <a:r>
              <a:rPr lang="en-GB" sz="2200" dirty="0" err="1"/>
              <a:t>Türkçesinin</a:t>
            </a:r>
            <a:r>
              <a:rPr lang="en-GB" sz="2200" dirty="0"/>
              <a:t> </a:t>
            </a:r>
            <a:r>
              <a:rPr lang="en-GB" sz="2200" i="1" dirty="0" err="1"/>
              <a:t>Osmanlı</a:t>
            </a:r>
            <a:r>
              <a:rPr lang="en-GB" sz="2200" i="1" dirty="0"/>
              <a:t> </a:t>
            </a:r>
            <a:r>
              <a:rPr lang="en-GB" sz="2200" i="1" dirty="0" err="1"/>
              <a:t>Türkçesi</a:t>
            </a:r>
            <a:r>
              <a:rPr lang="en-GB" sz="2200" i="1" dirty="0"/>
              <a:t> </a:t>
            </a:r>
            <a:r>
              <a:rPr lang="en-GB" sz="2200" dirty="0" err="1"/>
              <a:t>dönemi</a:t>
            </a:r>
            <a:r>
              <a:rPr lang="en-GB" sz="2200" dirty="0"/>
              <a:t> </a:t>
            </a:r>
            <a:r>
              <a:rPr lang="en-GB" sz="2200" dirty="0" err="1"/>
              <a:t>başlar</a:t>
            </a:r>
            <a:r>
              <a:rPr lang="en-GB" sz="2200" dirty="0"/>
              <a:t>. </a:t>
            </a:r>
            <a:r>
              <a:rPr lang="en-GB" sz="2200" dirty="0" err="1"/>
              <a:t>Eski</a:t>
            </a:r>
            <a:r>
              <a:rPr lang="en-GB" sz="2200" dirty="0"/>
              <a:t> </a:t>
            </a:r>
            <a:r>
              <a:rPr lang="en-GB" sz="2200" dirty="0" err="1"/>
              <a:t>Oğuz</a:t>
            </a:r>
            <a:r>
              <a:rPr lang="en-GB" sz="2200" dirty="0"/>
              <a:t> </a:t>
            </a:r>
            <a:r>
              <a:rPr lang="en-GB" sz="2200" dirty="0" err="1"/>
              <a:t>Türkçesi</a:t>
            </a:r>
            <a:r>
              <a:rPr lang="en-GB" sz="2200" dirty="0"/>
              <a:t> </a:t>
            </a:r>
            <a:r>
              <a:rPr lang="en-GB" sz="2200" dirty="0" err="1"/>
              <a:t>yalnızca</a:t>
            </a:r>
            <a:r>
              <a:rPr lang="en-GB" sz="2200" dirty="0"/>
              <a:t> </a:t>
            </a:r>
            <a:r>
              <a:rPr lang="en-GB" sz="2200" dirty="0" err="1"/>
              <a:t>Anadolu’da</a:t>
            </a:r>
            <a:r>
              <a:rPr lang="en-GB" sz="2200" dirty="0"/>
              <a:t> </a:t>
            </a:r>
            <a:r>
              <a:rPr lang="en-GB" sz="2200" dirty="0" err="1"/>
              <a:t>değil</a:t>
            </a:r>
            <a:r>
              <a:rPr lang="en-GB" sz="2200" dirty="0"/>
              <a:t>, </a:t>
            </a:r>
            <a:r>
              <a:rPr lang="en-GB" sz="2200" dirty="0" err="1"/>
              <a:t>Azerbaycan</a:t>
            </a:r>
            <a:r>
              <a:rPr lang="en-GB" sz="2200" dirty="0"/>
              <a:t>, </a:t>
            </a:r>
            <a:r>
              <a:rPr lang="en-GB" sz="2200" dirty="0" err="1"/>
              <a:t>Irak</a:t>
            </a:r>
            <a:r>
              <a:rPr lang="en-GB" sz="2200" dirty="0"/>
              <a:t> </a:t>
            </a:r>
            <a:r>
              <a:rPr lang="en-GB" sz="2200" dirty="0" err="1"/>
              <a:t>ve</a:t>
            </a:r>
            <a:r>
              <a:rPr lang="en-GB" sz="2200" dirty="0"/>
              <a:t> </a:t>
            </a:r>
            <a:r>
              <a:rPr lang="en-GB" sz="2200" dirty="0" err="1"/>
              <a:t>Suriye’de</a:t>
            </a:r>
            <a:r>
              <a:rPr lang="en-GB" sz="2200" dirty="0"/>
              <a:t> de </a:t>
            </a:r>
            <a:r>
              <a:rPr lang="en-GB" sz="2200" dirty="0" err="1"/>
              <a:t>kullanılmıştır</a:t>
            </a:r>
            <a:r>
              <a:rPr lang="en-GB" sz="2200" dirty="0"/>
              <a:t>. </a:t>
            </a:r>
            <a:r>
              <a:rPr lang="en-GB" sz="2200" dirty="0" err="1"/>
              <a:t>Çünkü</a:t>
            </a:r>
            <a:r>
              <a:rPr lang="en-GB" sz="2200" dirty="0"/>
              <a:t> </a:t>
            </a:r>
            <a:r>
              <a:rPr lang="en-GB" sz="2200" dirty="0" err="1"/>
              <a:t>bu</a:t>
            </a:r>
            <a:r>
              <a:rPr lang="en-GB" sz="2200" dirty="0"/>
              <a:t> </a:t>
            </a:r>
            <a:r>
              <a:rPr lang="en-GB" sz="2200" dirty="0" err="1"/>
              <a:t>belirtilen</a:t>
            </a:r>
            <a:r>
              <a:rPr lang="en-GB" sz="2200" dirty="0"/>
              <a:t> </a:t>
            </a:r>
            <a:r>
              <a:rPr lang="en-GB" sz="2200" dirty="0" err="1"/>
              <a:t>yerlerin</a:t>
            </a:r>
            <a:r>
              <a:rPr lang="en-GB" sz="2200" dirty="0"/>
              <a:t> </a:t>
            </a:r>
            <a:r>
              <a:rPr lang="en-GB" sz="2200" dirty="0" err="1"/>
              <a:t>tamamı</a:t>
            </a:r>
            <a:r>
              <a:rPr lang="en-GB" sz="2200" dirty="0"/>
              <a:t> </a:t>
            </a:r>
            <a:r>
              <a:rPr lang="en-GB" sz="2200" dirty="0" err="1"/>
              <a:t>Anadolu’dan</a:t>
            </a:r>
            <a:r>
              <a:rPr lang="en-GB" sz="2200" dirty="0"/>
              <a:t> </a:t>
            </a:r>
            <a:r>
              <a:rPr lang="en-GB" sz="2200" dirty="0" err="1"/>
              <a:t>önceki</a:t>
            </a:r>
            <a:r>
              <a:rPr lang="en-GB" sz="2200" dirty="0"/>
              <a:t> </a:t>
            </a:r>
            <a:r>
              <a:rPr lang="en-GB" sz="2200" dirty="0" err="1"/>
              <a:t>Türk</a:t>
            </a:r>
            <a:r>
              <a:rPr lang="en-GB" sz="2200" dirty="0"/>
              <a:t> </a:t>
            </a:r>
            <a:r>
              <a:rPr lang="en-GB" sz="2200" dirty="0" err="1"/>
              <a:t>ve</a:t>
            </a:r>
            <a:r>
              <a:rPr lang="en-GB" sz="2200" dirty="0"/>
              <a:t> </a:t>
            </a:r>
            <a:r>
              <a:rPr lang="en-GB" sz="2200" dirty="0" err="1"/>
              <a:t>Türkçe</a:t>
            </a:r>
            <a:r>
              <a:rPr lang="en-GB" sz="2200" dirty="0"/>
              <a:t> </a:t>
            </a:r>
            <a:r>
              <a:rPr lang="en-GB" sz="2200" dirty="0" err="1"/>
              <a:t>yurtlarıdır</a:t>
            </a:r>
            <a:r>
              <a:rPr lang="en-GB" sz="2200" dirty="0"/>
              <a:t>. </a:t>
            </a:r>
            <a:endParaRPr lang="tr-TR" sz="2200" dirty="0"/>
          </a:p>
        </p:txBody>
      </p:sp>
      <p:sp>
        <p:nvSpPr>
          <p:cNvPr id="4" name="3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5" name="4 Slayt Numarası Yer Tutucusu"/>
          <p:cNvSpPr>
            <a:spLocks noGrp="1"/>
          </p:cNvSpPr>
          <p:nvPr>
            <p:ph type="sldNum" sz="quarter" idx="12"/>
          </p:nvPr>
        </p:nvSpPr>
        <p:spPr/>
        <p:txBody>
          <a:bodyPr/>
          <a:lstStyle/>
          <a:p>
            <a:fld id="{F5241D30-471F-4A7E-8796-A38B74581AEE}" type="slidenum">
              <a:rPr lang="tr-TR" smtClean="0"/>
              <a:pPr/>
              <a:t>48</a:t>
            </a:fld>
            <a:endParaRPr lang="tr-TR" dirty="0"/>
          </a:p>
        </p:txBody>
      </p:sp>
    </p:spTree>
    <p:extLst>
      <p:ext uri="{BB962C8B-B14F-4D97-AF65-F5344CB8AC3E}">
        <p14:creationId xmlns:p14="http://schemas.microsoft.com/office/powerpoint/2010/main" val="267599985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i="1" dirty="0"/>
              <a:t>6</a:t>
            </a:r>
            <a:r>
              <a:rPr lang="en-GB" i="1" dirty="0"/>
              <a:t>. </a:t>
            </a:r>
            <a:r>
              <a:rPr lang="tr-TR" i="1" dirty="0"/>
              <a:t>Orta</a:t>
            </a:r>
            <a:r>
              <a:rPr lang="en-GB" i="1" dirty="0"/>
              <a:t> Türkçe Dönemi </a:t>
            </a:r>
            <a:br>
              <a:rPr lang="tr-TR" i="1" dirty="0"/>
            </a:br>
            <a:endParaRPr lang="tr-TR" i="1" dirty="0"/>
          </a:p>
        </p:txBody>
      </p:sp>
      <p:sp>
        <p:nvSpPr>
          <p:cNvPr id="3" name="2 İçerik Yer Tutucusu"/>
          <p:cNvSpPr>
            <a:spLocks noGrp="1"/>
          </p:cNvSpPr>
          <p:nvPr>
            <p:ph idx="1"/>
          </p:nvPr>
        </p:nvSpPr>
        <p:spPr>
          <a:xfrm>
            <a:off x="427860" y="1052737"/>
            <a:ext cx="8229600" cy="4752528"/>
          </a:xfrm>
        </p:spPr>
        <p:txBody>
          <a:bodyPr>
            <a:noAutofit/>
          </a:bodyPr>
          <a:lstStyle/>
          <a:p>
            <a:pPr marL="0" indent="0" algn="just">
              <a:buNone/>
            </a:pPr>
            <a:endParaRPr lang="tr-TR" sz="2200" dirty="0"/>
          </a:p>
          <a:p>
            <a:pPr algn="just"/>
            <a:r>
              <a:rPr lang="en-GB" sz="2200" dirty="0" err="1"/>
              <a:t>Eski</a:t>
            </a:r>
            <a:r>
              <a:rPr lang="en-GB" sz="2200" dirty="0"/>
              <a:t> </a:t>
            </a:r>
            <a:r>
              <a:rPr lang="en-GB" sz="2200" dirty="0" err="1"/>
              <a:t>Oğuz</a:t>
            </a:r>
            <a:r>
              <a:rPr lang="en-GB" sz="2200" dirty="0"/>
              <a:t> </a:t>
            </a:r>
            <a:r>
              <a:rPr lang="en-GB" sz="2200" dirty="0" err="1"/>
              <a:t>Türkçesinin</a:t>
            </a:r>
            <a:r>
              <a:rPr lang="en-GB" sz="2200" dirty="0"/>
              <a:t> </a:t>
            </a:r>
            <a:r>
              <a:rPr lang="en-GB" sz="2200" dirty="0" err="1"/>
              <a:t>yazı</a:t>
            </a:r>
            <a:r>
              <a:rPr lang="en-GB" sz="2200" dirty="0"/>
              <a:t> </a:t>
            </a:r>
            <a:r>
              <a:rPr lang="en-GB" sz="2200" dirty="0" err="1"/>
              <a:t>dilinin</a:t>
            </a:r>
            <a:r>
              <a:rPr lang="en-GB" sz="2200" dirty="0"/>
              <a:t> </a:t>
            </a:r>
            <a:r>
              <a:rPr lang="en-GB" sz="2200" dirty="0" err="1"/>
              <a:t>siyasal</a:t>
            </a:r>
            <a:r>
              <a:rPr lang="en-GB" sz="2200" dirty="0"/>
              <a:t> </a:t>
            </a:r>
            <a:r>
              <a:rPr lang="en-GB" sz="2200" dirty="0" err="1"/>
              <a:t>sınırları</a:t>
            </a:r>
            <a:r>
              <a:rPr lang="en-GB" sz="2200" dirty="0"/>
              <a:t> </a:t>
            </a:r>
            <a:r>
              <a:rPr lang="en-GB" sz="2200" dirty="0" err="1"/>
              <a:t>ise</a:t>
            </a:r>
            <a:r>
              <a:rPr lang="en-GB" sz="2200" dirty="0"/>
              <a:t> Anadolu </a:t>
            </a:r>
            <a:r>
              <a:rPr lang="en-GB" sz="2200" dirty="0" err="1"/>
              <a:t>Selçukluları</a:t>
            </a:r>
            <a:r>
              <a:rPr lang="en-GB" sz="2200" dirty="0"/>
              <a:t>, </a:t>
            </a:r>
            <a:r>
              <a:rPr lang="en-GB" sz="2200" dirty="0" err="1"/>
              <a:t>Beylikler</a:t>
            </a:r>
            <a:r>
              <a:rPr lang="en-GB" sz="2200" dirty="0"/>
              <a:t>, </a:t>
            </a:r>
            <a:r>
              <a:rPr lang="en-GB" sz="2200" dirty="0" err="1"/>
              <a:t>Karakoyunlu</a:t>
            </a:r>
            <a:r>
              <a:rPr lang="en-GB" sz="2200" dirty="0"/>
              <a:t> </a:t>
            </a:r>
            <a:r>
              <a:rPr lang="en-GB" sz="2200" dirty="0" err="1"/>
              <a:t>ve</a:t>
            </a:r>
            <a:r>
              <a:rPr lang="en-GB" sz="2200" dirty="0"/>
              <a:t> </a:t>
            </a:r>
            <a:r>
              <a:rPr lang="en-GB" sz="2200" dirty="0" err="1"/>
              <a:t>Akkoyunlu</a:t>
            </a:r>
            <a:r>
              <a:rPr lang="en-GB" sz="2200" dirty="0"/>
              <a:t> </a:t>
            </a:r>
            <a:r>
              <a:rPr lang="en-GB" sz="2200" dirty="0" err="1"/>
              <a:t>Devletleriyle</a:t>
            </a:r>
            <a:r>
              <a:rPr lang="en-GB" sz="2200" dirty="0"/>
              <a:t> </a:t>
            </a:r>
            <a:r>
              <a:rPr lang="en-GB" sz="2200" dirty="0" err="1"/>
              <a:t>Osmanlı’nın</a:t>
            </a:r>
            <a:r>
              <a:rPr lang="en-GB" sz="2200" dirty="0"/>
              <a:t> ilk </a:t>
            </a:r>
            <a:r>
              <a:rPr lang="en-GB" sz="2200" dirty="0" err="1"/>
              <a:t>dönemidir</a:t>
            </a:r>
            <a:r>
              <a:rPr lang="en-GB" sz="2200" dirty="0"/>
              <a:t>. </a:t>
            </a:r>
            <a:r>
              <a:rPr lang="en-GB" sz="2200" dirty="0" err="1"/>
              <a:t>Eski</a:t>
            </a:r>
            <a:r>
              <a:rPr lang="en-GB" sz="2200" dirty="0"/>
              <a:t> </a:t>
            </a:r>
            <a:r>
              <a:rPr lang="en-GB" sz="2200" dirty="0" err="1"/>
              <a:t>Oğuz</a:t>
            </a:r>
            <a:r>
              <a:rPr lang="en-GB" sz="2200" dirty="0"/>
              <a:t> </a:t>
            </a:r>
            <a:r>
              <a:rPr lang="en-GB" sz="2200" dirty="0" err="1"/>
              <a:t>Türkçesine</a:t>
            </a:r>
            <a:r>
              <a:rPr lang="en-GB" sz="2200" dirty="0"/>
              <a:t> ait, </a:t>
            </a:r>
            <a:r>
              <a:rPr lang="en-GB" sz="2200" dirty="0" err="1"/>
              <a:t>kaynaklarda</a:t>
            </a:r>
            <a:r>
              <a:rPr lang="en-GB" sz="2200" dirty="0"/>
              <a:t> </a:t>
            </a:r>
            <a:r>
              <a:rPr lang="en-GB" sz="2200" dirty="0" err="1"/>
              <a:t>kayıtlı</a:t>
            </a:r>
            <a:r>
              <a:rPr lang="en-GB" sz="2200" dirty="0"/>
              <a:t> </a:t>
            </a:r>
            <a:r>
              <a:rPr lang="en-GB" sz="2200" dirty="0" err="1"/>
              <a:t>olup</a:t>
            </a:r>
            <a:r>
              <a:rPr lang="en-GB" sz="2200" dirty="0"/>
              <a:t> da </a:t>
            </a:r>
            <a:r>
              <a:rPr lang="en-GB" sz="2200" dirty="0" err="1"/>
              <a:t>bugüne</a:t>
            </a:r>
            <a:r>
              <a:rPr lang="en-GB" sz="2200" dirty="0"/>
              <a:t> </a:t>
            </a:r>
            <a:r>
              <a:rPr lang="en-GB" sz="2200" dirty="0" err="1"/>
              <a:t>ula</a:t>
            </a:r>
            <a:r>
              <a:rPr lang="tr-TR" sz="2200" dirty="0"/>
              <a:t>ş</a:t>
            </a:r>
            <a:r>
              <a:rPr lang="en-GB" sz="2200" dirty="0" err="1"/>
              <a:t>amayan</a:t>
            </a:r>
            <a:r>
              <a:rPr lang="en-GB" sz="2200" dirty="0"/>
              <a:t> </a:t>
            </a:r>
            <a:r>
              <a:rPr lang="en-GB" sz="2200" dirty="0" err="1"/>
              <a:t>ve</a:t>
            </a:r>
            <a:r>
              <a:rPr lang="en-GB" sz="2200" dirty="0"/>
              <a:t> </a:t>
            </a:r>
            <a:r>
              <a:rPr lang="en-GB" sz="2200" dirty="0" err="1"/>
              <a:t>adları</a:t>
            </a:r>
            <a:r>
              <a:rPr lang="en-GB" sz="2200" dirty="0"/>
              <a:t> </a:t>
            </a:r>
            <a:r>
              <a:rPr lang="en-GB" sz="2200" dirty="0" err="1"/>
              <a:t>bilinen</a:t>
            </a:r>
            <a:r>
              <a:rPr lang="en-GB" sz="2200" dirty="0"/>
              <a:t> </a:t>
            </a:r>
            <a:r>
              <a:rPr lang="en-GB" sz="2200" dirty="0" err="1"/>
              <a:t>birtakım</a:t>
            </a:r>
            <a:r>
              <a:rPr lang="en-GB" sz="2200" dirty="0"/>
              <a:t> </a:t>
            </a:r>
            <a:r>
              <a:rPr lang="en-GB" sz="2200" dirty="0" err="1"/>
              <a:t>eserler</a:t>
            </a:r>
            <a:r>
              <a:rPr lang="en-GB" sz="2200" dirty="0"/>
              <a:t> </a:t>
            </a:r>
            <a:r>
              <a:rPr lang="en-GB" sz="2200" dirty="0" err="1"/>
              <a:t>vardır</a:t>
            </a:r>
            <a:r>
              <a:rPr lang="en-GB" sz="2200" dirty="0"/>
              <a:t>. Bu </a:t>
            </a:r>
            <a:r>
              <a:rPr lang="en-GB" sz="2200" dirty="0" err="1"/>
              <a:t>eserler</a:t>
            </a:r>
            <a:r>
              <a:rPr lang="en-GB" sz="2200" dirty="0"/>
              <a:t> </a:t>
            </a:r>
            <a:r>
              <a:rPr lang="en-GB" sz="2200" dirty="0" err="1"/>
              <a:t>bulundukça</a:t>
            </a:r>
            <a:r>
              <a:rPr lang="en-GB" sz="2200" dirty="0"/>
              <a:t> </a:t>
            </a:r>
            <a:r>
              <a:rPr lang="en-GB" sz="2200" dirty="0" err="1"/>
              <a:t>dönemin</a:t>
            </a:r>
            <a:r>
              <a:rPr lang="en-GB" sz="2200" dirty="0"/>
              <a:t> </a:t>
            </a:r>
            <a:r>
              <a:rPr lang="en-GB" sz="2200" dirty="0" err="1"/>
              <a:t>dil</a:t>
            </a:r>
            <a:r>
              <a:rPr lang="en-GB" sz="2200" dirty="0"/>
              <a:t> </a:t>
            </a:r>
            <a:r>
              <a:rPr lang="en-GB" sz="2200" dirty="0" err="1"/>
              <a:t>özellikleri</a:t>
            </a:r>
            <a:r>
              <a:rPr lang="en-GB" sz="2200" dirty="0"/>
              <a:t> </a:t>
            </a:r>
            <a:r>
              <a:rPr lang="en-GB" sz="2200" dirty="0" err="1"/>
              <a:t>daha</a:t>
            </a:r>
            <a:r>
              <a:rPr lang="en-GB" sz="2200" dirty="0"/>
              <a:t> </a:t>
            </a:r>
            <a:r>
              <a:rPr lang="en-GB" sz="2200" dirty="0" err="1"/>
              <a:t>iyi</a:t>
            </a:r>
            <a:r>
              <a:rPr lang="en-GB" sz="2200" dirty="0"/>
              <a:t> </a:t>
            </a:r>
            <a:r>
              <a:rPr lang="en-GB" sz="2200" dirty="0" err="1"/>
              <a:t>aydınlanacaktır</a:t>
            </a:r>
            <a:r>
              <a:rPr lang="en-GB" sz="2200" dirty="0"/>
              <a:t>. Bu </a:t>
            </a:r>
            <a:r>
              <a:rPr lang="en-GB" sz="2200" dirty="0" err="1"/>
              <a:t>dönemde</a:t>
            </a:r>
            <a:r>
              <a:rPr lang="en-GB" sz="2200" dirty="0"/>
              <a:t> </a:t>
            </a:r>
            <a:r>
              <a:rPr lang="en-GB" sz="2200" dirty="0" err="1"/>
              <a:t>eser</a:t>
            </a:r>
            <a:r>
              <a:rPr lang="en-GB" sz="2200" dirty="0"/>
              <a:t> </a:t>
            </a:r>
            <a:r>
              <a:rPr lang="en-GB" sz="2200" dirty="0" err="1"/>
              <a:t>veren</a:t>
            </a:r>
            <a:r>
              <a:rPr lang="en-GB" sz="2200" dirty="0"/>
              <a:t> </a:t>
            </a:r>
            <a:r>
              <a:rPr lang="en-GB" sz="2200" dirty="0" err="1"/>
              <a:t>önemli</a:t>
            </a:r>
            <a:r>
              <a:rPr lang="en-GB" sz="2200" dirty="0"/>
              <a:t> </a:t>
            </a:r>
            <a:r>
              <a:rPr lang="en-GB" sz="2200" dirty="0" err="1"/>
              <a:t>bazı</a:t>
            </a:r>
            <a:r>
              <a:rPr lang="en-GB" sz="2200" dirty="0"/>
              <a:t> </a:t>
            </a:r>
            <a:r>
              <a:rPr lang="en-GB" sz="2200" dirty="0" err="1"/>
              <a:t>isimleri</a:t>
            </a:r>
            <a:r>
              <a:rPr lang="en-GB" sz="2200" dirty="0"/>
              <a:t> </a:t>
            </a:r>
            <a:r>
              <a:rPr lang="en-GB" sz="2200" dirty="0" err="1"/>
              <a:t>söyle</a:t>
            </a:r>
            <a:r>
              <a:rPr lang="en-GB" sz="2200" dirty="0"/>
              <a:t> </a:t>
            </a:r>
            <a:r>
              <a:rPr lang="en-GB" sz="2200" dirty="0" err="1"/>
              <a:t>sıralayabiliriz</a:t>
            </a:r>
            <a:r>
              <a:rPr lang="en-GB" sz="2200" dirty="0"/>
              <a:t>: </a:t>
            </a:r>
            <a:r>
              <a:rPr lang="en-GB" sz="2200" dirty="0" err="1"/>
              <a:t>Mevlana’nın</a:t>
            </a:r>
            <a:r>
              <a:rPr lang="en-GB" sz="2200" dirty="0"/>
              <a:t> </a:t>
            </a:r>
            <a:r>
              <a:rPr lang="en-GB" sz="2200" dirty="0" err="1"/>
              <a:t>oğlu</a:t>
            </a:r>
            <a:r>
              <a:rPr lang="en-GB" sz="2200" dirty="0"/>
              <a:t> </a:t>
            </a:r>
            <a:r>
              <a:rPr lang="en-GB" sz="2200" i="1" dirty="0"/>
              <a:t>Sultan </a:t>
            </a:r>
            <a:r>
              <a:rPr lang="en-GB" sz="2200" i="1" dirty="0" err="1"/>
              <a:t>Veled</a:t>
            </a:r>
            <a:r>
              <a:rPr lang="en-GB" sz="2200" dirty="0"/>
              <a:t>, </a:t>
            </a:r>
            <a:r>
              <a:rPr lang="en-GB" sz="2200" i="1" dirty="0" err="1"/>
              <a:t>Yunus</a:t>
            </a:r>
            <a:r>
              <a:rPr lang="en-GB" sz="2200" i="1" dirty="0"/>
              <a:t> Emre, Ali, </a:t>
            </a:r>
            <a:r>
              <a:rPr lang="tr-TR" sz="2200" i="1" dirty="0"/>
              <a:t>Ş</a:t>
            </a:r>
            <a:r>
              <a:rPr lang="en-GB" sz="2200" i="1" dirty="0" err="1"/>
              <a:t>eyyad</a:t>
            </a:r>
            <a:r>
              <a:rPr lang="en-GB" sz="2200" i="1" dirty="0"/>
              <a:t> Hamza, </a:t>
            </a:r>
            <a:r>
              <a:rPr lang="en-GB" sz="2200" i="1" dirty="0" err="1"/>
              <a:t>Gül</a:t>
            </a:r>
            <a:r>
              <a:rPr lang="tr-TR" sz="2200" i="1" dirty="0"/>
              <a:t>ş</a:t>
            </a:r>
            <a:r>
              <a:rPr lang="en-GB" sz="2200" i="1" dirty="0" err="1"/>
              <a:t>ehrî</a:t>
            </a:r>
            <a:r>
              <a:rPr lang="en-GB" sz="2200" i="1" dirty="0"/>
              <a:t>, </a:t>
            </a:r>
            <a:r>
              <a:rPr lang="en-GB" sz="2200" i="1" dirty="0" err="1"/>
              <a:t>Aşık</a:t>
            </a:r>
            <a:r>
              <a:rPr lang="en-GB" sz="2200" i="1" dirty="0"/>
              <a:t> </a:t>
            </a:r>
            <a:r>
              <a:rPr lang="en-GB" sz="2200" i="1" dirty="0" err="1"/>
              <a:t>Pasa</a:t>
            </a:r>
            <a:r>
              <a:rPr lang="en-GB" sz="2200" i="1" dirty="0"/>
              <a:t>, Ahmet Fakih, </a:t>
            </a:r>
            <a:r>
              <a:rPr lang="en-GB" sz="2200" i="1" dirty="0" err="1"/>
              <a:t>Hoca</a:t>
            </a:r>
            <a:r>
              <a:rPr lang="en-GB" sz="2200" i="1" dirty="0"/>
              <a:t> Mesut </a:t>
            </a:r>
            <a:r>
              <a:rPr lang="en-GB" sz="2200" dirty="0"/>
              <a:t>vb.</a:t>
            </a:r>
            <a:endParaRPr lang="tr-TR" sz="2200" dirty="0"/>
          </a:p>
        </p:txBody>
      </p:sp>
      <p:sp>
        <p:nvSpPr>
          <p:cNvPr id="4" name="3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5" name="4 Slayt Numarası Yer Tutucusu"/>
          <p:cNvSpPr>
            <a:spLocks noGrp="1"/>
          </p:cNvSpPr>
          <p:nvPr>
            <p:ph type="sldNum" sz="quarter" idx="12"/>
          </p:nvPr>
        </p:nvSpPr>
        <p:spPr/>
        <p:txBody>
          <a:bodyPr/>
          <a:lstStyle/>
          <a:p>
            <a:fld id="{F5241D30-471F-4A7E-8796-A38B74581AEE}" type="slidenum">
              <a:rPr lang="tr-TR" smtClean="0"/>
              <a:pPr/>
              <a:t>49</a:t>
            </a:fld>
            <a:endParaRPr lang="tr-TR" dirty="0"/>
          </a:p>
        </p:txBody>
      </p:sp>
    </p:spTree>
    <p:extLst>
      <p:ext uri="{BB962C8B-B14F-4D97-AF65-F5344CB8AC3E}">
        <p14:creationId xmlns:p14="http://schemas.microsoft.com/office/powerpoint/2010/main" val="26140462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en-GB" dirty="0"/>
              <a:t>Türk Dilinin Gelişmesi ve Tarihi Devreleri</a:t>
            </a:r>
            <a:endParaRPr lang="tr-TR" dirty="0"/>
          </a:p>
        </p:txBody>
      </p:sp>
      <p:sp>
        <p:nvSpPr>
          <p:cNvPr id="3" name="2 İçerik Yer Tutucusu"/>
          <p:cNvSpPr>
            <a:spLocks noGrp="1"/>
          </p:cNvSpPr>
          <p:nvPr>
            <p:ph idx="1"/>
          </p:nvPr>
        </p:nvSpPr>
        <p:spPr>
          <a:xfrm>
            <a:off x="467544" y="1844824"/>
            <a:ext cx="8229600" cy="4525963"/>
          </a:xfrm>
        </p:spPr>
        <p:txBody>
          <a:bodyPr>
            <a:noAutofit/>
          </a:bodyPr>
          <a:lstStyle/>
          <a:p>
            <a:pPr algn="just"/>
            <a:r>
              <a:rPr lang="tr-TR" sz="2400" dirty="0" err="1"/>
              <a:t>Çoyren</a:t>
            </a:r>
            <a:r>
              <a:rPr lang="tr-TR" sz="2400" dirty="0"/>
              <a:t> yazıtı, Orhun yazıtlarının yazıldığı alfabe ile taşa kazınmıştır. Dilimizin ve tarihimizin en önemli belgeleri olan Orhun yazıtları (</a:t>
            </a:r>
            <a:r>
              <a:rPr lang="tr-TR" sz="2400" dirty="0" err="1"/>
              <a:t>Köl</a:t>
            </a:r>
            <a:r>
              <a:rPr lang="tr-TR" sz="2400" dirty="0"/>
              <a:t> </a:t>
            </a:r>
            <a:r>
              <a:rPr lang="tr-TR" sz="2400" dirty="0" err="1"/>
              <a:t>Tigin</a:t>
            </a:r>
            <a:r>
              <a:rPr lang="tr-TR" sz="2400" dirty="0"/>
              <a:t>, Bilge Kağan ve </a:t>
            </a:r>
            <a:r>
              <a:rPr lang="tr-TR" sz="2400" dirty="0" err="1"/>
              <a:t>Tonyukuk</a:t>
            </a:r>
            <a:r>
              <a:rPr lang="tr-TR" sz="2400" dirty="0"/>
              <a:t> yazıtı), </a:t>
            </a:r>
            <a:r>
              <a:rPr lang="tr-TR" sz="2400" dirty="0" err="1"/>
              <a:t>Çoyren</a:t>
            </a:r>
            <a:r>
              <a:rPr lang="tr-TR" sz="2400" dirty="0"/>
              <a:t> yazıtından yaklaşık 40 yıl sonra yazılmaya başlanmıştır. Burada olduğu gibi, her ne kadar en eski yazıt olarak </a:t>
            </a:r>
            <a:r>
              <a:rPr lang="tr-TR" sz="2400" dirty="0" err="1"/>
              <a:t>Çoyren</a:t>
            </a:r>
            <a:r>
              <a:rPr lang="tr-TR" sz="2400" dirty="0"/>
              <a:t> yazıtı gösterilse de Orhun yazıtları Türk dilinin en eski belgeleri olarak değerlendirilir. Bunun nedeni bu yazıtlardaki metinlerin anlaşılabilecek uzunlukta olması, yani Köktürk harfleriyle yazılmış pek çok taşta olduğu gibi silinti ve tahribatın çok fazla olmamasıdır.</a:t>
            </a:r>
          </a:p>
        </p:txBody>
      </p:sp>
      <p:sp>
        <p:nvSpPr>
          <p:cNvPr id="4" name="3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5" name="4 Slayt Numarası Yer Tutucusu"/>
          <p:cNvSpPr>
            <a:spLocks noGrp="1"/>
          </p:cNvSpPr>
          <p:nvPr>
            <p:ph type="sldNum" sz="quarter" idx="12"/>
          </p:nvPr>
        </p:nvSpPr>
        <p:spPr/>
        <p:txBody>
          <a:bodyPr/>
          <a:lstStyle/>
          <a:p>
            <a:fld id="{F5241D30-471F-4A7E-8796-A38B74581AEE}" type="slidenum">
              <a:rPr lang="tr-TR" smtClean="0"/>
              <a:pPr/>
              <a:t>5</a:t>
            </a:fld>
            <a:endParaRPr lang="tr-TR" dirty="0"/>
          </a:p>
        </p:txBody>
      </p:sp>
    </p:spTree>
    <p:extLst>
      <p:ext uri="{BB962C8B-B14F-4D97-AF65-F5344CB8AC3E}">
        <p14:creationId xmlns:p14="http://schemas.microsoft.com/office/powerpoint/2010/main" val="317420340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i="1" dirty="0"/>
              <a:t>7</a:t>
            </a:r>
            <a:r>
              <a:rPr lang="en-GB" i="1" dirty="0"/>
              <a:t>. </a:t>
            </a:r>
            <a:r>
              <a:rPr lang="tr-TR" i="1" dirty="0"/>
              <a:t>Yeni </a:t>
            </a:r>
            <a:r>
              <a:rPr lang="en-GB" i="1" dirty="0" err="1"/>
              <a:t>Türkçe</a:t>
            </a:r>
            <a:r>
              <a:rPr lang="en-GB" i="1" dirty="0"/>
              <a:t> Dönemi </a:t>
            </a:r>
            <a:br>
              <a:rPr lang="tr-TR" i="1" dirty="0"/>
            </a:br>
            <a:endParaRPr lang="tr-TR" i="1" dirty="0"/>
          </a:p>
        </p:txBody>
      </p:sp>
      <p:sp>
        <p:nvSpPr>
          <p:cNvPr id="3" name="2 İçerik Yer Tutucusu"/>
          <p:cNvSpPr>
            <a:spLocks noGrp="1"/>
          </p:cNvSpPr>
          <p:nvPr>
            <p:ph idx="1"/>
          </p:nvPr>
        </p:nvSpPr>
        <p:spPr>
          <a:xfrm>
            <a:off x="427860" y="1052737"/>
            <a:ext cx="8229600" cy="4752528"/>
          </a:xfrm>
        </p:spPr>
        <p:txBody>
          <a:bodyPr>
            <a:noAutofit/>
          </a:bodyPr>
          <a:lstStyle/>
          <a:p>
            <a:pPr marL="0" indent="0" algn="just">
              <a:buNone/>
            </a:pPr>
            <a:endParaRPr lang="tr-TR" sz="2200" dirty="0"/>
          </a:p>
          <a:p>
            <a:pPr algn="just"/>
            <a:r>
              <a:rPr lang="tr-TR" sz="2000" dirty="0"/>
              <a:t>Modern Türk yazı dilleri döneminin bir önceki safhasını oluşturan Yeni Türkçe dönemi 15. yüzyıldan itibaren Türk dili alanında mahallî dil özelliklerinin mevcut yazı diline girmeye başladığı dönemdir. Bir anlamda bu yeni dönem, Modern Türk yazı dillerinin şekillenmeden önceki hazırlık devresini oluşturmaktadır.</a:t>
            </a:r>
          </a:p>
          <a:p>
            <a:pPr algn="just"/>
            <a:r>
              <a:rPr lang="tr-TR" sz="2000" dirty="0"/>
              <a:t>Kısaca, XV.- XX. yüzyılların Türkçesidir. Anadolu (Osmanlı), Azerbaycan, Türkmen, Özbek Türkçelerinin yazı dillerinin oluştuğu bir dönemdir. Bu dönemde Türk dünyasının doğusunda </a:t>
            </a:r>
            <a:r>
              <a:rPr lang="tr-TR" sz="2000" dirty="0" err="1"/>
              <a:t>Karahanlı</a:t>
            </a:r>
            <a:r>
              <a:rPr lang="tr-TR" sz="2000" dirty="0"/>
              <a:t> ve </a:t>
            </a:r>
            <a:r>
              <a:rPr lang="tr-TR" sz="2000" dirty="0" err="1"/>
              <a:t>Harezm</a:t>
            </a:r>
            <a:r>
              <a:rPr lang="tr-TR" sz="2000" dirty="0"/>
              <a:t> Türkçelerinin devamı niteliğinde olan Çağatayca, batısında ise Anadolu merkezli Oğuz Türkçesine dayanan Osmanlı Türkçesi ile çok önemli ve gelişmiş iki yazı dili geleneğinin oluşup geliştiği ve binlerce eserin verildiği tarihi dönemin adıdır. 20. yüzyıldaki Modern Türk yazı dillerinin temelleri bu dönemde atılmaya başlanmıştır.</a:t>
            </a:r>
          </a:p>
        </p:txBody>
      </p:sp>
      <p:sp>
        <p:nvSpPr>
          <p:cNvPr id="4" name="3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5" name="4 Slayt Numarası Yer Tutucusu"/>
          <p:cNvSpPr>
            <a:spLocks noGrp="1"/>
          </p:cNvSpPr>
          <p:nvPr>
            <p:ph type="sldNum" sz="quarter" idx="12"/>
          </p:nvPr>
        </p:nvSpPr>
        <p:spPr/>
        <p:txBody>
          <a:bodyPr/>
          <a:lstStyle/>
          <a:p>
            <a:fld id="{F5241D30-471F-4A7E-8796-A38B74581AEE}" type="slidenum">
              <a:rPr lang="tr-TR" smtClean="0"/>
              <a:pPr/>
              <a:t>50</a:t>
            </a:fld>
            <a:endParaRPr lang="tr-TR" dirty="0"/>
          </a:p>
        </p:txBody>
      </p:sp>
    </p:spTree>
    <p:extLst>
      <p:ext uri="{BB962C8B-B14F-4D97-AF65-F5344CB8AC3E}">
        <p14:creationId xmlns:p14="http://schemas.microsoft.com/office/powerpoint/2010/main" val="8087239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i="1" dirty="0"/>
              <a:t>7</a:t>
            </a:r>
            <a:r>
              <a:rPr lang="en-GB" i="1" dirty="0"/>
              <a:t>. </a:t>
            </a:r>
            <a:r>
              <a:rPr lang="tr-TR" i="1" dirty="0"/>
              <a:t>Yeni</a:t>
            </a:r>
            <a:r>
              <a:rPr lang="en-GB" i="1" dirty="0"/>
              <a:t> Türkçe Dönemi </a:t>
            </a:r>
            <a:br>
              <a:rPr lang="tr-TR" i="1" dirty="0"/>
            </a:br>
            <a:endParaRPr lang="tr-TR" i="1" dirty="0"/>
          </a:p>
        </p:txBody>
      </p:sp>
      <p:sp>
        <p:nvSpPr>
          <p:cNvPr id="3" name="2 İçerik Yer Tutucusu"/>
          <p:cNvSpPr>
            <a:spLocks noGrp="1"/>
          </p:cNvSpPr>
          <p:nvPr>
            <p:ph idx="1"/>
          </p:nvPr>
        </p:nvSpPr>
        <p:spPr>
          <a:xfrm>
            <a:off x="427860" y="1052737"/>
            <a:ext cx="8229600" cy="4752528"/>
          </a:xfrm>
        </p:spPr>
        <p:txBody>
          <a:bodyPr>
            <a:noAutofit/>
          </a:bodyPr>
          <a:lstStyle/>
          <a:p>
            <a:pPr marL="0" indent="0" algn="just">
              <a:buNone/>
            </a:pPr>
            <a:endParaRPr lang="tr-TR" sz="2200" dirty="0"/>
          </a:p>
          <a:p>
            <a:pPr algn="just"/>
            <a:r>
              <a:rPr lang="tr-TR" sz="2200" b="1" u="sng" dirty="0"/>
              <a:t>Çağatay Türkçesi (15-19.yy) (Doğu Türkçesi)</a:t>
            </a:r>
          </a:p>
          <a:p>
            <a:pPr algn="just"/>
            <a:r>
              <a:rPr lang="en-GB" sz="2200" dirty="0" err="1"/>
              <a:t>Müşterek</a:t>
            </a:r>
            <a:r>
              <a:rPr lang="en-GB" sz="2200" dirty="0"/>
              <a:t> </a:t>
            </a:r>
            <a:r>
              <a:rPr lang="en-GB" sz="2200" dirty="0" err="1"/>
              <a:t>Türkistan</a:t>
            </a:r>
            <a:r>
              <a:rPr lang="en-GB" sz="2200" dirty="0"/>
              <a:t> </a:t>
            </a:r>
            <a:r>
              <a:rPr lang="en-GB" sz="2200" dirty="0" err="1"/>
              <a:t>Türkçesi</a:t>
            </a:r>
            <a:r>
              <a:rPr lang="en-GB" sz="2200" dirty="0"/>
              <a:t> </a:t>
            </a:r>
            <a:r>
              <a:rPr lang="en-GB" sz="2200" dirty="0" err="1"/>
              <a:t>olarak</a:t>
            </a:r>
            <a:r>
              <a:rPr lang="en-GB" sz="2200" dirty="0"/>
              <a:t> da </a:t>
            </a:r>
            <a:r>
              <a:rPr lang="en-GB" sz="2200" dirty="0" err="1"/>
              <a:t>anılan</a:t>
            </a:r>
            <a:r>
              <a:rPr lang="en-GB" sz="2200" dirty="0"/>
              <a:t> </a:t>
            </a:r>
            <a:r>
              <a:rPr lang="en-GB" sz="2200" dirty="0" err="1"/>
              <a:t>Çağatay</a:t>
            </a:r>
            <a:r>
              <a:rPr lang="en-GB" sz="2200" dirty="0"/>
              <a:t> </a:t>
            </a:r>
            <a:r>
              <a:rPr lang="en-GB" sz="2200" dirty="0" err="1"/>
              <a:t>Türkçesi</a:t>
            </a:r>
            <a:r>
              <a:rPr lang="en-GB" sz="2200" dirty="0"/>
              <a:t>; </a:t>
            </a:r>
            <a:r>
              <a:rPr lang="en-GB" sz="2200" dirty="0" err="1"/>
              <a:t>esas</a:t>
            </a:r>
            <a:r>
              <a:rPr lang="en-GB" sz="2200" dirty="0"/>
              <a:t> </a:t>
            </a:r>
            <a:r>
              <a:rPr lang="en-GB" sz="2200" dirty="0" err="1"/>
              <a:t>dil</a:t>
            </a:r>
            <a:r>
              <a:rPr lang="en-GB" sz="2200" dirty="0"/>
              <a:t> </a:t>
            </a:r>
            <a:r>
              <a:rPr lang="en-GB" sz="2200" dirty="0" err="1"/>
              <a:t>malzemesi</a:t>
            </a:r>
            <a:r>
              <a:rPr lang="en-GB" sz="2200" dirty="0"/>
              <a:t> </a:t>
            </a:r>
            <a:r>
              <a:rPr lang="en-GB" sz="2200" dirty="0" err="1"/>
              <a:t>bakımından</a:t>
            </a:r>
            <a:r>
              <a:rPr lang="en-GB" sz="2200" dirty="0"/>
              <a:t> Uygur, </a:t>
            </a:r>
            <a:r>
              <a:rPr lang="en-GB" sz="2200" dirty="0" err="1"/>
              <a:t>Karahanlı</a:t>
            </a:r>
            <a:r>
              <a:rPr lang="en-GB" sz="2200" dirty="0"/>
              <a:t> </a:t>
            </a:r>
            <a:r>
              <a:rPr lang="en-GB" sz="2200" dirty="0" err="1"/>
              <a:t>çizgisinin</a:t>
            </a:r>
            <a:r>
              <a:rPr lang="en-GB" sz="2200" dirty="0"/>
              <a:t> </a:t>
            </a:r>
            <a:r>
              <a:rPr lang="en-GB" sz="2200" dirty="0" err="1"/>
              <a:t>devamıdır</a:t>
            </a:r>
            <a:r>
              <a:rPr lang="en-GB" sz="2200" dirty="0"/>
              <a:t>; </a:t>
            </a:r>
            <a:r>
              <a:rPr lang="en-GB" sz="2200" dirty="0" err="1"/>
              <a:t>ancak</a:t>
            </a:r>
            <a:r>
              <a:rPr lang="en-GB" sz="2200" dirty="0"/>
              <a:t> </a:t>
            </a:r>
            <a:r>
              <a:rPr lang="en-GB" sz="2200" dirty="0" err="1"/>
              <a:t>bu</a:t>
            </a:r>
            <a:r>
              <a:rPr lang="en-GB" sz="2200" dirty="0"/>
              <a:t> </a:t>
            </a:r>
            <a:r>
              <a:rPr lang="en-GB" sz="2200" dirty="0" err="1"/>
              <a:t>yazı</a:t>
            </a:r>
            <a:r>
              <a:rPr lang="en-GB" sz="2200" dirty="0"/>
              <a:t> </a:t>
            </a:r>
            <a:r>
              <a:rPr lang="en-GB" sz="2200" dirty="0" err="1"/>
              <a:t>dillerinde</a:t>
            </a:r>
            <a:r>
              <a:rPr lang="en-GB" sz="2200" dirty="0"/>
              <a:t> </a:t>
            </a:r>
            <a:r>
              <a:rPr lang="en-GB" sz="2200" dirty="0" err="1"/>
              <a:t>fazla</a:t>
            </a:r>
            <a:r>
              <a:rPr lang="en-GB" sz="2200" dirty="0"/>
              <a:t> </a:t>
            </a:r>
            <a:r>
              <a:rPr lang="en-GB" sz="2200" dirty="0" err="1"/>
              <a:t>görülmeyen</a:t>
            </a:r>
            <a:r>
              <a:rPr lang="en-GB" sz="2200" dirty="0"/>
              <a:t> </a:t>
            </a:r>
            <a:r>
              <a:rPr lang="en-GB" sz="2200" dirty="0" err="1"/>
              <a:t>Arapça</a:t>
            </a:r>
            <a:r>
              <a:rPr lang="en-GB" sz="2200" dirty="0"/>
              <a:t> </a:t>
            </a:r>
            <a:r>
              <a:rPr lang="en-GB" sz="2200" dirty="0" err="1"/>
              <a:t>ve</a:t>
            </a:r>
            <a:r>
              <a:rPr lang="en-GB" sz="2200" dirty="0"/>
              <a:t> </a:t>
            </a:r>
            <a:r>
              <a:rPr lang="en-GB" sz="2200" dirty="0" err="1"/>
              <a:t>Farsça</a:t>
            </a:r>
            <a:r>
              <a:rPr lang="en-GB" sz="2200" dirty="0"/>
              <a:t> </a:t>
            </a:r>
            <a:r>
              <a:rPr lang="en-GB" sz="2200" dirty="0" err="1"/>
              <a:t>unsurlar</a:t>
            </a:r>
            <a:r>
              <a:rPr lang="en-GB" sz="2200" dirty="0"/>
              <a:t>, İslam </a:t>
            </a:r>
            <a:r>
              <a:rPr lang="en-GB" sz="2200" dirty="0" err="1"/>
              <a:t>dininin</a:t>
            </a:r>
            <a:r>
              <a:rPr lang="en-GB" sz="2200" dirty="0"/>
              <a:t> </a:t>
            </a:r>
            <a:r>
              <a:rPr lang="en-GB" sz="2200" dirty="0" err="1"/>
              <a:t>yaygınlaşıp</a:t>
            </a:r>
            <a:r>
              <a:rPr lang="en-GB" sz="2200" dirty="0"/>
              <a:t> </a:t>
            </a:r>
            <a:r>
              <a:rPr lang="en-GB" sz="2200" dirty="0" err="1"/>
              <a:t>iyice</a:t>
            </a:r>
            <a:r>
              <a:rPr lang="en-GB" sz="2200" dirty="0"/>
              <a:t> </a:t>
            </a:r>
            <a:r>
              <a:rPr lang="en-GB" sz="2200" dirty="0" err="1"/>
              <a:t>yerleşmesi</a:t>
            </a:r>
            <a:r>
              <a:rPr lang="en-GB" sz="2200" dirty="0"/>
              <a:t> </a:t>
            </a:r>
            <a:r>
              <a:rPr lang="en-GB" sz="2200" dirty="0" err="1"/>
              <a:t>dolayısıyla</a:t>
            </a:r>
            <a:r>
              <a:rPr lang="en-GB" sz="2200" dirty="0"/>
              <a:t> </a:t>
            </a:r>
            <a:r>
              <a:rPr lang="en-GB" sz="2200" dirty="0" err="1"/>
              <a:t>Çağatay</a:t>
            </a:r>
            <a:r>
              <a:rPr lang="en-GB" sz="2200" dirty="0"/>
              <a:t> </a:t>
            </a:r>
            <a:r>
              <a:rPr lang="en-GB" sz="2200" dirty="0" err="1"/>
              <a:t>Türkçesinde</a:t>
            </a:r>
            <a:r>
              <a:rPr lang="en-GB" sz="2200" dirty="0"/>
              <a:t> </a:t>
            </a:r>
            <a:r>
              <a:rPr lang="en-GB" sz="2200" dirty="0" err="1"/>
              <a:t>çokça</a:t>
            </a:r>
            <a:r>
              <a:rPr lang="en-GB" sz="2200" dirty="0"/>
              <a:t> </a:t>
            </a:r>
            <a:r>
              <a:rPr lang="en-GB" sz="2200" dirty="0" err="1"/>
              <a:t>görülür</a:t>
            </a:r>
            <a:r>
              <a:rPr lang="en-GB" sz="2200" dirty="0"/>
              <a:t>.</a:t>
            </a:r>
            <a:endParaRPr lang="tr-TR" sz="2200" dirty="0"/>
          </a:p>
          <a:p>
            <a:pPr algn="just"/>
            <a:r>
              <a:rPr lang="en-GB" sz="2200" dirty="0"/>
              <a:t>On </a:t>
            </a:r>
            <a:r>
              <a:rPr lang="en-GB" sz="2200" dirty="0" err="1"/>
              <a:t>beşinci</a:t>
            </a:r>
            <a:r>
              <a:rPr lang="en-GB" sz="2200" dirty="0"/>
              <a:t> </a:t>
            </a:r>
            <a:r>
              <a:rPr lang="en-GB" sz="2200" dirty="0" err="1"/>
              <a:t>yüzyıldan</a:t>
            </a:r>
            <a:r>
              <a:rPr lang="en-GB" sz="2200" dirty="0"/>
              <a:t> on </a:t>
            </a:r>
            <a:r>
              <a:rPr lang="en-GB" sz="2200" dirty="0" err="1"/>
              <a:t>dokuzuncu</a:t>
            </a:r>
            <a:r>
              <a:rPr lang="en-GB" sz="2200" dirty="0"/>
              <a:t> </a:t>
            </a:r>
            <a:r>
              <a:rPr lang="en-GB" sz="2200" dirty="0" err="1"/>
              <a:t>yüzyıla</a:t>
            </a:r>
            <a:r>
              <a:rPr lang="en-GB" sz="2200" dirty="0"/>
              <a:t> </a:t>
            </a:r>
            <a:r>
              <a:rPr lang="en-GB" sz="2200" dirty="0" err="1"/>
              <a:t>kadar</a:t>
            </a:r>
            <a:r>
              <a:rPr lang="en-GB" sz="2200" dirty="0"/>
              <a:t> </a:t>
            </a:r>
            <a:r>
              <a:rPr lang="en-GB" sz="2200" dirty="0" err="1"/>
              <a:t>devam</a:t>
            </a:r>
            <a:r>
              <a:rPr lang="en-GB" sz="2200" dirty="0"/>
              <a:t> </a:t>
            </a:r>
            <a:r>
              <a:rPr lang="en-GB" sz="2200" dirty="0" err="1"/>
              <a:t>eden</a:t>
            </a:r>
            <a:r>
              <a:rPr lang="en-GB" sz="2200" dirty="0"/>
              <a:t> </a:t>
            </a:r>
            <a:r>
              <a:rPr lang="en-GB" sz="2200" dirty="0" err="1"/>
              <a:t>Ça</a:t>
            </a:r>
            <a:r>
              <a:rPr lang="tr-TR" sz="2200" dirty="0"/>
              <a:t>ğ</a:t>
            </a:r>
            <a:r>
              <a:rPr lang="en-GB" sz="2200" dirty="0" err="1"/>
              <a:t>atay</a:t>
            </a:r>
            <a:r>
              <a:rPr lang="en-GB" sz="2200" dirty="0"/>
              <a:t> </a:t>
            </a:r>
            <a:r>
              <a:rPr lang="en-GB" sz="2200" dirty="0" err="1"/>
              <a:t>Edebiyatı</a:t>
            </a:r>
            <a:r>
              <a:rPr lang="en-GB" sz="2200" dirty="0"/>
              <a:t>; </a:t>
            </a:r>
            <a:r>
              <a:rPr lang="en-GB" sz="2200" i="1" dirty="0" err="1"/>
              <a:t>Klasik</a:t>
            </a:r>
            <a:r>
              <a:rPr lang="en-GB" sz="2200" i="1" dirty="0"/>
              <a:t> </a:t>
            </a:r>
            <a:r>
              <a:rPr lang="en-GB" sz="2200" i="1" dirty="0" err="1"/>
              <a:t>Öncesi</a:t>
            </a:r>
            <a:r>
              <a:rPr lang="en-GB" sz="2200" i="1" dirty="0"/>
              <a:t> </a:t>
            </a:r>
            <a:r>
              <a:rPr lang="en-GB" sz="2200" i="1" dirty="0" err="1"/>
              <a:t>Devir</a:t>
            </a:r>
            <a:r>
              <a:rPr lang="en-GB" sz="2200" i="1" dirty="0"/>
              <a:t>, </a:t>
            </a:r>
            <a:r>
              <a:rPr lang="en-GB" sz="2200" i="1" dirty="0" err="1"/>
              <a:t>Klasik</a:t>
            </a:r>
            <a:r>
              <a:rPr lang="en-GB" sz="2200" i="1" dirty="0"/>
              <a:t> </a:t>
            </a:r>
            <a:r>
              <a:rPr lang="en-GB" sz="2200" i="1" dirty="0" err="1"/>
              <a:t>Devir</a:t>
            </a:r>
            <a:r>
              <a:rPr lang="en-GB" sz="2200" i="1" dirty="0"/>
              <a:t> (</a:t>
            </a:r>
            <a:r>
              <a:rPr lang="en-GB" sz="2200" i="1" dirty="0" err="1"/>
              <a:t>Nevayî</a:t>
            </a:r>
            <a:r>
              <a:rPr lang="en-GB" sz="2200" i="1" dirty="0"/>
              <a:t> </a:t>
            </a:r>
            <a:r>
              <a:rPr lang="en-GB" sz="2200" i="1" dirty="0" err="1"/>
              <a:t>Devri</a:t>
            </a:r>
            <a:r>
              <a:rPr lang="en-GB" sz="2200" i="1" dirty="0"/>
              <a:t>) </a:t>
            </a:r>
            <a:r>
              <a:rPr lang="en-GB" sz="2200" i="1" dirty="0" err="1"/>
              <a:t>ve</a:t>
            </a:r>
            <a:r>
              <a:rPr lang="en-GB" sz="2200" i="1" dirty="0"/>
              <a:t> </a:t>
            </a:r>
            <a:r>
              <a:rPr lang="en-GB" sz="2200" i="1" dirty="0" err="1"/>
              <a:t>Klasik</a:t>
            </a:r>
            <a:r>
              <a:rPr lang="en-GB" sz="2200" i="1" dirty="0"/>
              <a:t> </a:t>
            </a:r>
            <a:r>
              <a:rPr lang="en-GB" sz="2200" i="1" dirty="0" err="1"/>
              <a:t>Sonrası</a:t>
            </a:r>
            <a:r>
              <a:rPr lang="en-GB" sz="2200" i="1" dirty="0"/>
              <a:t> </a:t>
            </a:r>
            <a:r>
              <a:rPr lang="en-GB" sz="2200" i="1" dirty="0" err="1"/>
              <a:t>Devir</a:t>
            </a:r>
            <a:r>
              <a:rPr lang="en-GB" sz="2200" i="1" dirty="0"/>
              <a:t> </a:t>
            </a:r>
            <a:r>
              <a:rPr lang="en-GB" sz="2200" dirty="0" err="1"/>
              <a:t>olmak</a:t>
            </a:r>
            <a:r>
              <a:rPr lang="en-GB" sz="2200" dirty="0"/>
              <a:t> </a:t>
            </a:r>
            <a:r>
              <a:rPr lang="en-GB" sz="2200" dirty="0" err="1"/>
              <a:t>üzere</a:t>
            </a:r>
            <a:r>
              <a:rPr lang="en-GB" sz="2200" dirty="0"/>
              <a:t> </a:t>
            </a:r>
            <a:r>
              <a:rPr lang="en-GB" sz="2200" dirty="0" err="1"/>
              <a:t>üçe</a:t>
            </a:r>
            <a:r>
              <a:rPr lang="en-GB" sz="2200" dirty="0"/>
              <a:t> </a:t>
            </a:r>
            <a:r>
              <a:rPr lang="en-GB" sz="2200" dirty="0" err="1"/>
              <a:t>ayrılarak</a:t>
            </a:r>
            <a:r>
              <a:rPr lang="en-GB" sz="2200" dirty="0"/>
              <a:t> </a:t>
            </a:r>
            <a:r>
              <a:rPr lang="en-GB" sz="2200" dirty="0" err="1"/>
              <a:t>i</a:t>
            </a:r>
            <a:r>
              <a:rPr lang="tr-TR" sz="2200" dirty="0"/>
              <a:t>n</a:t>
            </a:r>
            <a:r>
              <a:rPr lang="en-GB" sz="2200" dirty="0" err="1"/>
              <a:t>celenir</a:t>
            </a:r>
            <a:r>
              <a:rPr lang="en-GB" sz="2200" dirty="0"/>
              <a:t>. </a:t>
            </a:r>
            <a:r>
              <a:rPr lang="en-GB" sz="2200" i="1" dirty="0" err="1"/>
              <a:t>Klasik</a:t>
            </a:r>
            <a:r>
              <a:rPr lang="en-GB" sz="2200" i="1" dirty="0"/>
              <a:t> </a:t>
            </a:r>
            <a:r>
              <a:rPr lang="en-GB" sz="2200" i="1" dirty="0" err="1"/>
              <a:t>Öncesi</a:t>
            </a:r>
            <a:r>
              <a:rPr lang="en-GB" sz="2200" i="1" dirty="0"/>
              <a:t> </a:t>
            </a:r>
            <a:r>
              <a:rPr lang="en-GB" sz="2200" i="1" dirty="0" err="1"/>
              <a:t>Devir</a:t>
            </a:r>
            <a:r>
              <a:rPr lang="en-GB" sz="2200" dirty="0"/>
              <a:t>, </a:t>
            </a:r>
            <a:r>
              <a:rPr lang="en-GB" sz="2200" dirty="0" err="1"/>
              <a:t>bu</a:t>
            </a:r>
            <a:r>
              <a:rPr lang="en-GB" sz="2200" dirty="0"/>
              <a:t> </a:t>
            </a:r>
            <a:r>
              <a:rPr lang="en-GB" sz="2200" dirty="0" err="1"/>
              <a:t>edebiyatın</a:t>
            </a:r>
            <a:r>
              <a:rPr lang="en-GB" sz="2200" dirty="0"/>
              <a:t> </a:t>
            </a:r>
            <a:r>
              <a:rPr lang="en-GB" sz="2200" dirty="0" err="1"/>
              <a:t>oluşup</a:t>
            </a:r>
            <a:r>
              <a:rPr lang="en-GB" sz="2200" dirty="0"/>
              <a:t> </a:t>
            </a:r>
            <a:r>
              <a:rPr lang="en-GB" sz="2200" dirty="0" err="1"/>
              <a:t>gelişme</a:t>
            </a:r>
            <a:r>
              <a:rPr lang="en-GB" sz="2200" dirty="0"/>
              <a:t> </a:t>
            </a:r>
            <a:r>
              <a:rPr lang="en-GB" sz="2200" dirty="0" err="1"/>
              <a:t>devridir</a:t>
            </a:r>
            <a:r>
              <a:rPr lang="en-GB" sz="2200" dirty="0"/>
              <a:t> </a:t>
            </a:r>
            <a:r>
              <a:rPr lang="en-GB" sz="2200" dirty="0" err="1"/>
              <a:t>ki</a:t>
            </a:r>
            <a:r>
              <a:rPr lang="en-GB" sz="2200" dirty="0"/>
              <a:t> </a:t>
            </a:r>
            <a:r>
              <a:rPr lang="en-GB" sz="2200" dirty="0" err="1"/>
              <a:t>bu</a:t>
            </a:r>
            <a:r>
              <a:rPr lang="en-GB" sz="2200" dirty="0"/>
              <a:t> </a:t>
            </a:r>
            <a:r>
              <a:rPr lang="en-GB" sz="2200" dirty="0" err="1"/>
              <a:t>dönemde</a:t>
            </a:r>
            <a:r>
              <a:rPr lang="en-GB" sz="2200" dirty="0"/>
              <a:t> </a:t>
            </a:r>
            <a:r>
              <a:rPr lang="en-GB" sz="2200" b="1" dirty="0" err="1"/>
              <a:t>Lütfî</a:t>
            </a:r>
            <a:r>
              <a:rPr lang="en-GB" sz="2200" dirty="0"/>
              <a:t> </a:t>
            </a:r>
            <a:r>
              <a:rPr lang="en-GB" sz="2200" dirty="0" err="1"/>
              <a:t>ve</a:t>
            </a:r>
            <a:r>
              <a:rPr lang="en-GB" sz="2200" dirty="0"/>
              <a:t> </a:t>
            </a:r>
            <a:r>
              <a:rPr lang="en-GB" sz="2200" b="1" dirty="0" err="1"/>
              <a:t>Sekkâkî</a:t>
            </a:r>
            <a:r>
              <a:rPr lang="en-GB" sz="2200" dirty="0"/>
              <a:t> </a:t>
            </a:r>
            <a:r>
              <a:rPr lang="en-GB" sz="2200" dirty="0" err="1"/>
              <a:t>gibi</a:t>
            </a:r>
            <a:r>
              <a:rPr lang="en-GB" sz="2200" dirty="0"/>
              <a:t> </a:t>
            </a:r>
            <a:r>
              <a:rPr lang="en-GB" sz="2200" dirty="0" err="1"/>
              <a:t>önemli</a:t>
            </a:r>
            <a:r>
              <a:rPr lang="en-GB" sz="2200" dirty="0"/>
              <a:t> </a:t>
            </a:r>
            <a:r>
              <a:rPr lang="en-GB" sz="2200" dirty="0" err="1"/>
              <a:t>şairler</a:t>
            </a:r>
            <a:r>
              <a:rPr lang="en-GB" sz="2200" dirty="0"/>
              <a:t> </a:t>
            </a:r>
            <a:r>
              <a:rPr lang="en-GB" sz="2200" dirty="0" err="1"/>
              <a:t>yetişmiştir</a:t>
            </a:r>
            <a:r>
              <a:rPr lang="en-GB" sz="2200" dirty="0"/>
              <a:t>. </a:t>
            </a:r>
            <a:endParaRPr lang="tr-TR" sz="2200" dirty="0"/>
          </a:p>
        </p:txBody>
      </p:sp>
      <p:sp>
        <p:nvSpPr>
          <p:cNvPr id="4" name="3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5" name="4 Slayt Numarası Yer Tutucusu"/>
          <p:cNvSpPr>
            <a:spLocks noGrp="1"/>
          </p:cNvSpPr>
          <p:nvPr>
            <p:ph type="sldNum" sz="quarter" idx="12"/>
          </p:nvPr>
        </p:nvSpPr>
        <p:spPr/>
        <p:txBody>
          <a:bodyPr/>
          <a:lstStyle/>
          <a:p>
            <a:fld id="{F5241D30-471F-4A7E-8796-A38B74581AEE}" type="slidenum">
              <a:rPr lang="tr-TR" smtClean="0"/>
              <a:pPr/>
              <a:t>51</a:t>
            </a:fld>
            <a:endParaRPr lang="tr-TR" dirty="0"/>
          </a:p>
        </p:txBody>
      </p:sp>
    </p:spTree>
    <p:extLst>
      <p:ext uri="{BB962C8B-B14F-4D97-AF65-F5344CB8AC3E}">
        <p14:creationId xmlns:p14="http://schemas.microsoft.com/office/powerpoint/2010/main" val="81973076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i="1" dirty="0"/>
              <a:t>7</a:t>
            </a:r>
            <a:r>
              <a:rPr lang="en-GB" i="1" dirty="0"/>
              <a:t>. </a:t>
            </a:r>
            <a:r>
              <a:rPr lang="tr-TR" i="1" dirty="0"/>
              <a:t>Yeni</a:t>
            </a:r>
            <a:r>
              <a:rPr lang="en-GB" i="1" dirty="0"/>
              <a:t> Türkçe Dönemi </a:t>
            </a:r>
            <a:br>
              <a:rPr lang="tr-TR" i="1" dirty="0"/>
            </a:br>
            <a:endParaRPr lang="tr-TR" i="1" dirty="0"/>
          </a:p>
        </p:txBody>
      </p:sp>
      <p:sp>
        <p:nvSpPr>
          <p:cNvPr id="3" name="2 İçerik Yer Tutucusu"/>
          <p:cNvSpPr>
            <a:spLocks noGrp="1"/>
          </p:cNvSpPr>
          <p:nvPr>
            <p:ph idx="1"/>
          </p:nvPr>
        </p:nvSpPr>
        <p:spPr>
          <a:xfrm>
            <a:off x="427860" y="1052737"/>
            <a:ext cx="8229600" cy="4752528"/>
          </a:xfrm>
        </p:spPr>
        <p:txBody>
          <a:bodyPr>
            <a:noAutofit/>
          </a:bodyPr>
          <a:lstStyle/>
          <a:p>
            <a:pPr marL="0" indent="0" algn="just">
              <a:buNone/>
            </a:pPr>
            <a:endParaRPr lang="tr-TR" sz="2200" dirty="0"/>
          </a:p>
          <a:p>
            <a:pPr algn="just"/>
            <a:r>
              <a:rPr lang="en-GB" sz="2200" dirty="0" err="1"/>
              <a:t>İkinci</a:t>
            </a:r>
            <a:r>
              <a:rPr lang="en-GB" sz="2200" dirty="0"/>
              <a:t> </a:t>
            </a:r>
            <a:r>
              <a:rPr lang="en-GB" sz="2200" dirty="0" err="1"/>
              <a:t>dönem</a:t>
            </a:r>
            <a:r>
              <a:rPr lang="en-GB" sz="2200" dirty="0"/>
              <a:t> </a:t>
            </a:r>
            <a:r>
              <a:rPr lang="en-GB" sz="2200" dirty="0" err="1"/>
              <a:t>olan</a:t>
            </a:r>
            <a:r>
              <a:rPr lang="en-GB" sz="2200" dirty="0"/>
              <a:t> </a:t>
            </a:r>
            <a:r>
              <a:rPr lang="en-GB" sz="2200" i="1" dirty="0" err="1"/>
              <a:t>Klasik</a:t>
            </a:r>
            <a:r>
              <a:rPr lang="en-GB" sz="2200" i="1" dirty="0"/>
              <a:t> </a:t>
            </a:r>
            <a:r>
              <a:rPr lang="en-GB" sz="2200" i="1" dirty="0" err="1"/>
              <a:t>Devir</a:t>
            </a:r>
            <a:r>
              <a:rPr lang="en-GB" sz="2200" i="1" dirty="0"/>
              <a:t> </a:t>
            </a:r>
            <a:r>
              <a:rPr lang="en-GB" sz="2200" dirty="0" err="1"/>
              <a:t>için</a:t>
            </a:r>
            <a:r>
              <a:rPr lang="en-GB" sz="2200" dirty="0"/>
              <a:t> </a:t>
            </a:r>
            <a:r>
              <a:rPr lang="en-GB" sz="2200" dirty="0" err="1"/>
              <a:t>tek</a:t>
            </a:r>
            <a:r>
              <a:rPr lang="en-GB" sz="2200" dirty="0"/>
              <a:t> </a:t>
            </a:r>
            <a:r>
              <a:rPr lang="en-GB" sz="2200" dirty="0" err="1"/>
              <a:t>başına</a:t>
            </a:r>
            <a:r>
              <a:rPr lang="en-GB" sz="2200" dirty="0"/>
              <a:t> </a:t>
            </a:r>
            <a:r>
              <a:rPr lang="en-GB" sz="2200" b="1" dirty="0" err="1"/>
              <a:t>Nevayî</a:t>
            </a:r>
            <a:r>
              <a:rPr lang="en-GB" sz="2200" b="1" dirty="0"/>
              <a:t> </a:t>
            </a:r>
            <a:r>
              <a:rPr lang="en-GB" sz="2200" dirty="0" err="1"/>
              <a:t>devri</a:t>
            </a:r>
            <a:r>
              <a:rPr lang="en-GB" sz="2200" dirty="0"/>
              <a:t> de </a:t>
            </a:r>
            <a:r>
              <a:rPr lang="en-GB" sz="2200" dirty="0" err="1"/>
              <a:t>denilmektedir</a:t>
            </a:r>
            <a:r>
              <a:rPr lang="en-GB" sz="2200" dirty="0"/>
              <a:t>. Ali </a:t>
            </a:r>
            <a:r>
              <a:rPr lang="en-GB" sz="2200" dirty="0" err="1"/>
              <a:t>Şir</a:t>
            </a:r>
            <a:r>
              <a:rPr lang="en-GB" sz="2200" dirty="0"/>
              <a:t> </a:t>
            </a:r>
            <a:r>
              <a:rPr lang="en-GB" sz="2200" dirty="0" err="1"/>
              <a:t>Nevayî</a:t>
            </a:r>
            <a:r>
              <a:rPr lang="en-GB" sz="2200" dirty="0"/>
              <a:t>, </a:t>
            </a:r>
            <a:r>
              <a:rPr lang="en-GB" sz="2200" dirty="0" err="1"/>
              <a:t>hiç</a:t>
            </a:r>
            <a:r>
              <a:rPr lang="en-GB" sz="2200" dirty="0"/>
              <a:t> </a:t>
            </a:r>
            <a:r>
              <a:rPr lang="en-GB" sz="2200" dirty="0" err="1"/>
              <a:t>süphesiz</a:t>
            </a:r>
            <a:r>
              <a:rPr lang="en-GB" sz="2200" dirty="0"/>
              <a:t> </a:t>
            </a:r>
            <a:r>
              <a:rPr lang="en-GB" sz="2200" dirty="0" err="1"/>
              <a:t>bütün</a:t>
            </a:r>
            <a:r>
              <a:rPr lang="en-GB" sz="2200" dirty="0"/>
              <a:t> </a:t>
            </a:r>
            <a:r>
              <a:rPr lang="en-GB" sz="2200" dirty="0" err="1"/>
              <a:t>Türk</a:t>
            </a:r>
            <a:r>
              <a:rPr lang="en-GB" sz="2200" dirty="0"/>
              <a:t> </a:t>
            </a:r>
            <a:r>
              <a:rPr lang="en-GB" sz="2200" dirty="0" err="1"/>
              <a:t>edebiyatı</a:t>
            </a:r>
            <a:r>
              <a:rPr lang="en-GB" sz="2200" dirty="0"/>
              <a:t> </a:t>
            </a:r>
            <a:r>
              <a:rPr lang="en-GB" sz="2200" dirty="0" err="1"/>
              <a:t>için</a:t>
            </a:r>
            <a:r>
              <a:rPr lang="en-GB" sz="2200" dirty="0"/>
              <a:t> son </a:t>
            </a:r>
            <a:r>
              <a:rPr lang="en-GB" sz="2200" dirty="0" err="1"/>
              <a:t>derece</a:t>
            </a:r>
            <a:r>
              <a:rPr lang="en-GB" sz="2200" dirty="0"/>
              <a:t> </a:t>
            </a:r>
            <a:r>
              <a:rPr lang="en-GB" sz="2200" dirty="0" err="1"/>
              <a:t>önemli</a:t>
            </a:r>
            <a:r>
              <a:rPr lang="en-GB" sz="2200" dirty="0"/>
              <a:t> </a:t>
            </a:r>
            <a:r>
              <a:rPr lang="en-GB" sz="2200" dirty="0" err="1"/>
              <a:t>bir</a:t>
            </a:r>
            <a:r>
              <a:rPr lang="en-GB" sz="2200" dirty="0"/>
              <a:t> </a:t>
            </a:r>
            <a:r>
              <a:rPr lang="en-GB" sz="2200" dirty="0" err="1"/>
              <a:t>şahsiyettir</a:t>
            </a:r>
            <a:r>
              <a:rPr lang="en-GB" sz="2200" dirty="0"/>
              <a:t>. </a:t>
            </a:r>
            <a:r>
              <a:rPr lang="en-GB" sz="2200" dirty="0" err="1"/>
              <a:t>Otuzun</a:t>
            </a:r>
            <a:r>
              <a:rPr lang="en-GB" sz="2200" dirty="0"/>
              <a:t> </a:t>
            </a:r>
            <a:r>
              <a:rPr lang="en-GB" sz="2200" dirty="0" err="1"/>
              <a:t>üzerinde</a:t>
            </a:r>
            <a:r>
              <a:rPr lang="en-GB" sz="2200" dirty="0"/>
              <a:t> </a:t>
            </a:r>
            <a:r>
              <a:rPr lang="en-GB" sz="2200" dirty="0" err="1"/>
              <a:t>eser</a:t>
            </a:r>
            <a:r>
              <a:rPr lang="en-GB" sz="2200" dirty="0"/>
              <a:t> </a:t>
            </a:r>
            <a:r>
              <a:rPr lang="en-GB" sz="2200" dirty="0" err="1"/>
              <a:t>yazan</a:t>
            </a:r>
            <a:r>
              <a:rPr lang="en-GB" sz="2200" dirty="0"/>
              <a:t> </a:t>
            </a:r>
            <a:r>
              <a:rPr lang="en-GB" sz="2200" dirty="0" err="1"/>
              <a:t>ve</a:t>
            </a:r>
            <a:r>
              <a:rPr lang="en-GB" sz="2200" dirty="0"/>
              <a:t> </a:t>
            </a:r>
            <a:r>
              <a:rPr lang="en-GB" sz="2200" dirty="0" err="1"/>
              <a:t>yazdığı</a:t>
            </a:r>
            <a:r>
              <a:rPr lang="en-GB" sz="2200" dirty="0"/>
              <a:t> </a:t>
            </a:r>
            <a:r>
              <a:rPr lang="en-GB" sz="2200" dirty="0" err="1"/>
              <a:t>eserlerin</a:t>
            </a:r>
            <a:r>
              <a:rPr lang="en-GB" sz="2200" dirty="0"/>
              <a:t> </a:t>
            </a:r>
            <a:r>
              <a:rPr lang="en-GB" sz="2200" dirty="0" err="1"/>
              <a:t>hemen</a:t>
            </a:r>
            <a:r>
              <a:rPr lang="en-GB" sz="2200" dirty="0"/>
              <a:t> </a:t>
            </a:r>
            <a:r>
              <a:rPr lang="en-GB" sz="2200" dirty="0" err="1"/>
              <a:t>hepsini</a:t>
            </a:r>
            <a:r>
              <a:rPr lang="en-GB" sz="2200" dirty="0"/>
              <a:t> </a:t>
            </a:r>
            <a:r>
              <a:rPr lang="en-GB" sz="2200" dirty="0" err="1"/>
              <a:t>Türkler</a:t>
            </a:r>
            <a:r>
              <a:rPr lang="en-GB" sz="2200" dirty="0"/>
              <a:t> de </a:t>
            </a:r>
            <a:r>
              <a:rPr lang="en-GB" sz="2200" dirty="0" err="1"/>
              <a:t>yararlansın</a:t>
            </a:r>
            <a:r>
              <a:rPr lang="en-GB" sz="2200" dirty="0"/>
              <a:t> </a:t>
            </a:r>
            <a:r>
              <a:rPr lang="en-GB" sz="2200" dirty="0" err="1"/>
              <a:t>diye</a:t>
            </a:r>
            <a:r>
              <a:rPr lang="en-GB" sz="2200" dirty="0"/>
              <a:t> </a:t>
            </a:r>
            <a:r>
              <a:rPr lang="en-GB" sz="2200" dirty="0" err="1"/>
              <a:t>yazdığını</a:t>
            </a:r>
            <a:r>
              <a:rPr lang="en-GB" sz="2200" dirty="0"/>
              <a:t> </a:t>
            </a:r>
            <a:r>
              <a:rPr lang="en-GB" sz="2200" dirty="0" err="1"/>
              <a:t>özellikle</a:t>
            </a:r>
            <a:r>
              <a:rPr lang="en-GB" sz="2200" dirty="0"/>
              <a:t> </a:t>
            </a:r>
            <a:r>
              <a:rPr lang="en-GB" sz="2200" dirty="0" err="1"/>
              <a:t>belirtme</a:t>
            </a:r>
            <a:r>
              <a:rPr lang="en-GB" sz="2200" dirty="0"/>
              <a:t> </a:t>
            </a:r>
            <a:r>
              <a:rPr lang="en-GB" sz="2200" dirty="0" err="1"/>
              <a:t>gereği</a:t>
            </a:r>
            <a:r>
              <a:rPr lang="en-GB" sz="2200" dirty="0"/>
              <a:t> </a:t>
            </a:r>
            <a:r>
              <a:rPr lang="en-GB" sz="2200" dirty="0" err="1"/>
              <a:t>duyan</a:t>
            </a:r>
            <a:r>
              <a:rPr lang="en-GB" sz="2200" dirty="0"/>
              <a:t> </a:t>
            </a:r>
            <a:r>
              <a:rPr lang="en-GB" sz="2200" dirty="0" err="1"/>
              <a:t>Nevayî</a:t>
            </a:r>
            <a:r>
              <a:rPr lang="en-GB" sz="2200" dirty="0"/>
              <a:t>, </a:t>
            </a:r>
            <a:r>
              <a:rPr lang="en-GB" sz="2200" dirty="0" err="1"/>
              <a:t>pek</a:t>
            </a:r>
            <a:r>
              <a:rPr lang="en-GB" sz="2200" dirty="0"/>
              <a:t> </a:t>
            </a:r>
            <a:r>
              <a:rPr lang="en-GB" sz="2200" dirty="0" err="1"/>
              <a:t>çok</a:t>
            </a:r>
            <a:r>
              <a:rPr lang="en-GB" sz="2200" dirty="0"/>
              <a:t> </a:t>
            </a:r>
            <a:r>
              <a:rPr lang="en-GB" sz="2200" dirty="0" err="1"/>
              <a:t>konuda</a:t>
            </a:r>
            <a:r>
              <a:rPr lang="en-GB" sz="2200" dirty="0"/>
              <a:t> </a:t>
            </a:r>
            <a:r>
              <a:rPr lang="en-GB" sz="2200" dirty="0" err="1"/>
              <a:t>öncü</a:t>
            </a:r>
            <a:r>
              <a:rPr lang="en-GB" sz="2200" dirty="0"/>
              <a:t> </a:t>
            </a:r>
            <a:r>
              <a:rPr lang="en-GB" sz="2200" dirty="0" err="1"/>
              <a:t>ve</a:t>
            </a:r>
            <a:r>
              <a:rPr lang="en-GB" sz="2200" dirty="0"/>
              <a:t> </a:t>
            </a:r>
            <a:r>
              <a:rPr lang="en-GB" sz="2200" dirty="0" err="1"/>
              <a:t>kurucudur</a:t>
            </a:r>
            <a:r>
              <a:rPr lang="en-GB" sz="2200" dirty="0"/>
              <a:t>. </a:t>
            </a:r>
            <a:r>
              <a:rPr lang="en-GB" sz="2200" dirty="0" err="1"/>
              <a:t>Beş</a:t>
            </a:r>
            <a:r>
              <a:rPr lang="en-GB" sz="2200" dirty="0"/>
              <a:t> </a:t>
            </a:r>
            <a:r>
              <a:rPr lang="en-GB" sz="2200" dirty="0" err="1"/>
              <a:t>büyük</a:t>
            </a:r>
            <a:r>
              <a:rPr lang="en-GB" sz="2200" dirty="0"/>
              <a:t> </a:t>
            </a:r>
            <a:r>
              <a:rPr lang="en-GB" sz="2200" dirty="0" err="1"/>
              <a:t>mesnevî</a:t>
            </a:r>
            <a:r>
              <a:rPr lang="en-GB" sz="2200" dirty="0"/>
              <a:t> </a:t>
            </a:r>
            <a:r>
              <a:rPr lang="en-GB" sz="2200" dirty="0" err="1"/>
              <a:t>yazan</a:t>
            </a:r>
            <a:r>
              <a:rPr lang="en-GB" sz="2200" dirty="0"/>
              <a:t> ilk </a:t>
            </a:r>
            <a:r>
              <a:rPr lang="en-GB" sz="2200" dirty="0" err="1"/>
              <a:t>Türk</a:t>
            </a:r>
            <a:r>
              <a:rPr lang="en-GB" sz="2200" dirty="0"/>
              <a:t> </a:t>
            </a:r>
            <a:r>
              <a:rPr lang="en-GB" sz="2200" dirty="0" err="1"/>
              <a:t>şairi</a:t>
            </a:r>
            <a:r>
              <a:rPr lang="en-GB" sz="2200" dirty="0"/>
              <a:t> </a:t>
            </a:r>
            <a:r>
              <a:rPr lang="en-GB" sz="2200" dirty="0" err="1"/>
              <a:t>olan</a:t>
            </a:r>
            <a:r>
              <a:rPr lang="en-GB" sz="2200" dirty="0"/>
              <a:t> </a:t>
            </a:r>
            <a:r>
              <a:rPr lang="en-GB" sz="2200" dirty="0" err="1"/>
              <a:t>Nevayî</a:t>
            </a:r>
            <a:r>
              <a:rPr lang="en-GB" sz="2200" dirty="0"/>
              <a:t>; ilk </a:t>
            </a:r>
            <a:r>
              <a:rPr lang="en-GB" sz="2200" dirty="0" err="1"/>
              <a:t>şairler</a:t>
            </a:r>
            <a:r>
              <a:rPr lang="en-GB" sz="2200" dirty="0"/>
              <a:t> </a:t>
            </a:r>
            <a:r>
              <a:rPr lang="en-GB" sz="2200" dirty="0" err="1"/>
              <a:t>tezkiresi</a:t>
            </a:r>
            <a:r>
              <a:rPr lang="en-GB" sz="2200" dirty="0"/>
              <a:t> </a:t>
            </a:r>
            <a:r>
              <a:rPr lang="en-GB" sz="2200" i="1" dirty="0" err="1"/>
              <a:t>Mecalisü’n-Nefayis</a:t>
            </a:r>
            <a:r>
              <a:rPr lang="en-GB" sz="2200" dirty="0" err="1"/>
              <a:t>’in</a:t>
            </a:r>
            <a:r>
              <a:rPr lang="en-GB" sz="2200" dirty="0"/>
              <a:t>, </a:t>
            </a:r>
            <a:r>
              <a:rPr lang="en-GB" sz="2200" dirty="0" err="1"/>
              <a:t>Farsça</a:t>
            </a:r>
            <a:r>
              <a:rPr lang="en-GB" sz="2200" dirty="0"/>
              <a:t> </a:t>
            </a:r>
            <a:r>
              <a:rPr lang="en-GB" sz="2200" dirty="0" err="1"/>
              <a:t>ile</a:t>
            </a:r>
            <a:r>
              <a:rPr lang="en-GB" sz="2200" dirty="0"/>
              <a:t> </a:t>
            </a:r>
            <a:r>
              <a:rPr lang="en-GB" sz="2200" dirty="0" err="1"/>
              <a:t>Türkçeyi</a:t>
            </a:r>
            <a:r>
              <a:rPr lang="en-GB" sz="2200" dirty="0"/>
              <a:t> </a:t>
            </a:r>
            <a:r>
              <a:rPr lang="en-GB" sz="2200" dirty="0" err="1"/>
              <a:t>karsıla</a:t>
            </a:r>
            <a:r>
              <a:rPr lang="tr-TR" sz="2200" dirty="0"/>
              <a:t>ş</a:t>
            </a:r>
            <a:r>
              <a:rPr lang="en-GB" sz="2200" dirty="0" err="1"/>
              <a:t>tırarak</a:t>
            </a:r>
            <a:r>
              <a:rPr lang="en-GB" sz="2200" dirty="0"/>
              <a:t> </a:t>
            </a:r>
            <a:r>
              <a:rPr lang="en-GB" sz="2200" dirty="0" err="1"/>
              <a:t>Türkçenin</a:t>
            </a:r>
            <a:r>
              <a:rPr lang="en-GB" sz="2200" dirty="0"/>
              <a:t> </a:t>
            </a:r>
            <a:r>
              <a:rPr lang="en-GB" sz="2200" dirty="0" err="1"/>
              <a:t>daha</a:t>
            </a:r>
            <a:r>
              <a:rPr lang="en-GB" sz="2200" dirty="0"/>
              <a:t> </a:t>
            </a:r>
            <a:r>
              <a:rPr lang="en-GB" sz="2200" dirty="0" err="1"/>
              <a:t>üstün</a:t>
            </a:r>
            <a:r>
              <a:rPr lang="en-GB" sz="2200" dirty="0"/>
              <a:t> </a:t>
            </a:r>
            <a:r>
              <a:rPr lang="en-GB" sz="2200" dirty="0" err="1"/>
              <a:t>bir</a:t>
            </a:r>
            <a:r>
              <a:rPr lang="en-GB" sz="2200" dirty="0"/>
              <a:t> </a:t>
            </a:r>
            <a:r>
              <a:rPr lang="en-GB" sz="2200" dirty="0" err="1"/>
              <a:t>dil</a:t>
            </a:r>
            <a:r>
              <a:rPr lang="en-GB" sz="2200" dirty="0"/>
              <a:t> </a:t>
            </a:r>
            <a:r>
              <a:rPr lang="en-GB" sz="2200" dirty="0" err="1"/>
              <a:t>olduğu</a:t>
            </a:r>
            <a:r>
              <a:rPr lang="en-GB" sz="2200" dirty="0"/>
              <a:t> </a:t>
            </a:r>
            <a:r>
              <a:rPr lang="en-GB" sz="2200" dirty="0" err="1"/>
              <a:t>sonucuna</a:t>
            </a:r>
            <a:r>
              <a:rPr lang="en-GB" sz="2200" dirty="0"/>
              <a:t> </a:t>
            </a:r>
            <a:r>
              <a:rPr lang="en-GB" sz="2200" dirty="0" err="1"/>
              <a:t>ulaştığı</a:t>
            </a:r>
            <a:r>
              <a:rPr lang="en-GB" sz="2200" dirty="0"/>
              <a:t> </a:t>
            </a:r>
            <a:r>
              <a:rPr lang="en-GB" sz="2200" i="1" dirty="0" err="1"/>
              <a:t>Muhakemetü’l-Lügateyn</a:t>
            </a:r>
            <a:r>
              <a:rPr lang="en-GB" sz="2200" dirty="0" err="1"/>
              <a:t>’in</a:t>
            </a:r>
            <a:r>
              <a:rPr lang="en-GB" sz="2200" dirty="0"/>
              <a:t>, </a:t>
            </a:r>
            <a:r>
              <a:rPr lang="en-GB" sz="2200" dirty="0" err="1"/>
              <a:t>Türk</a:t>
            </a:r>
            <a:r>
              <a:rPr lang="en-GB" sz="2200" dirty="0"/>
              <a:t> </a:t>
            </a:r>
            <a:r>
              <a:rPr lang="en-GB" sz="2200" dirty="0" err="1"/>
              <a:t>kültür</a:t>
            </a:r>
            <a:r>
              <a:rPr lang="en-GB" sz="2200" dirty="0"/>
              <a:t> </a:t>
            </a:r>
            <a:r>
              <a:rPr lang="en-GB" sz="2200" dirty="0" err="1"/>
              <a:t>tarihi</a:t>
            </a:r>
            <a:r>
              <a:rPr lang="en-GB" sz="2200" dirty="0"/>
              <a:t> </a:t>
            </a:r>
            <a:r>
              <a:rPr lang="en-GB" sz="2200" dirty="0" err="1"/>
              <a:t>açısından</a:t>
            </a:r>
            <a:r>
              <a:rPr lang="en-GB" sz="2200" dirty="0"/>
              <a:t> </a:t>
            </a:r>
            <a:r>
              <a:rPr lang="en-GB" sz="2200" dirty="0" err="1"/>
              <a:t>çok</a:t>
            </a:r>
            <a:r>
              <a:rPr lang="en-GB" sz="2200" dirty="0"/>
              <a:t> </a:t>
            </a:r>
            <a:r>
              <a:rPr lang="en-GB" sz="2200" dirty="0" err="1"/>
              <a:t>önemli</a:t>
            </a:r>
            <a:r>
              <a:rPr lang="en-GB" sz="2200" dirty="0"/>
              <a:t> </a:t>
            </a:r>
            <a:r>
              <a:rPr lang="en-GB" sz="2200" dirty="0" err="1"/>
              <a:t>olan</a:t>
            </a:r>
            <a:r>
              <a:rPr lang="en-GB" sz="2200" dirty="0"/>
              <a:t> </a:t>
            </a:r>
            <a:r>
              <a:rPr lang="en-GB" sz="2200" i="1" dirty="0" err="1"/>
              <a:t>Nesayimü’l-Mahabbe</a:t>
            </a:r>
            <a:r>
              <a:rPr lang="en-GB" sz="2200" dirty="0" err="1"/>
              <a:t>’nin</a:t>
            </a:r>
            <a:r>
              <a:rPr lang="en-GB" sz="2200" dirty="0"/>
              <a:t>, </a:t>
            </a:r>
            <a:r>
              <a:rPr lang="en-GB" sz="2200" dirty="0" err="1"/>
              <a:t>dört</a:t>
            </a:r>
            <a:r>
              <a:rPr lang="en-GB" sz="2200" dirty="0"/>
              <a:t> </a:t>
            </a:r>
            <a:r>
              <a:rPr lang="en-GB" sz="2200" dirty="0" err="1"/>
              <a:t>adet</a:t>
            </a:r>
            <a:r>
              <a:rPr lang="en-GB" sz="2200" dirty="0"/>
              <a:t> </a:t>
            </a:r>
            <a:r>
              <a:rPr lang="en-GB" sz="2200" dirty="0" err="1"/>
              <a:t>divânın</a:t>
            </a:r>
            <a:r>
              <a:rPr lang="en-GB" sz="2200" dirty="0"/>
              <a:t>, be</a:t>
            </a:r>
            <a:r>
              <a:rPr lang="tr-TR" sz="2200" dirty="0"/>
              <a:t>ş</a:t>
            </a:r>
            <a:r>
              <a:rPr lang="en-GB" sz="2200" dirty="0"/>
              <a:t> </a:t>
            </a:r>
            <a:r>
              <a:rPr lang="en-GB" sz="2200" dirty="0" err="1"/>
              <a:t>adet</a:t>
            </a:r>
            <a:r>
              <a:rPr lang="en-GB" sz="2200" dirty="0"/>
              <a:t> </a:t>
            </a:r>
            <a:r>
              <a:rPr lang="en-GB" sz="2200" dirty="0" err="1"/>
              <a:t>mesnevinin</a:t>
            </a:r>
            <a:r>
              <a:rPr lang="en-GB" sz="2200" dirty="0"/>
              <a:t>, </a:t>
            </a:r>
            <a:r>
              <a:rPr lang="en-GB" sz="2200" dirty="0" err="1"/>
              <a:t>Türk</a:t>
            </a:r>
            <a:r>
              <a:rPr lang="en-GB" sz="2200" dirty="0"/>
              <a:t> </a:t>
            </a:r>
            <a:r>
              <a:rPr lang="en-GB" sz="2200" dirty="0" err="1"/>
              <a:t>edebiyatının</a:t>
            </a:r>
            <a:r>
              <a:rPr lang="en-GB" sz="2200" dirty="0"/>
              <a:t> ilk </a:t>
            </a:r>
            <a:r>
              <a:rPr lang="en-GB" sz="2200" dirty="0" err="1"/>
              <a:t>biyografi</a:t>
            </a:r>
            <a:r>
              <a:rPr lang="en-GB" sz="2200" dirty="0"/>
              <a:t> </a:t>
            </a:r>
            <a:r>
              <a:rPr lang="en-GB" sz="2200" dirty="0" err="1"/>
              <a:t>örneklerinin</a:t>
            </a:r>
            <a:r>
              <a:rPr lang="en-GB" sz="2200" dirty="0"/>
              <a:t> </a:t>
            </a:r>
            <a:r>
              <a:rPr lang="en-GB" sz="2200" dirty="0" err="1"/>
              <a:t>yazarıdır</a:t>
            </a:r>
            <a:r>
              <a:rPr lang="en-GB" sz="2200" dirty="0"/>
              <a:t>.</a:t>
            </a:r>
            <a:endParaRPr lang="tr-TR" sz="2200" dirty="0"/>
          </a:p>
        </p:txBody>
      </p:sp>
      <p:sp>
        <p:nvSpPr>
          <p:cNvPr id="4" name="3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5" name="4 Slayt Numarası Yer Tutucusu"/>
          <p:cNvSpPr>
            <a:spLocks noGrp="1"/>
          </p:cNvSpPr>
          <p:nvPr>
            <p:ph type="sldNum" sz="quarter" idx="12"/>
          </p:nvPr>
        </p:nvSpPr>
        <p:spPr/>
        <p:txBody>
          <a:bodyPr/>
          <a:lstStyle/>
          <a:p>
            <a:fld id="{F5241D30-471F-4A7E-8796-A38B74581AEE}" type="slidenum">
              <a:rPr lang="tr-TR" smtClean="0"/>
              <a:pPr/>
              <a:t>52</a:t>
            </a:fld>
            <a:endParaRPr lang="tr-TR" dirty="0"/>
          </a:p>
        </p:txBody>
      </p:sp>
    </p:spTree>
    <p:extLst>
      <p:ext uri="{BB962C8B-B14F-4D97-AF65-F5344CB8AC3E}">
        <p14:creationId xmlns:p14="http://schemas.microsoft.com/office/powerpoint/2010/main" val="187158425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i="1" dirty="0"/>
              <a:t>7</a:t>
            </a:r>
            <a:r>
              <a:rPr lang="en-GB" i="1" dirty="0"/>
              <a:t>. </a:t>
            </a:r>
            <a:r>
              <a:rPr lang="tr-TR" i="1" dirty="0"/>
              <a:t>Yeni</a:t>
            </a:r>
            <a:r>
              <a:rPr lang="en-GB" i="1" dirty="0"/>
              <a:t> Türkçe Dönemi </a:t>
            </a:r>
            <a:br>
              <a:rPr lang="tr-TR" i="1" dirty="0"/>
            </a:br>
            <a:endParaRPr lang="tr-TR" i="1" dirty="0"/>
          </a:p>
        </p:txBody>
      </p:sp>
      <p:sp>
        <p:nvSpPr>
          <p:cNvPr id="3" name="2 İçerik Yer Tutucusu"/>
          <p:cNvSpPr>
            <a:spLocks noGrp="1"/>
          </p:cNvSpPr>
          <p:nvPr>
            <p:ph idx="1"/>
          </p:nvPr>
        </p:nvSpPr>
        <p:spPr>
          <a:xfrm>
            <a:off x="427860" y="1052737"/>
            <a:ext cx="8229600" cy="4752528"/>
          </a:xfrm>
        </p:spPr>
        <p:txBody>
          <a:bodyPr>
            <a:noAutofit/>
          </a:bodyPr>
          <a:lstStyle/>
          <a:p>
            <a:pPr marL="0" indent="0" algn="just">
              <a:buNone/>
            </a:pPr>
            <a:endParaRPr lang="tr-TR" sz="2200" dirty="0"/>
          </a:p>
          <a:p>
            <a:pPr algn="just"/>
            <a:r>
              <a:rPr lang="en-GB" sz="2200" dirty="0" err="1"/>
              <a:t>Klasik</a:t>
            </a:r>
            <a:r>
              <a:rPr lang="en-GB" sz="2200" dirty="0"/>
              <a:t> </a:t>
            </a:r>
            <a:r>
              <a:rPr lang="en-GB" sz="2200" dirty="0" err="1"/>
              <a:t>dönemin</a:t>
            </a:r>
            <a:r>
              <a:rPr lang="en-GB" sz="2200" dirty="0"/>
              <a:t> di</a:t>
            </a:r>
            <a:r>
              <a:rPr lang="tr-TR" sz="2200" dirty="0"/>
              <a:t>ğ</a:t>
            </a:r>
            <a:r>
              <a:rPr lang="en-GB" sz="2200" dirty="0" err="1"/>
              <a:t>er</a:t>
            </a:r>
            <a:r>
              <a:rPr lang="en-GB" sz="2200" dirty="0"/>
              <a:t> </a:t>
            </a:r>
            <a:r>
              <a:rPr lang="en-GB" sz="2200" dirty="0" err="1"/>
              <a:t>iki</a:t>
            </a:r>
            <a:r>
              <a:rPr lang="en-GB" sz="2200" dirty="0"/>
              <a:t> </a:t>
            </a:r>
            <a:r>
              <a:rPr lang="en-GB" sz="2200" dirty="0" err="1"/>
              <a:t>önemli</a:t>
            </a:r>
            <a:r>
              <a:rPr lang="en-GB" sz="2200" dirty="0"/>
              <a:t> </a:t>
            </a:r>
            <a:r>
              <a:rPr lang="en-GB" sz="2200" dirty="0" err="1"/>
              <a:t>edebiyatçısı</a:t>
            </a:r>
            <a:r>
              <a:rPr lang="en-GB" sz="2200" dirty="0"/>
              <a:t> da </a:t>
            </a:r>
            <a:r>
              <a:rPr lang="en-GB" sz="2200" dirty="0" err="1"/>
              <a:t>aynı</a:t>
            </a:r>
            <a:r>
              <a:rPr lang="en-GB" sz="2200" dirty="0"/>
              <a:t> </a:t>
            </a:r>
            <a:r>
              <a:rPr lang="en-GB" sz="2200" dirty="0" err="1"/>
              <a:t>zamanda</a:t>
            </a:r>
            <a:r>
              <a:rPr lang="en-GB" sz="2200" dirty="0"/>
              <a:t> </a:t>
            </a:r>
            <a:r>
              <a:rPr lang="en-GB" sz="2200" dirty="0" err="1"/>
              <a:t>hükümdar</a:t>
            </a:r>
            <a:r>
              <a:rPr lang="en-GB" sz="2200" dirty="0"/>
              <a:t> </a:t>
            </a:r>
            <a:r>
              <a:rPr lang="en-GB" sz="2200" dirty="0" err="1"/>
              <a:t>olan</a:t>
            </a:r>
            <a:r>
              <a:rPr lang="en-GB" sz="2200" dirty="0"/>
              <a:t> </a:t>
            </a:r>
            <a:r>
              <a:rPr lang="en-GB" sz="2200" b="1" dirty="0" err="1"/>
              <a:t>Hüseyin</a:t>
            </a:r>
            <a:r>
              <a:rPr lang="en-GB" sz="2200" b="1" dirty="0"/>
              <a:t> </a:t>
            </a:r>
            <a:r>
              <a:rPr lang="en-GB" sz="2200" b="1" dirty="0" err="1"/>
              <a:t>Baykara</a:t>
            </a:r>
            <a:r>
              <a:rPr lang="en-GB" sz="2200" dirty="0"/>
              <a:t> </a:t>
            </a:r>
            <a:r>
              <a:rPr lang="en-GB" sz="2200" dirty="0" err="1"/>
              <a:t>ile</a:t>
            </a:r>
            <a:r>
              <a:rPr lang="en-GB" sz="2200" dirty="0"/>
              <a:t> </a:t>
            </a:r>
            <a:r>
              <a:rPr lang="en-GB" sz="2200" b="1" dirty="0" err="1"/>
              <a:t>Babür’</a:t>
            </a:r>
            <a:r>
              <a:rPr lang="en-GB" sz="2200" dirty="0" err="1"/>
              <a:t>dür</a:t>
            </a:r>
            <a:r>
              <a:rPr lang="en-GB" sz="2200" dirty="0"/>
              <a:t>. Ali </a:t>
            </a:r>
            <a:r>
              <a:rPr lang="en-GB" sz="2200" dirty="0" err="1"/>
              <a:t>Şir</a:t>
            </a:r>
            <a:r>
              <a:rPr lang="en-GB" sz="2200" dirty="0"/>
              <a:t> </a:t>
            </a:r>
            <a:r>
              <a:rPr lang="en-GB" sz="2200" dirty="0" err="1"/>
              <a:t>Nevâyî’nin</a:t>
            </a:r>
            <a:r>
              <a:rPr lang="en-GB" sz="2200" dirty="0"/>
              <a:t> </a:t>
            </a:r>
            <a:r>
              <a:rPr lang="en-GB" sz="2200" dirty="0" err="1"/>
              <a:t>okul</a:t>
            </a:r>
            <a:r>
              <a:rPr lang="en-GB" sz="2200" dirty="0"/>
              <a:t> </a:t>
            </a:r>
            <a:r>
              <a:rPr lang="en-GB" sz="2200" dirty="0" err="1"/>
              <a:t>arkadaşı</a:t>
            </a:r>
            <a:r>
              <a:rPr lang="en-GB" sz="2200" dirty="0"/>
              <a:t> </a:t>
            </a:r>
            <a:r>
              <a:rPr lang="en-GB" sz="2200" dirty="0" err="1"/>
              <a:t>ve</a:t>
            </a:r>
            <a:r>
              <a:rPr lang="en-GB" sz="2200" dirty="0"/>
              <a:t> </a:t>
            </a:r>
            <a:r>
              <a:rPr lang="en-GB" sz="2200" dirty="0" err="1"/>
              <a:t>yakın</a:t>
            </a:r>
            <a:r>
              <a:rPr lang="en-GB" sz="2200" dirty="0"/>
              <a:t> </a:t>
            </a:r>
            <a:r>
              <a:rPr lang="en-GB" sz="2200" dirty="0" err="1"/>
              <a:t>dostu</a:t>
            </a:r>
            <a:r>
              <a:rPr lang="en-GB" sz="2200" dirty="0"/>
              <a:t> </a:t>
            </a:r>
            <a:r>
              <a:rPr lang="en-GB" sz="2200" dirty="0" err="1"/>
              <a:t>olan</a:t>
            </a:r>
            <a:r>
              <a:rPr lang="en-GB" sz="2200" dirty="0"/>
              <a:t> </a:t>
            </a:r>
            <a:r>
              <a:rPr lang="en-GB" sz="2200" dirty="0" err="1"/>
              <a:t>Hüseyin</a:t>
            </a:r>
            <a:r>
              <a:rPr lang="en-GB" sz="2200" dirty="0"/>
              <a:t> </a:t>
            </a:r>
            <a:r>
              <a:rPr lang="en-GB" sz="2200" dirty="0" err="1"/>
              <a:t>Baykara</a:t>
            </a:r>
            <a:r>
              <a:rPr lang="en-GB" sz="2200" dirty="0"/>
              <a:t>; hem </a:t>
            </a:r>
            <a:r>
              <a:rPr lang="en-GB" sz="2200" dirty="0" err="1"/>
              <a:t>bir</a:t>
            </a:r>
            <a:r>
              <a:rPr lang="en-GB" sz="2200" dirty="0"/>
              <a:t> </a:t>
            </a:r>
            <a:r>
              <a:rPr lang="en-GB" sz="2200" dirty="0" err="1"/>
              <a:t>hükümdar</a:t>
            </a:r>
            <a:r>
              <a:rPr lang="en-GB" sz="2200" dirty="0"/>
              <a:t> hem de </a:t>
            </a:r>
            <a:r>
              <a:rPr lang="en-GB" sz="2200" dirty="0" err="1"/>
              <a:t>divân</a:t>
            </a:r>
            <a:r>
              <a:rPr lang="en-GB" sz="2200" dirty="0"/>
              <a:t> </a:t>
            </a:r>
            <a:r>
              <a:rPr lang="en-GB" sz="2200" dirty="0" err="1"/>
              <a:t>sahibi</a:t>
            </a:r>
            <a:r>
              <a:rPr lang="en-GB" sz="2200" dirty="0"/>
              <a:t> </a:t>
            </a:r>
            <a:r>
              <a:rPr lang="en-GB" sz="2200" dirty="0" err="1"/>
              <a:t>bir</a:t>
            </a:r>
            <a:r>
              <a:rPr lang="en-GB" sz="2200" dirty="0"/>
              <a:t> </a:t>
            </a:r>
            <a:r>
              <a:rPr lang="en-GB" sz="2200" dirty="0" err="1"/>
              <a:t>şairdir</a:t>
            </a:r>
            <a:r>
              <a:rPr lang="en-GB" sz="2200" dirty="0"/>
              <a:t>. </a:t>
            </a:r>
            <a:r>
              <a:rPr lang="en-GB" sz="2200" dirty="0" err="1"/>
              <a:t>Babür</a:t>
            </a:r>
            <a:r>
              <a:rPr lang="en-GB" sz="2200" dirty="0"/>
              <a:t> </a:t>
            </a:r>
            <a:r>
              <a:rPr lang="en-GB" sz="2200" dirty="0" err="1"/>
              <a:t>ise</a:t>
            </a:r>
            <a:r>
              <a:rPr lang="en-GB" sz="2200" dirty="0"/>
              <a:t> </a:t>
            </a:r>
            <a:r>
              <a:rPr lang="en-GB" sz="2200" dirty="0" err="1"/>
              <a:t>divânı</a:t>
            </a:r>
            <a:r>
              <a:rPr lang="en-GB" sz="2200" dirty="0"/>
              <a:t> </a:t>
            </a:r>
            <a:r>
              <a:rPr lang="en-GB" sz="2200" dirty="0" err="1"/>
              <a:t>ve</a:t>
            </a:r>
            <a:r>
              <a:rPr lang="en-GB" sz="2200" dirty="0"/>
              <a:t> </a:t>
            </a:r>
            <a:r>
              <a:rPr lang="en-GB" sz="2200" dirty="0" err="1"/>
              <a:t>başka</a:t>
            </a:r>
            <a:r>
              <a:rPr lang="en-GB" sz="2200" dirty="0"/>
              <a:t> </a:t>
            </a:r>
            <a:r>
              <a:rPr lang="en-GB" sz="2200" dirty="0" err="1"/>
              <a:t>eserleri</a:t>
            </a:r>
            <a:r>
              <a:rPr lang="en-GB" sz="2200" dirty="0"/>
              <a:t> </a:t>
            </a:r>
            <a:r>
              <a:rPr lang="en-GB" sz="2200" dirty="0" err="1"/>
              <a:t>yanında</a:t>
            </a:r>
            <a:r>
              <a:rPr lang="en-GB" sz="2200" dirty="0"/>
              <a:t> </a:t>
            </a:r>
            <a:r>
              <a:rPr lang="en-GB" sz="2200" dirty="0" err="1"/>
              <a:t>hatıra</a:t>
            </a:r>
            <a:r>
              <a:rPr lang="en-GB" sz="2200" dirty="0"/>
              <a:t> </a:t>
            </a:r>
            <a:r>
              <a:rPr lang="en-GB" sz="2200" dirty="0" err="1"/>
              <a:t>türünden</a:t>
            </a:r>
            <a:r>
              <a:rPr lang="en-GB" sz="2200" dirty="0"/>
              <a:t> </a:t>
            </a:r>
            <a:r>
              <a:rPr lang="en-GB" sz="2200" dirty="0" err="1"/>
              <a:t>yazdı</a:t>
            </a:r>
            <a:r>
              <a:rPr lang="tr-TR" sz="2200" dirty="0"/>
              <a:t>ğ</a:t>
            </a:r>
            <a:r>
              <a:rPr lang="en-GB" sz="2200" dirty="0"/>
              <a:t>ı </a:t>
            </a:r>
            <a:r>
              <a:rPr lang="en-GB" sz="2200" dirty="0" err="1"/>
              <a:t>Vakayî</a:t>
            </a:r>
            <a:r>
              <a:rPr lang="en-GB" sz="2200" dirty="0"/>
              <a:t> </a:t>
            </a:r>
            <a:r>
              <a:rPr lang="en-GB" sz="2200" dirty="0" err="1"/>
              <a:t>adlı</a:t>
            </a:r>
            <a:r>
              <a:rPr lang="en-GB" sz="2200" dirty="0"/>
              <a:t> </a:t>
            </a:r>
            <a:r>
              <a:rPr lang="en-GB" sz="2200" dirty="0" err="1"/>
              <a:t>büyük</a:t>
            </a:r>
            <a:r>
              <a:rPr lang="en-GB" sz="2200" dirty="0"/>
              <a:t> </a:t>
            </a:r>
            <a:r>
              <a:rPr lang="en-GB" sz="2200" dirty="0" err="1"/>
              <a:t>eseriyle</a:t>
            </a:r>
            <a:r>
              <a:rPr lang="en-GB" sz="2200" dirty="0"/>
              <a:t> hem </a:t>
            </a:r>
            <a:r>
              <a:rPr lang="en-GB" sz="2200" dirty="0" err="1"/>
              <a:t>Türk</a:t>
            </a:r>
            <a:r>
              <a:rPr lang="en-GB" sz="2200" dirty="0"/>
              <a:t> </a:t>
            </a:r>
            <a:r>
              <a:rPr lang="en-GB" sz="2200" dirty="0" err="1"/>
              <a:t>anı</a:t>
            </a:r>
            <a:r>
              <a:rPr lang="en-GB" sz="2200" dirty="0"/>
              <a:t> </a:t>
            </a:r>
            <a:r>
              <a:rPr lang="en-GB" sz="2200" dirty="0" err="1"/>
              <a:t>edebiyatının</a:t>
            </a:r>
            <a:r>
              <a:rPr lang="en-GB" sz="2200" dirty="0"/>
              <a:t> hem de </a:t>
            </a:r>
            <a:r>
              <a:rPr lang="en-GB" sz="2200" dirty="0" err="1"/>
              <a:t>Türk</a:t>
            </a:r>
            <a:r>
              <a:rPr lang="en-GB" sz="2200" dirty="0"/>
              <a:t> </a:t>
            </a:r>
            <a:r>
              <a:rPr lang="en-GB" sz="2200" dirty="0" err="1"/>
              <a:t>nesrinin</a:t>
            </a:r>
            <a:r>
              <a:rPr lang="en-GB" sz="2200" dirty="0"/>
              <a:t> </a:t>
            </a:r>
            <a:r>
              <a:rPr lang="en-GB" sz="2200" dirty="0" err="1"/>
              <a:t>önemli</a:t>
            </a:r>
            <a:r>
              <a:rPr lang="en-GB" sz="2200" dirty="0"/>
              <a:t> </a:t>
            </a:r>
            <a:r>
              <a:rPr lang="en-GB" sz="2200" dirty="0" err="1"/>
              <a:t>örneklerinden</a:t>
            </a:r>
            <a:r>
              <a:rPr lang="en-GB" sz="2200" dirty="0"/>
              <a:t> </a:t>
            </a:r>
            <a:r>
              <a:rPr lang="en-GB" sz="2200" dirty="0" err="1"/>
              <a:t>birini</a:t>
            </a:r>
            <a:r>
              <a:rPr lang="en-GB" sz="2200" dirty="0"/>
              <a:t> </a:t>
            </a:r>
            <a:r>
              <a:rPr lang="en-GB" sz="2200" dirty="0" err="1"/>
              <a:t>vermiştir</a:t>
            </a:r>
            <a:r>
              <a:rPr lang="en-GB" sz="2200" dirty="0"/>
              <a:t>. </a:t>
            </a:r>
            <a:r>
              <a:rPr lang="en-GB" sz="2200" dirty="0" err="1"/>
              <a:t>Klasik</a:t>
            </a:r>
            <a:r>
              <a:rPr lang="en-GB" sz="2200" dirty="0"/>
              <a:t> </a:t>
            </a:r>
            <a:r>
              <a:rPr lang="en-GB" sz="2200" dirty="0" err="1"/>
              <a:t>sonrası</a:t>
            </a:r>
            <a:r>
              <a:rPr lang="en-GB" sz="2200" dirty="0"/>
              <a:t> </a:t>
            </a:r>
            <a:r>
              <a:rPr lang="en-GB" sz="2200" dirty="0" err="1"/>
              <a:t>devirde</a:t>
            </a:r>
            <a:r>
              <a:rPr lang="en-GB" sz="2200" dirty="0"/>
              <a:t> de </a:t>
            </a:r>
            <a:r>
              <a:rPr lang="en-GB" sz="2200" dirty="0" err="1"/>
              <a:t>başta</a:t>
            </a:r>
            <a:r>
              <a:rPr lang="en-GB" sz="2200" dirty="0"/>
              <a:t> </a:t>
            </a:r>
            <a:r>
              <a:rPr lang="en-GB" sz="2200" dirty="0" err="1"/>
              <a:t>dinî</a:t>
            </a:r>
            <a:r>
              <a:rPr lang="en-GB" sz="2200" dirty="0"/>
              <a:t> </a:t>
            </a:r>
            <a:r>
              <a:rPr lang="en-GB" sz="2200" dirty="0" err="1"/>
              <a:t>ve</a:t>
            </a:r>
            <a:r>
              <a:rPr lang="en-GB" sz="2200" dirty="0"/>
              <a:t> </a:t>
            </a:r>
            <a:r>
              <a:rPr lang="en-GB" sz="2200" dirty="0" err="1"/>
              <a:t>edebî</a:t>
            </a:r>
            <a:r>
              <a:rPr lang="en-GB" sz="2200" dirty="0"/>
              <a:t> </a:t>
            </a:r>
            <a:r>
              <a:rPr lang="en-GB" sz="2200" dirty="0" err="1"/>
              <a:t>olmak</a:t>
            </a:r>
            <a:r>
              <a:rPr lang="en-GB" sz="2200" dirty="0"/>
              <a:t> </a:t>
            </a:r>
            <a:r>
              <a:rPr lang="en-GB" sz="2200" dirty="0" err="1"/>
              <a:t>üzere</a:t>
            </a:r>
            <a:r>
              <a:rPr lang="en-GB" sz="2200" dirty="0"/>
              <a:t> </a:t>
            </a:r>
            <a:r>
              <a:rPr lang="en-GB" sz="2200" dirty="0" err="1"/>
              <a:t>pek</a:t>
            </a:r>
            <a:r>
              <a:rPr lang="en-GB" sz="2200" dirty="0"/>
              <a:t> </a:t>
            </a:r>
            <a:r>
              <a:rPr lang="en-GB" sz="2200" dirty="0" err="1"/>
              <a:t>çok</a:t>
            </a:r>
            <a:r>
              <a:rPr lang="en-GB" sz="2200" dirty="0"/>
              <a:t> </a:t>
            </a:r>
            <a:r>
              <a:rPr lang="en-GB" sz="2200" dirty="0" err="1"/>
              <a:t>eser</a:t>
            </a:r>
            <a:r>
              <a:rPr lang="en-GB" sz="2200" dirty="0"/>
              <a:t> </a:t>
            </a:r>
            <a:r>
              <a:rPr lang="en-GB" sz="2200" dirty="0" err="1"/>
              <a:t>yazılmıştır</a:t>
            </a:r>
            <a:r>
              <a:rPr lang="en-GB" sz="2200" dirty="0"/>
              <a:t>.</a:t>
            </a:r>
            <a:endParaRPr lang="tr-TR" sz="2200" dirty="0"/>
          </a:p>
        </p:txBody>
      </p:sp>
      <p:sp>
        <p:nvSpPr>
          <p:cNvPr id="4" name="3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5" name="4 Slayt Numarası Yer Tutucusu"/>
          <p:cNvSpPr>
            <a:spLocks noGrp="1"/>
          </p:cNvSpPr>
          <p:nvPr>
            <p:ph type="sldNum" sz="quarter" idx="12"/>
          </p:nvPr>
        </p:nvSpPr>
        <p:spPr/>
        <p:txBody>
          <a:bodyPr/>
          <a:lstStyle/>
          <a:p>
            <a:fld id="{F5241D30-471F-4A7E-8796-A38B74581AEE}" type="slidenum">
              <a:rPr lang="tr-TR" smtClean="0"/>
              <a:pPr/>
              <a:t>53</a:t>
            </a:fld>
            <a:endParaRPr lang="tr-TR" dirty="0"/>
          </a:p>
        </p:txBody>
      </p:sp>
    </p:spTree>
    <p:extLst>
      <p:ext uri="{BB962C8B-B14F-4D97-AF65-F5344CB8AC3E}">
        <p14:creationId xmlns:p14="http://schemas.microsoft.com/office/powerpoint/2010/main" val="149433094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i="1" dirty="0"/>
              <a:t>7</a:t>
            </a:r>
            <a:r>
              <a:rPr lang="en-GB" i="1" dirty="0"/>
              <a:t>. </a:t>
            </a:r>
            <a:r>
              <a:rPr lang="tr-TR" i="1" dirty="0"/>
              <a:t>Yeni</a:t>
            </a:r>
            <a:r>
              <a:rPr lang="en-GB" i="1" dirty="0"/>
              <a:t> Türkçe Dönemi </a:t>
            </a:r>
            <a:br>
              <a:rPr lang="tr-TR" i="1" dirty="0"/>
            </a:br>
            <a:endParaRPr lang="tr-TR" i="1" dirty="0"/>
          </a:p>
        </p:txBody>
      </p:sp>
      <p:sp>
        <p:nvSpPr>
          <p:cNvPr id="3" name="2 İçerik Yer Tutucusu"/>
          <p:cNvSpPr>
            <a:spLocks noGrp="1"/>
          </p:cNvSpPr>
          <p:nvPr>
            <p:ph idx="1"/>
          </p:nvPr>
        </p:nvSpPr>
        <p:spPr>
          <a:xfrm>
            <a:off x="427860" y="1052737"/>
            <a:ext cx="8229600" cy="4752528"/>
          </a:xfrm>
        </p:spPr>
        <p:txBody>
          <a:bodyPr>
            <a:noAutofit/>
          </a:bodyPr>
          <a:lstStyle/>
          <a:p>
            <a:pPr marL="0" indent="0" algn="just">
              <a:buNone/>
            </a:pPr>
            <a:endParaRPr lang="tr-TR" sz="2200" dirty="0"/>
          </a:p>
          <a:p>
            <a:r>
              <a:rPr lang="tr-TR" sz="2400" b="1" u="sng" dirty="0"/>
              <a:t>Osmanlı Türkçesi (Batı Türkçesi) </a:t>
            </a:r>
          </a:p>
          <a:p>
            <a:pPr algn="just"/>
            <a:r>
              <a:rPr lang="tr-TR" sz="2400" dirty="0"/>
              <a:t>Anadolu merkezli Oğuz Türkçesinin ikinci dönemi olan Osmanlı Türkçesi, 15-20. yüzyıllar arasında, Osmanlı Devleti sınırların içerisinde Anadolu, Rumeli, Kırım, Irak, Suriye, Adalar ve Kuzey Afrika’da kullanılan tarihî Türk lehçesidir. Türk dili tarihinde “Yeni Türkçe </a:t>
            </a:r>
            <a:r>
              <a:rPr lang="tr-TR" sz="2400" dirty="0" err="1"/>
              <a:t>Dönemi”nde</a:t>
            </a:r>
            <a:r>
              <a:rPr lang="tr-TR" sz="2400" dirty="0"/>
              <a:t> Türk dünyasının doğusunda Çağatay Türkçesi kullanılırken batısında kullanılan yazı dili Osmanlı Türkçesidir. Osmanlı Türkçesi, Türk dili tarihinde en uzun süre kullanılmış yazı dili olma özelliğine sahiptir. </a:t>
            </a:r>
          </a:p>
        </p:txBody>
      </p:sp>
      <p:sp>
        <p:nvSpPr>
          <p:cNvPr id="4" name="3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5" name="4 Slayt Numarası Yer Tutucusu"/>
          <p:cNvSpPr>
            <a:spLocks noGrp="1"/>
          </p:cNvSpPr>
          <p:nvPr>
            <p:ph type="sldNum" sz="quarter" idx="12"/>
          </p:nvPr>
        </p:nvSpPr>
        <p:spPr/>
        <p:txBody>
          <a:bodyPr/>
          <a:lstStyle/>
          <a:p>
            <a:fld id="{F5241D30-471F-4A7E-8796-A38B74581AEE}" type="slidenum">
              <a:rPr lang="tr-TR" smtClean="0"/>
              <a:pPr/>
              <a:t>54</a:t>
            </a:fld>
            <a:endParaRPr lang="tr-TR" dirty="0"/>
          </a:p>
        </p:txBody>
      </p:sp>
    </p:spTree>
    <p:extLst>
      <p:ext uri="{BB962C8B-B14F-4D97-AF65-F5344CB8AC3E}">
        <p14:creationId xmlns:p14="http://schemas.microsoft.com/office/powerpoint/2010/main" val="360023531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i="1" dirty="0"/>
              <a:t>7</a:t>
            </a:r>
            <a:r>
              <a:rPr lang="en-GB" i="1" dirty="0"/>
              <a:t>. </a:t>
            </a:r>
            <a:r>
              <a:rPr lang="tr-TR" i="1" dirty="0"/>
              <a:t>Yeni</a:t>
            </a:r>
            <a:r>
              <a:rPr lang="en-GB" i="1" dirty="0"/>
              <a:t> Türkçe Dönemi </a:t>
            </a:r>
            <a:br>
              <a:rPr lang="tr-TR" i="1" dirty="0"/>
            </a:br>
            <a:endParaRPr lang="tr-TR" i="1" dirty="0"/>
          </a:p>
        </p:txBody>
      </p:sp>
      <p:sp>
        <p:nvSpPr>
          <p:cNvPr id="3" name="2 İçerik Yer Tutucusu"/>
          <p:cNvSpPr>
            <a:spLocks noGrp="1"/>
          </p:cNvSpPr>
          <p:nvPr>
            <p:ph idx="1"/>
          </p:nvPr>
        </p:nvSpPr>
        <p:spPr>
          <a:xfrm>
            <a:off x="427860" y="1052737"/>
            <a:ext cx="8229600" cy="4752528"/>
          </a:xfrm>
        </p:spPr>
        <p:txBody>
          <a:bodyPr>
            <a:noAutofit/>
          </a:bodyPr>
          <a:lstStyle/>
          <a:p>
            <a:pPr algn="just"/>
            <a:r>
              <a:rPr lang="tr-TR" sz="2400" dirty="0"/>
              <a:t>Osmanlı Devleti döneminde, özellikle büyük şehirlerde yaşayan aydınlar aldıkları medrese eğitiminin etkisiyle Türkçeyi bir sanat dili olarak sanat yapma, hüner ve marifet gösterme amacıyla kullanmaya başlamışlardır. Başka bir ifadeyle, günlük hayatta kullanılan Türkçenin dışında edebî eserlerde yeni bir yazı dili/yüksek dil (Türkçe) oluşturmuşlardır. Sanat üretme amacıyla kullanılan bu Türkçe büyük ölçüde Arapça ve Farsça alıntılardan oluşmaktadır. Bu alıntılar hem kelime hem de dil bilgisi yapıları düzeyindedir ve genellikle özenti alıntılar şeklindedir. Türkçenin bu sanatlı kullanımı 16-19. yüzyıllarda üst seviyeye ulaşmıştır ve bu yazı diline </a:t>
            </a:r>
            <a:r>
              <a:rPr lang="tr-TR" sz="2400" b="1" dirty="0"/>
              <a:t>Klasik Osmanlı Türkçesi</a:t>
            </a:r>
            <a:r>
              <a:rPr lang="tr-TR" sz="2400" dirty="0"/>
              <a:t> adı verilmektedir. </a:t>
            </a:r>
          </a:p>
        </p:txBody>
      </p:sp>
      <p:sp>
        <p:nvSpPr>
          <p:cNvPr id="4" name="3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5" name="4 Slayt Numarası Yer Tutucusu"/>
          <p:cNvSpPr>
            <a:spLocks noGrp="1"/>
          </p:cNvSpPr>
          <p:nvPr>
            <p:ph type="sldNum" sz="quarter" idx="12"/>
          </p:nvPr>
        </p:nvSpPr>
        <p:spPr/>
        <p:txBody>
          <a:bodyPr/>
          <a:lstStyle/>
          <a:p>
            <a:fld id="{F5241D30-471F-4A7E-8796-A38B74581AEE}" type="slidenum">
              <a:rPr lang="tr-TR" smtClean="0"/>
              <a:pPr/>
              <a:t>55</a:t>
            </a:fld>
            <a:endParaRPr lang="tr-TR" dirty="0"/>
          </a:p>
        </p:txBody>
      </p:sp>
    </p:spTree>
    <p:extLst>
      <p:ext uri="{BB962C8B-B14F-4D97-AF65-F5344CB8AC3E}">
        <p14:creationId xmlns:p14="http://schemas.microsoft.com/office/powerpoint/2010/main" val="377786998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i="1" dirty="0"/>
              <a:t>7</a:t>
            </a:r>
            <a:r>
              <a:rPr lang="en-GB" i="1" dirty="0"/>
              <a:t>. </a:t>
            </a:r>
            <a:r>
              <a:rPr lang="tr-TR" i="1" dirty="0"/>
              <a:t>Yeni</a:t>
            </a:r>
            <a:r>
              <a:rPr lang="en-GB" i="1" dirty="0"/>
              <a:t> Türkçe Dönemi </a:t>
            </a:r>
            <a:br>
              <a:rPr lang="tr-TR" i="1" dirty="0"/>
            </a:br>
            <a:endParaRPr lang="tr-TR" i="1" dirty="0"/>
          </a:p>
        </p:txBody>
      </p:sp>
      <p:sp>
        <p:nvSpPr>
          <p:cNvPr id="3" name="2 İçerik Yer Tutucusu"/>
          <p:cNvSpPr>
            <a:spLocks noGrp="1"/>
          </p:cNvSpPr>
          <p:nvPr>
            <p:ph idx="1"/>
          </p:nvPr>
        </p:nvSpPr>
        <p:spPr>
          <a:xfrm>
            <a:off x="427860" y="1052737"/>
            <a:ext cx="8229600" cy="4752528"/>
          </a:xfrm>
        </p:spPr>
        <p:txBody>
          <a:bodyPr>
            <a:noAutofit/>
          </a:bodyPr>
          <a:lstStyle/>
          <a:p>
            <a:pPr algn="just"/>
            <a:r>
              <a:rPr lang="tr-TR" dirty="0"/>
              <a:t>Bu yazı diliyle oluşturulmuş eserler Klasik Türk Edebiyatı’nı (Divan Edebiyatı) oluşturmuştur. Böylece bir taraftan Oğuzca yüksek bir dil konumuna gelerek Türk dili tarihinin en bereketli dönemini oluştururken diğer taraftan da halkın gündelik konuşma dili ile aydınların yazı dili arasındaki farkın gittikçe açılması kullanılan dilin </a:t>
            </a:r>
            <a:r>
              <a:rPr lang="tr-TR" dirty="0" err="1"/>
              <a:t>anlaşılabilirlik</a:t>
            </a:r>
            <a:r>
              <a:rPr lang="tr-TR" dirty="0"/>
              <a:t> oranını gittikçe düşürmüş ve bu dille ortaya konan eserlerin sadece belli bir eğitimli zümreye hitap etmesi sonucunu ortaya çıkarmıştır.</a:t>
            </a:r>
            <a:endParaRPr lang="tr-TR" sz="2400" dirty="0"/>
          </a:p>
        </p:txBody>
      </p:sp>
      <p:sp>
        <p:nvSpPr>
          <p:cNvPr id="4" name="3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5" name="4 Slayt Numarası Yer Tutucusu"/>
          <p:cNvSpPr>
            <a:spLocks noGrp="1"/>
          </p:cNvSpPr>
          <p:nvPr>
            <p:ph type="sldNum" sz="quarter" idx="12"/>
          </p:nvPr>
        </p:nvSpPr>
        <p:spPr/>
        <p:txBody>
          <a:bodyPr/>
          <a:lstStyle/>
          <a:p>
            <a:fld id="{F5241D30-471F-4A7E-8796-A38B74581AEE}" type="slidenum">
              <a:rPr lang="tr-TR" smtClean="0"/>
              <a:pPr/>
              <a:t>56</a:t>
            </a:fld>
            <a:endParaRPr lang="tr-TR" dirty="0"/>
          </a:p>
        </p:txBody>
      </p:sp>
    </p:spTree>
    <p:extLst>
      <p:ext uri="{BB962C8B-B14F-4D97-AF65-F5344CB8AC3E}">
        <p14:creationId xmlns:p14="http://schemas.microsoft.com/office/powerpoint/2010/main" val="355983873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i="1" dirty="0"/>
              <a:t>7</a:t>
            </a:r>
            <a:r>
              <a:rPr lang="en-GB" i="1" dirty="0"/>
              <a:t>. </a:t>
            </a:r>
            <a:r>
              <a:rPr lang="tr-TR" i="1" dirty="0"/>
              <a:t>Yeni</a:t>
            </a:r>
            <a:r>
              <a:rPr lang="en-GB" i="1" dirty="0"/>
              <a:t> Türkçe Dönemi </a:t>
            </a:r>
            <a:br>
              <a:rPr lang="tr-TR" i="1" dirty="0"/>
            </a:br>
            <a:endParaRPr lang="tr-TR" i="1" dirty="0"/>
          </a:p>
        </p:txBody>
      </p:sp>
      <p:sp>
        <p:nvSpPr>
          <p:cNvPr id="3" name="2 İçerik Yer Tutucusu"/>
          <p:cNvSpPr>
            <a:spLocks noGrp="1"/>
          </p:cNvSpPr>
          <p:nvPr>
            <p:ph idx="1"/>
          </p:nvPr>
        </p:nvSpPr>
        <p:spPr>
          <a:xfrm>
            <a:off x="427860" y="1052737"/>
            <a:ext cx="8229600" cy="4752528"/>
          </a:xfrm>
        </p:spPr>
        <p:txBody>
          <a:bodyPr>
            <a:noAutofit/>
          </a:bodyPr>
          <a:lstStyle/>
          <a:p>
            <a:pPr algn="just"/>
            <a:r>
              <a:rPr lang="tr-TR" sz="2400" dirty="0"/>
              <a:t>Oğuzların 1453 sonrası oluşturdukları yüksek dil olan ve halkın konuşma dilinden farklı bir yazı dili olarak ortaya çıkan Osmanlı Türkçesiyle ilgili şunlar söylenebilir:</a:t>
            </a:r>
          </a:p>
          <a:p>
            <a:pPr marL="0" indent="0" algn="just">
              <a:buNone/>
            </a:pPr>
            <a:r>
              <a:rPr lang="tr-TR" sz="2400" dirty="0"/>
              <a:t>   1. Osmanlı Türkçesi, Türkçeden başka bir şey değil, Türkçenin tarihî bir lehçesidir. </a:t>
            </a:r>
          </a:p>
          <a:p>
            <a:pPr marL="0" indent="0" algn="just">
              <a:buNone/>
            </a:pPr>
            <a:r>
              <a:rPr lang="tr-TR" sz="2400" dirty="0"/>
              <a:t>    2. Her dil çeşitli katmanlardan oluşmaktadır. Dili kullanan insanların amacı, eğitim düzeyi ve psikolojik durumları, sosyal grupları vb. etkenler dili etkiler ve böylece aynı dil içinde farklı kullanım biçimleri ortaya çıkar. Osmanlı Türkçesinde de böyle bir durum söz konusudur. Bu dönemde bir taraftan halk dili, hem konuşma hem de yazı dili olarak kullanılırken diğer yandan edebi dil sadece yazı dili olarak kullanılmıştır. Böylece, Osmanlı Türkçesinin iki farklı biçimde kullanıldığı görülmektedir.</a:t>
            </a:r>
          </a:p>
        </p:txBody>
      </p:sp>
      <p:sp>
        <p:nvSpPr>
          <p:cNvPr id="4" name="3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5" name="4 Slayt Numarası Yer Tutucusu"/>
          <p:cNvSpPr>
            <a:spLocks noGrp="1"/>
          </p:cNvSpPr>
          <p:nvPr>
            <p:ph type="sldNum" sz="quarter" idx="12"/>
          </p:nvPr>
        </p:nvSpPr>
        <p:spPr/>
        <p:txBody>
          <a:bodyPr/>
          <a:lstStyle/>
          <a:p>
            <a:fld id="{F5241D30-471F-4A7E-8796-A38B74581AEE}" type="slidenum">
              <a:rPr lang="tr-TR" smtClean="0"/>
              <a:pPr/>
              <a:t>57</a:t>
            </a:fld>
            <a:endParaRPr lang="tr-TR" dirty="0"/>
          </a:p>
        </p:txBody>
      </p:sp>
    </p:spTree>
    <p:extLst>
      <p:ext uri="{BB962C8B-B14F-4D97-AF65-F5344CB8AC3E}">
        <p14:creationId xmlns:p14="http://schemas.microsoft.com/office/powerpoint/2010/main" val="376575979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i="1" dirty="0"/>
              <a:t>7</a:t>
            </a:r>
            <a:r>
              <a:rPr lang="en-GB" i="1" dirty="0"/>
              <a:t>. </a:t>
            </a:r>
            <a:r>
              <a:rPr lang="tr-TR" i="1" dirty="0"/>
              <a:t>Yeni</a:t>
            </a:r>
            <a:r>
              <a:rPr lang="en-GB" i="1" dirty="0"/>
              <a:t> Türkçe Dönemi </a:t>
            </a:r>
            <a:br>
              <a:rPr lang="tr-TR" i="1" dirty="0"/>
            </a:br>
            <a:endParaRPr lang="tr-TR" i="1" dirty="0"/>
          </a:p>
        </p:txBody>
      </p:sp>
      <p:sp>
        <p:nvSpPr>
          <p:cNvPr id="3" name="2 İçerik Yer Tutucusu"/>
          <p:cNvSpPr>
            <a:spLocks noGrp="1"/>
          </p:cNvSpPr>
          <p:nvPr>
            <p:ph idx="1"/>
          </p:nvPr>
        </p:nvSpPr>
        <p:spPr>
          <a:xfrm>
            <a:off x="427860" y="1052737"/>
            <a:ext cx="8229600" cy="4752528"/>
          </a:xfrm>
        </p:spPr>
        <p:txBody>
          <a:bodyPr>
            <a:noAutofit/>
          </a:bodyPr>
          <a:lstStyle/>
          <a:p>
            <a:pPr marL="0" indent="0" algn="just">
              <a:buNone/>
            </a:pPr>
            <a:r>
              <a:rPr lang="tr-TR" sz="2400" dirty="0"/>
              <a:t>3. Ancak bu katmanlar içerisinde de çok farklı kullanımların olduğu unutulmamalıdır. Örneğin, Klasik Osmanlı Türkçesini kullanan Baki, Fuzuli veya Nedim’in dilleri birbirlerinden farklıdır. Hatta, bu şairlerin eserleri veya aynı eser içerisindeki bölümlerin dili dahi çok farklıdır.</a:t>
            </a:r>
          </a:p>
          <a:p>
            <a:pPr marL="0" indent="0" algn="just">
              <a:buNone/>
            </a:pPr>
            <a:r>
              <a:rPr lang="tr-TR" sz="2400" dirty="0"/>
              <a:t>4.  15-20. yüzyıllar arasında kullanılan Osmanlı Türkçesi, Türk edebiyatının Tanzimat, Servet-i </a:t>
            </a:r>
            <a:r>
              <a:rPr lang="tr-TR" sz="2400" dirty="0" err="1"/>
              <a:t>Fünun</a:t>
            </a:r>
            <a:r>
              <a:rPr lang="tr-TR" sz="2400" dirty="0"/>
              <a:t> ve </a:t>
            </a:r>
            <a:r>
              <a:rPr lang="tr-TR" sz="2400" dirty="0" err="1"/>
              <a:t>Fecr</a:t>
            </a:r>
            <a:r>
              <a:rPr lang="tr-TR" sz="2400" dirty="0"/>
              <a:t>-i Ati dönemlerinde de farklı özellikler arz etmektedir. Örneğin, 15. yüzyılda klasikleşmeye başlayan Osmanlı Türkçesindeki yabancılaşmaya Aydınlı Visali, </a:t>
            </a:r>
            <a:r>
              <a:rPr lang="tr-TR" sz="2400" dirty="0" err="1"/>
              <a:t>Tatavlalı</a:t>
            </a:r>
            <a:r>
              <a:rPr lang="tr-TR" sz="2400" dirty="0"/>
              <a:t> Mahremi tarafından başlatılan </a:t>
            </a:r>
            <a:r>
              <a:rPr lang="tr-TR" sz="2400" i="1" dirty="0"/>
              <a:t>Türki-i Basit</a:t>
            </a:r>
            <a:r>
              <a:rPr lang="tr-TR" sz="2400" dirty="0"/>
              <a:t> adı verilen akım/hareketle bir tepki gösterilmiştir.</a:t>
            </a:r>
          </a:p>
        </p:txBody>
      </p:sp>
      <p:sp>
        <p:nvSpPr>
          <p:cNvPr id="4" name="3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5" name="4 Slayt Numarası Yer Tutucusu"/>
          <p:cNvSpPr>
            <a:spLocks noGrp="1"/>
          </p:cNvSpPr>
          <p:nvPr>
            <p:ph type="sldNum" sz="quarter" idx="12"/>
          </p:nvPr>
        </p:nvSpPr>
        <p:spPr/>
        <p:txBody>
          <a:bodyPr/>
          <a:lstStyle/>
          <a:p>
            <a:fld id="{F5241D30-471F-4A7E-8796-A38B74581AEE}" type="slidenum">
              <a:rPr lang="tr-TR" smtClean="0"/>
              <a:pPr/>
              <a:t>58</a:t>
            </a:fld>
            <a:endParaRPr lang="tr-TR" dirty="0"/>
          </a:p>
        </p:txBody>
      </p:sp>
    </p:spTree>
    <p:extLst>
      <p:ext uri="{BB962C8B-B14F-4D97-AF65-F5344CB8AC3E}">
        <p14:creationId xmlns:p14="http://schemas.microsoft.com/office/powerpoint/2010/main" val="214084490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i="1" dirty="0"/>
              <a:t>7</a:t>
            </a:r>
            <a:r>
              <a:rPr lang="en-GB" i="1" dirty="0"/>
              <a:t>. </a:t>
            </a:r>
            <a:r>
              <a:rPr lang="tr-TR" i="1" dirty="0"/>
              <a:t>Yeni</a:t>
            </a:r>
            <a:r>
              <a:rPr lang="en-GB" i="1" dirty="0"/>
              <a:t> Türkçe Dönemi </a:t>
            </a:r>
            <a:br>
              <a:rPr lang="tr-TR" i="1" dirty="0"/>
            </a:br>
            <a:endParaRPr lang="tr-TR" i="1" dirty="0"/>
          </a:p>
        </p:txBody>
      </p:sp>
      <p:sp>
        <p:nvSpPr>
          <p:cNvPr id="3" name="2 İçerik Yer Tutucusu"/>
          <p:cNvSpPr>
            <a:spLocks noGrp="1"/>
          </p:cNvSpPr>
          <p:nvPr>
            <p:ph idx="1"/>
          </p:nvPr>
        </p:nvSpPr>
        <p:spPr>
          <a:xfrm>
            <a:off x="427860" y="1052737"/>
            <a:ext cx="8229600" cy="4752528"/>
          </a:xfrm>
        </p:spPr>
        <p:txBody>
          <a:bodyPr>
            <a:noAutofit/>
          </a:bodyPr>
          <a:lstStyle/>
          <a:p>
            <a:endParaRPr lang="tr-TR" dirty="0"/>
          </a:p>
          <a:p>
            <a:pPr marL="0" indent="0" algn="just">
              <a:buNone/>
            </a:pPr>
            <a:r>
              <a:rPr lang="tr-TR" dirty="0"/>
              <a:t>5. Osmanlı Devleti’nin resmî dili Türkçedir. Osmanlı Devleti’nin ilk ve son anayasası olan ve 1876’da ilan edilen Kanun-i </a:t>
            </a:r>
            <a:r>
              <a:rPr lang="tr-TR" dirty="0" err="1"/>
              <a:t>Esâsî’de</a:t>
            </a:r>
            <a:r>
              <a:rPr lang="tr-TR" dirty="0"/>
              <a:t> Türkçenin resmî dil olduğu açık bir şekilde ifade edilmiştir.</a:t>
            </a:r>
          </a:p>
          <a:p>
            <a:pPr marL="0" indent="0" algn="just">
              <a:buNone/>
            </a:pPr>
            <a:endParaRPr lang="tr-TR" dirty="0"/>
          </a:p>
          <a:p>
            <a:pPr marL="0" indent="0" algn="just">
              <a:buNone/>
            </a:pPr>
            <a:r>
              <a:rPr lang="tr-TR" dirty="0"/>
              <a:t>6. Osmanlı Türkçesi dönemi 1911’de başlayan Yeni Lisan Hareketi ve Milli Edebiyat ile sona ermiştir. </a:t>
            </a:r>
          </a:p>
        </p:txBody>
      </p:sp>
      <p:sp>
        <p:nvSpPr>
          <p:cNvPr id="4" name="3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5" name="4 Slayt Numarası Yer Tutucusu"/>
          <p:cNvSpPr>
            <a:spLocks noGrp="1"/>
          </p:cNvSpPr>
          <p:nvPr>
            <p:ph type="sldNum" sz="quarter" idx="12"/>
          </p:nvPr>
        </p:nvSpPr>
        <p:spPr/>
        <p:txBody>
          <a:bodyPr/>
          <a:lstStyle/>
          <a:p>
            <a:fld id="{F5241D30-471F-4A7E-8796-A38B74581AEE}" type="slidenum">
              <a:rPr lang="tr-TR" smtClean="0"/>
              <a:pPr/>
              <a:t>59</a:t>
            </a:fld>
            <a:endParaRPr lang="tr-TR" dirty="0"/>
          </a:p>
        </p:txBody>
      </p:sp>
    </p:spTree>
    <p:extLst>
      <p:ext uri="{BB962C8B-B14F-4D97-AF65-F5344CB8AC3E}">
        <p14:creationId xmlns:p14="http://schemas.microsoft.com/office/powerpoint/2010/main" val="31191085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en-GB" dirty="0"/>
              <a:t>Türk Dilinin Gelişmesi ve Tarihi Devreleri</a:t>
            </a:r>
            <a:endParaRPr lang="tr-TR" dirty="0"/>
          </a:p>
        </p:txBody>
      </p:sp>
      <p:sp>
        <p:nvSpPr>
          <p:cNvPr id="3" name="2 İçerik Yer Tutucusu"/>
          <p:cNvSpPr>
            <a:spLocks noGrp="1"/>
          </p:cNvSpPr>
          <p:nvPr>
            <p:ph idx="1"/>
          </p:nvPr>
        </p:nvSpPr>
        <p:spPr>
          <a:xfrm>
            <a:off x="467544" y="1844824"/>
            <a:ext cx="8229600" cy="4525963"/>
          </a:xfrm>
        </p:spPr>
        <p:txBody>
          <a:bodyPr>
            <a:noAutofit/>
          </a:bodyPr>
          <a:lstStyle/>
          <a:p>
            <a:pPr algn="just"/>
            <a:r>
              <a:rPr lang="tr-TR" sz="2400" dirty="0"/>
              <a:t>Orhun Yazıtlarında kullanılan Türkçenin dil bilimsel yönden incelenmesiyle; dönemine göre zengin söz varlığı, soyutlama gücü, ölçülü uyaklı anlatım, yineleme ve karşıt kavramların etkileyici kullanımı, kullanılan söz sanatları vb. özelliklerinden hareketle buradaki yazı dilinin son derece gelişmiş olduğu ve çok uzun bir süreden beri kullanılan bir dil özelliği gösterdiği ortaya çıkarılmıştır. Türkçenin Orhun Yazıtlarından çok daha eskiye gidebilecek, en az beş bin yıllık bir tarihinin olduğunu söylemek mümkündür. </a:t>
            </a:r>
          </a:p>
        </p:txBody>
      </p:sp>
      <p:sp>
        <p:nvSpPr>
          <p:cNvPr id="4" name="3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5" name="4 Slayt Numarası Yer Tutucusu"/>
          <p:cNvSpPr>
            <a:spLocks noGrp="1"/>
          </p:cNvSpPr>
          <p:nvPr>
            <p:ph type="sldNum" sz="quarter" idx="12"/>
          </p:nvPr>
        </p:nvSpPr>
        <p:spPr/>
        <p:txBody>
          <a:bodyPr/>
          <a:lstStyle/>
          <a:p>
            <a:fld id="{F5241D30-471F-4A7E-8796-A38B74581AEE}" type="slidenum">
              <a:rPr lang="tr-TR" smtClean="0"/>
              <a:pPr/>
              <a:t>6</a:t>
            </a:fld>
            <a:endParaRPr lang="tr-TR" dirty="0"/>
          </a:p>
        </p:txBody>
      </p:sp>
    </p:spTree>
    <p:extLst>
      <p:ext uri="{BB962C8B-B14F-4D97-AF65-F5344CB8AC3E}">
        <p14:creationId xmlns:p14="http://schemas.microsoft.com/office/powerpoint/2010/main" val="214914878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i="1" dirty="0"/>
              <a:t>8</a:t>
            </a:r>
            <a:r>
              <a:rPr lang="en-GB" i="1" dirty="0"/>
              <a:t>. </a:t>
            </a:r>
            <a:r>
              <a:rPr lang="tr-TR" i="1" dirty="0"/>
              <a:t>Modern </a:t>
            </a:r>
            <a:r>
              <a:rPr lang="en-GB" i="1" dirty="0" err="1"/>
              <a:t>Türkçe</a:t>
            </a:r>
            <a:r>
              <a:rPr lang="en-GB" i="1" dirty="0"/>
              <a:t> Dönemi </a:t>
            </a:r>
            <a:br>
              <a:rPr lang="tr-TR" i="1" dirty="0"/>
            </a:br>
            <a:endParaRPr lang="tr-TR" i="1" dirty="0"/>
          </a:p>
        </p:txBody>
      </p:sp>
      <p:sp>
        <p:nvSpPr>
          <p:cNvPr id="3" name="2 İçerik Yer Tutucusu"/>
          <p:cNvSpPr>
            <a:spLocks noGrp="1"/>
          </p:cNvSpPr>
          <p:nvPr>
            <p:ph idx="1"/>
          </p:nvPr>
        </p:nvSpPr>
        <p:spPr>
          <a:xfrm>
            <a:off x="427860" y="1052737"/>
            <a:ext cx="8229600" cy="4752528"/>
          </a:xfrm>
        </p:spPr>
        <p:txBody>
          <a:bodyPr>
            <a:noAutofit/>
          </a:bodyPr>
          <a:lstStyle/>
          <a:p>
            <a:pPr marL="0" indent="0" algn="just">
              <a:buNone/>
            </a:pPr>
            <a:endParaRPr lang="tr-TR" sz="2200" dirty="0"/>
          </a:p>
          <a:p>
            <a:pPr algn="just"/>
            <a:r>
              <a:rPr lang="tr-TR" sz="2400" dirty="0"/>
              <a:t>Modern Türk Dili alanı  Balkanlardan Büyük Okyanusa, Kuzey Buz Denizinden Tibet'e kadar uzanan çok geniş bir alandır.</a:t>
            </a:r>
          </a:p>
          <a:p>
            <a:pPr algn="just"/>
            <a:r>
              <a:rPr lang="tr-TR" sz="2400" dirty="0"/>
              <a:t>Türk dilinin tarihsel gelişim süreci içinde bir takım iç ve dış faktörlerle çeşitli kollara, diyalektlere ayrılmıştır. XX. yüzyıldan sonraki Türkçenin dönemidir. Bütün Türk dünyasında yazılan Türkçe kendi içlerinde Modern Türkçe dönemini yaşamaktadır.</a:t>
            </a:r>
          </a:p>
          <a:p>
            <a:pPr marL="0" indent="0" algn="just">
              <a:buNone/>
            </a:pPr>
            <a:endParaRPr lang="tr-TR" sz="2400" dirty="0"/>
          </a:p>
        </p:txBody>
      </p:sp>
      <p:sp>
        <p:nvSpPr>
          <p:cNvPr id="4" name="3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5" name="4 Slayt Numarası Yer Tutucusu"/>
          <p:cNvSpPr>
            <a:spLocks noGrp="1"/>
          </p:cNvSpPr>
          <p:nvPr>
            <p:ph type="sldNum" sz="quarter" idx="12"/>
          </p:nvPr>
        </p:nvSpPr>
        <p:spPr/>
        <p:txBody>
          <a:bodyPr/>
          <a:lstStyle/>
          <a:p>
            <a:fld id="{F5241D30-471F-4A7E-8796-A38B74581AEE}" type="slidenum">
              <a:rPr lang="tr-TR" smtClean="0"/>
              <a:pPr/>
              <a:t>60</a:t>
            </a:fld>
            <a:endParaRPr lang="tr-TR" dirty="0"/>
          </a:p>
        </p:txBody>
      </p:sp>
    </p:spTree>
    <p:extLst>
      <p:ext uri="{BB962C8B-B14F-4D97-AF65-F5344CB8AC3E}">
        <p14:creationId xmlns:p14="http://schemas.microsoft.com/office/powerpoint/2010/main" val="362431508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en-GB" dirty="0"/>
              <a:t>Tarih Boyunca Türklerin Kullandıkları Alfabeler</a:t>
            </a:r>
            <a:endParaRPr lang="tr-TR" dirty="0"/>
          </a:p>
        </p:txBody>
      </p:sp>
      <p:sp>
        <p:nvSpPr>
          <p:cNvPr id="3" name="2 İçerik Yer Tutucusu"/>
          <p:cNvSpPr>
            <a:spLocks noGrp="1"/>
          </p:cNvSpPr>
          <p:nvPr>
            <p:ph idx="1"/>
          </p:nvPr>
        </p:nvSpPr>
        <p:spPr>
          <a:xfrm>
            <a:off x="427860" y="1052737"/>
            <a:ext cx="8229600" cy="4752528"/>
          </a:xfrm>
        </p:spPr>
        <p:txBody>
          <a:bodyPr>
            <a:noAutofit/>
          </a:bodyPr>
          <a:lstStyle/>
          <a:p>
            <a:pPr marL="0" indent="0" algn="just">
              <a:buNone/>
            </a:pPr>
            <a:endParaRPr lang="tr-TR" sz="2200" dirty="0"/>
          </a:p>
          <a:p>
            <a:pPr algn="just"/>
            <a:r>
              <a:rPr lang="en-GB" sz="2200" dirty="0" err="1"/>
              <a:t>Türk</a:t>
            </a:r>
            <a:r>
              <a:rPr lang="en-GB" sz="2200" dirty="0"/>
              <a:t> </a:t>
            </a:r>
            <a:r>
              <a:rPr lang="en-GB" sz="2200" dirty="0" err="1"/>
              <a:t>dili</a:t>
            </a:r>
            <a:r>
              <a:rPr lang="en-GB" sz="2200" dirty="0"/>
              <a:t>, </a:t>
            </a:r>
            <a:r>
              <a:rPr lang="en-GB" sz="2200" dirty="0" err="1"/>
              <a:t>yazı</a:t>
            </a:r>
            <a:r>
              <a:rPr lang="en-GB" sz="2200" dirty="0"/>
              <a:t> </a:t>
            </a:r>
            <a:r>
              <a:rPr lang="en-GB" sz="2200" dirty="0" err="1"/>
              <a:t>dili</a:t>
            </a:r>
            <a:r>
              <a:rPr lang="en-GB" sz="2200" dirty="0"/>
              <a:t> </a:t>
            </a:r>
            <a:r>
              <a:rPr lang="en-GB" sz="2200" dirty="0" err="1"/>
              <a:t>olarak</a:t>
            </a:r>
            <a:r>
              <a:rPr lang="en-GB" sz="2200" dirty="0"/>
              <a:t> </a:t>
            </a:r>
            <a:r>
              <a:rPr lang="en-GB" sz="2200" dirty="0" err="1"/>
              <a:t>tespit</a:t>
            </a:r>
            <a:r>
              <a:rPr lang="en-GB" sz="2200" dirty="0"/>
              <a:t> </a:t>
            </a:r>
            <a:r>
              <a:rPr lang="en-GB" sz="2200" dirty="0" err="1"/>
              <a:t>edildiği</a:t>
            </a:r>
            <a:r>
              <a:rPr lang="en-GB" sz="2200" dirty="0"/>
              <a:t> </a:t>
            </a:r>
            <a:r>
              <a:rPr lang="en-GB" sz="2200" dirty="0" err="1"/>
              <a:t>dönemden</a:t>
            </a:r>
            <a:r>
              <a:rPr lang="en-GB" sz="2200" dirty="0"/>
              <a:t> </a:t>
            </a:r>
            <a:r>
              <a:rPr lang="en-GB" sz="2200" dirty="0" err="1"/>
              <a:t>itibaren</a:t>
            </a:r>
            <a:r>
              <a:rPr lang="en-GB" sz="2200" dirty="0"/>
              <a:t> </a:t>
            </a:r>
            <a:r>
              <a:rPr lang="en-GB" sz="2200" dirty="0" err="1"/>
              <a:t>değişik</a:t>
            </a:r>
            <a:r>
              <a:rPr lang="en-GB" sz="2200" dirty="0"/>
              <a:t> </a:t>
            </a:r>
            <a:r>
              <a:rPr lang="en-GB" sz="2200" dirty="0" err="1"/>
              <a:t>alfabelerle</a:t>
            </a:r>
            <a:r>
              <a:rPr lang="en-GB" sz="2200" dirty="0"/>
              <a:t> </a:t>
            </a:r>
            <a:r>
              <a:rPr lang="en-GB" sz="2200" dirty="0" err="1"/>
              <a:t>yazılmıştır</a:t>
            </a:r>
            <a:r>
              <a:rPr lang="en-GB" sz="2200" dirty="0"/>
              <a:t>. </a:t>
            </a:r>
            <a:r>
              <a:rPr lang="en-GB" sz="2200" dirty="0" err="1"/>
              <a:t>Türk</a:t>
            </a:r>
            <a:r>
              <a:rPr lang="en-GB" sz="2200" dirty="0"/>
              <a:t> </a:t>
            </a:r>
            <a:r>
              <a:rPr lang="en-GB" sz="2200" dirty="0" err="1"/>
              <a:t>dilinin</a:t>
            </a:r>
            <a:r>
              <a:rPr lang="en-GB" sz="2200" dirty="0"/>
              <a:t> ilk </a:t>
            </a:r>
            <a:r>
              <a:rPr lang="en-GB" sz="2200" dirty="0" err="1"/>
              <a:t>yazılı</a:t>
            </a:r>
            <a:r>
              <a:rPr lang="en-GB" sz="2200" dirty="0"/>
              <a:t> </a:t>
            </a:r>
            <a:r>
              <a:rPr lang="en-GB" sz="2200" dirty="0" err="1"/>
              <a:t>metinlerinin</a:t>
            </a:r>
            <a:r>
              <a:rPr lang="en-GB" sz="2200" dirty="0"/>
              <a:t> </a:t>
            </a:r>
            <a:r>
              <a:rPr lang="en-GB" sz="2200" dirty="0" err="1"/>
              <a:t>olduğu</a:t>
            </a:r>
            <a:r>
              <a:rPr lang="en-GB" sz="2200" dirty="0"/>
              <a:t> </a:t>
            </a:r>
            <a:r>
              <a:rPr lang="en-GB" sz="2200" dirty="0" err="1"/>
              <a:t>dönem</a:t>
            </a:r>
            <a:r>
              <a:rPr lang="en-GB" sz="2200" dirty="0"/>
              <a:t> </a:t>
            </a:r>
            <a:r>
              <a:rPr lang="en-GB" sz="2200" dirty="0" err="1"/>
              <a:t>olan</a:t>
            </a:r>
            <a:r>
              <a:rPr lang="en-GB" sz="2200" dirty="0"/>
              <a:t> Köktürk </a:t>
            </a:r>
            <a:r>
              <a:rPr lang="en-GB" sz="2200" dirty="0" err="1"/>
              <a:t>döneminden</a:t>
            </a:r>
            <a:r>
              <a:rPr lang="en-GB" sz="2200" dirty="0"/>
              <a:t> </a:t>
            </a:r>
            <a:r>
              <a:rPr lang="en-GB" sz="2200" dirty="0" err="1"/>
              <a:t>itibaren</a:t>
            </a:r>
            <a:r>
              <a:rPr lang="en-GB" sz="2200" dirty="0"/>
              <a:t> 12 </a:t>
            </a:r>
            <a:r>
              <a:rPr lang="en-GB" sz="2200" dirty="0" err="1"/>
              <a:t>alfabe</a:t>
            </a:r>
            <a:r>
              <a:rPr lang="en-GB" sz="2200" dirty="0"/>
              <a:t> </a:t>
            </a:r>
            <a:r>
              <a:rPr lang="en-GB" sz="2200" dirty="0" err="1"/>
              <a:t>ile</a:t>
            </a:r>
            <a:r>
              <a:rPr lang="en-GB" sz="2200" dirty="0"/>
              <a:t> </a:t>
            </a:r>
            <a:r>
              <a:rPr lang="en-GB" sz="2200" dirty="0" err="1"/>
              <a:t>yazıldığı</a:t>
            </a:r>
            <a:r>
              <a:rPr lang="en-GB" sz="2200" dirty="0"/>
              <a:t> </a:t>
            </a:r>
            <a:r>
              <a:rPr lang="en-GB" sz="2200" dirty="0" err="1"/>
              <a:t>bilinmektedir</a:t>
            </a:r>
            <a:r>
              <a:rPr lang="en-GB" sz="2200" dirty="0"/>
              <a:t>. Bu </a:t>
            </a:r>
            <a:r>
              <a:rPr lang="en-GB" sz="2200" dirty="0" err="1"/>
              <a:t>alfabeler</a:t>
            </a:r>
            <a:r>
              <a:rPr lang="en-GB" sz="2200" dirty="0"/>
              <a:t> </a:t>
            </a:r>
            <a:r>
              <a:rPr lang="en-GB" sz="2200" dirty="0" err="1"/>
              <a:t>şunlardır</a:t>
            </a:r>
            <a:r>
              <a:rPr lang="en-GB" sz="2200" dirty="0"/>
              <a:t>: </a:t>
            </a:r>
            <a:endParaRPr lang="tr-TR" sz="2200" dirty="0"/>
          </a:p>
          <a:p>
            <a:pPr algn="just"/>
            <a:r>
              <a:rPr lang="en-GB" sz="2200" dirty="0"/>
              <a:t>Köktürk, </a:t>
            </a:r>
            <a:r>
              <a:rPr lang="en-GB" sz="2200" dirty="0" err="1"/>
              <a:t>Soğd</a:t>
            </a:r>
            <a:r>
              <a:rPr lang="en-GB" sz="2200" dirty="0"/>
              <a:t>, Uygur, Mani, Brahmi, </a:t>
            </a:r>
            <a:r>
              <a:rPr lang="en-GB" sz="2200" dirty="0" err="1"/>
              <a:t>Süryani</a:t>
            </a:r>
            <a:r>
              <a:rPr lang="en-GB" sz="2200" dirty="0"/>
              <a:t>, </a:t>
            </a:r>
            <a:r>
              <a:rPr lang="en-GB" sz="2200" dirty="0" err="1"/>
              <a:t>Arap</a:t>
            </a:r>
            <a:r>
              <a:rPr lang="en-GB" sz="2200" dirty="0"/>
              <a:t>, </a:t>
            </a:r>
            <a:r>
              <a:rPr lang="en-GB" sz="2200" dirty="0" err="1"/>
              <a:t>Grek</a:t>
            </a:r>
            <a:r>
              <a:rPr lang="en-GB" sz="2200" dirty="0"/>
              <a:t>, </a:t>
            </a:r>
            <a:r>
              <a:rPr lang="en-GB" sz="2200" dirty="0" err="1"/>
              <a:t>Ermeni</a:t>
            </a:r>
            <a:r>
              <a:rPr lang="en-GB" sz="2200" dirty="0"/>
              <a:t>, </a:t>
            </a:r>
            <a:r>
              <a:rPr lang="en-GB" sz="2200" dirty="0" err="1"/>
              <a:t>İbrani</a:t>
            </a:r>
            <a:r>
              <a:rPr lang="en-GB" sz="2200" dirty="0"/>
              <a:t>, Latin, </a:t>
            </a:r>
            <a:r>
              <a:rPr lang="en-GB" sz="2200" dirty="0" err="1"/>
              <a:t>İslav</a:t>
            </a:r>
            <a:r>
              <a:rPr lang="en-GB" sz="2200" dirty="0"/>
              <a:t>(</a:t>
            </a:r>
            <a:r>
              <a:rPr lang="en-GB" sz="2200" dirty="0" err="1"/>
              <a:t>Kiril</a:t>
            </a:r>
            <a:r>
              <a:rPr lang="en-GB" sz="2200" dirty="0"/>
              <a:t>)’ dir. </a:t>
            </a:r>
            <a:r>
              <a:rPr lang="en-GB" sz="2200" dirty="0" err="1"/>
              <a:t>Bunlar</a:t>
            </a:r>
            <a:r>
              <a:rPr lang="en-GB" sz="2200" dirty="0"/>
              <a:t> </a:t>
            </a:r>
            <a:r>
              <a:rPr lang="en-GB" sz="2200" dirty="0" err="1"/>
              <a:t>arasında</a:t>
            </a:r>
            <a:r>
              <a:rPr lang="en-GB" sz="2200" dirty="0"/>
              <a:t> Köktürk, Uygur, </a:t>
            </a:r>
            <a:r>
              <a:rPr lang="en-GB" sz="2200" dirty="0" err="1"/>
              <a:t>Arap</a:t>
            </a:r>
            <a:r>
              <a:rPr lang="en-GB" sz="2200" dirty="0"/>
              <a:t>, Latin, </a:t>
            </a:r>
            <a:r>
              <a:rPr lang="en-GB" sz="2200" dirty="0" err="1"/>
              <a:t>İslav</a:t>
            </a:r>
            <a:r>
              <a:rPr lang="en-GB" sz="2200" dirty="0"/>
              <a:t> (</a:t>
            </a:r>
            <a:r>
              <a:rPr lang="en-GB" sz="2200" dirty="0" err="1"/>
              <a:t>Kiril</a:t>
            </a:r>
            <a:r>
              <a:rPr lang="en-GB" sz="2200" dirty="0"/>
              <a:t>) </a:t>
            </a:r>
            <a:r>
              <a:rPr lang="en-GB" sz="2200" dirty="0" err="1"/>
              <a:t>alfabeleri</a:t>
            </a:r>
            <a:r>
              <a:rPr lang="en-GB" sz="2200" dirty="0"/>
              <a:t> </a:t>
            </a:r>
            <a:r>
              <a:rPr lang="en-GB" sz="2200" dirty="0" err="1"/>
              <a:t>daha</a:t>
            </a:r>
            <a:r>
              <a:rPr lang="en-GB" sz="2200" dirty="0"/>
              <a:t> </a:t>
            </a:r>
            <a:r>
              <a:rPr lang="en-GB" sz="2200" dirty="0" err="1"/>
              <a:t>geniş</a:t>
            </a:r>
            <a:r>
              <a:rPr lang="en-GB" sz="2200" dirty="0"/>
              <a:t> </a:t>
            </a:r>
            <a:r>
              <a:rPr lang="en-GB" sz="2200" dirty="0" err="1"/>
              <a:t>bir</a:t>
            </a:r>
            <a:r>
              <a:rPr lang="en-GB" sz="2200" dirty="0"/>
              <a:t>  </a:t>
            </a:r>
            <a:r>
              <a:rPr lang="en-GB" sz="2200" dirty="0" err="1"/>
              <a:t>alanda</a:t>
            </a:r>
            <a:r>
              <a:rPr lang="en-GB" sz="2200" dirty="0"/>
              <a:t> </a:t>
            </a:r>
            <a:r>
              <a:rPr lang="en-GB" sz="2200" dirty="0" err="1"/>
              <a:t>ve</a:t>
            </a:r>
            <a:r>
              <a:rPr lang="en-GB" sz="2200" dirty="0"/>
              <a:t> </a:t>
            </a:r>
            <a:r>
              <a:rPr lang="en-GB" sz="2200" dirty="0" err="1"/>
              <a:t>daha</a:t>
            </a:r>
            <a:r>
              <a:rPr lang="en-GB" sz="2200" dirty="0"/>
              <a:t> </a:t>
            </a:r>
            <a:r>
              <a:rPr lang="en-GB" sz="2200" dirty="0" err="1"/>
              <a:t>uzun</a:t>
            </a:r>
            <a:r>
              <a:rPr lang="en-GB" sz="2200" dirty="0"/>
              <a:t> </a:t>
            </a:r>
            <a:r>
              <a:rPr lang="en-GB" sz="2200" dirty="0" err="1"/>
              <a:t>bir</a:t>
            </a:r>
            <a:r>
              <a:rPr lang="en-GB" sz="2200" dirty="0"/>
              <a:t> </a:t>
            </a:r>
            <a:r>
              <a:rPr lang="en-GB" sz="2200" dirty="0" err="1"/>
              <a:t>süre</a:t>
            </a:r>
            <a:r>
              <a:rPr lang="en-GB" sz="2200" dirty="0"/>
              <a:t> </a:t>
            </a:r>
            <a:r>
              <a:rPr lang="en-GB" sz="2200" dirty="0" err="1"/>
              <a:t>kullanılan</a:t>
            </a:r>
            <a:r>
              <a:rPr lang="en-GB" sz="2200" dirty="0"/>
              <a:t> </a:t>
            </a:r>
            <a:r>
              <a:rPr lang="en-GB" sz="2200" dirty="0" err="1"/>
              <a:t>alfabelerdir</a:t>
            </a:r>
            <a:r>
              <a:rPr lang="en-GB" sz="2200" dirty="0"/>
              <a:t>. </a:t>
            </a:r>
            <a:r>
              <a:rPr lang="en-GB" sz="2200" dirty="0" err="1"/>
              <a:t>Türklerin</a:t>
            </a:r>
            <a:r>
              <a:rPr lang="en-GB" sz="2200" dirty="0"/>
              <a:t> </a:t>
            </a:r>
            <a:r>
              <a:rPr lang="en-GB" sz="2200" dirty="0" err="1"/>
              <a:t>bu</a:t>
            </a:r>
            <a:r>
              <a:rPr lang="en-GB" sz="2200" dirty="0"/>
              <a:t> </a:t>
            </a:r>
            <a:r>
              <a:rPr lang="en-GB" sz="2200" dirty="0" err="1"/>
              <a:t>kadar</a:t>
            </a:r>
            <a:r>
              <a:rPr lang="en-GB" sz="2200" dirty="0"/>
              <a:t> </a:t>
            </a:r>
            <a:r>
              <a:rPr lang="en-GB" sz="2200" dirty="0" err="1"/>
              <a:t>çok</a:t>
            </a:r>
            <a:r>
              <a:rPr lang="en-GB" sz="2200" dirty="0"/>
              <a:t> </a:t>
            </a:r>
            <a:r>
              <a:rPr lang="en-GB" sz="2200" dirty="0" err="1"/>
              <a:t>alfabe</a:t>
            </a:r>
            <a:r>
              <a:rPr lang="en-GB" sz="2200" dirty="0"/>
              <a:t> </a:t>
            </a:r>
            <a:r>
              <a:rPr lang="en-GB" sz="2200" dirty="0" err="1"/>
              <a:t>kullanmaları</a:t>
            </a:r>
            <a:r>
              <a:rPr lang="en-GB" sz="2200" dirty="0"/>
              <a:t>, </a:t>
            </a:r>
            <a:r>
              <a:rPr lang="en-GB" sz="2200" dirty="0" err="1"/>
              <a:t>onların</a:t>
            </a:r>
            <a:r>
              <a:rPr lang="en-GB" sz="2200" dirty="0"/>
              <a:t> </a:t>
            </a:r>
            <a:r>
              <a:rPr lang="en-GB" sz="2200" dirty="0" err="1"/>
              <a:t>çok</a:t>
            </a:r>
            <a:r>
              <a:rPr lang="en-GB" sz="2200" dirty="0"/>
              <a:t> </a:t>
            </a:r>
            <a:r>
              <a:rPr lang="en-GB" sz="2200" dirty="0" err="1"/>
              <a:t>farklı</a:t>
            </a:r>
            <a:r>
              <a:rPr lang="en-GB" sz="2200" dirty="0"/>
              <a:t> din, </a:t>
            </a:r>
            <a:r>
              <a:rPr lang="en-GB" sz="2200" dirty="0" err="1"/>
              <a:t>kültür</a:t>
            </a:r>
            <a:r>
              <a:rPr lang="en-GB" sz="2200" dirty="0"/>
              <a:t> </a:t>
            </a:r>
            <a:r>
              <a:rPr lang="en-GB" sz="2200" dirty="0" err="1"/>
              <a:t>ve</a:t>
            </a:r>
            <a:r>
              <a:rPr lang="en-GB" sz="2200" dirty="0"/>
              <a:t> </a:t>
            </a:r>
            <a:r>
              <a:rPr lang="en-GB" sz="2200" dirty="0" err="1"/>
              <a:t>medeniyetlerle</a:t>
            </a:r>
            <a:r>
              <a:rPr lang="en-GB" sz="2200" dirty="0"/>
              <a:t> </a:t>
            </a:r>
            <a:r>
              <a:rPr lang="en-GB" sz="2200" dirty="0" err="1"/>
              <a:t>tanışmış</a:t>
            </a:r>
            <a:r>
              <a:rPr lang="en-GB" sz="2200" dirty="0"/>
              <a:t> </a:t>
            </a:r>
            <a:r>
              <a:rPr lang="en-GB" sz="2200" dirty="0" err="1"/>
              <a:t>olduklarıyla</a:t>
            </a:r>
            <a:r>
              <a:rPr lang="en-GB" sz="2200" dirty="0"/>
              <a:t> </a:t>
            </a:r>
            <a:r>
              <a:rPr lang="en-GB" sz="2200" dirty="0" err="1"/>
              <a:t>açıklanabilir</a:t>
            </a:r>
            <a:r>
              <a:rPr lang="en-GB" sz="2200" dirty="0"/>
              <a:t>. Bu da, </a:t>
            </a:r>
            <a:r>
              <a:rPr lang="en-GB" sz="2200" dirty="0" err="1"/>
              <a:t>Türklerin</a:t>
            </a:r>
            <a:r>
              <a:rPr lang="en-GB" sz="2200" dirty="0"/>
              <a:t> </a:t>
            </a:r>
            <a:r>
              <a:rPr lang="en-GB" sz="2200" dirty="0" err="1"/>
              <a:t>göçler</a:t>
            </a:r>
            <a:r>
              <a:rPr lang="en-GB" sz="2200" dirty="0"/>
              <a:t> </a:t>
            </a:r>
            <a:r>
              <a:rPr lang="en-GB" sz="2200" dirty="0" err="1"/>
              <a:t>ve</a:t>
            </a:r>
            <a:r>
              <a:rPr lang="en-GB" sz="2200" dirty="0"/>
              <a:t> </a:t>
            </a:r>
            <a:r>
              <a:rPr lang="en-GB" sz="2200" dirty="0" err="1"/>
              <a:t>fetihlerle</a:t>
            </a:r>
            <a:r>
              <a:rPr lang="en-GB" sz="2200" dirty="0"/>
              <a:t> </a:t>
            </a:r>
            <a:r>
              <a:rPr lang="en-GB" sz="2200" dirty="0" err="1"/>
              <a:t>iç</a:t>
            </a:r>
            <a:r>
              <a:rPr lang="en-GB" sz="2200" dirty="0"/>
              <a:t> </a:t>
            </a:r>
            <a:r>
              <a:rPr lang="en-GB" sz="2200" dirty="0" err="1"/>
              <a:t>içe</a:t>
            </a:r>
            <a:r>
              <a:rPr lang="en-GB" sz="2200" dirty="0"/>
              <a:t> </a:t>
            </a:r>
            <a:r>
              <a:rPr lang="en-GB" sz="2200" dirty="0" err="1"/>
              <a:t>oluşuyla</a:t>
            </a:r>
            <a:r>
              <a:rPr lang="en-GB" sz="2200" dirty="0"/>
              <a:t> </a:t>
            </a:r>
            <a:r>
              <a:rPr lang="en-GB" sz="2200" dirty="0" err="1"/>
              <a:t>ilişkilidir</a:t>
            </a:r>
            <a:r>
              <a:rPr lang="en-GB" sz="2200" dirty="0"/>
              <a:t>.</a:t>
            </a:r>
            <a:endParaRPr lang="tr-TR" sz="2200" dirty="0"/>
          </a:p>
          <a:p>
            <a:pPr marL="0" indent="0" algn="just">
              <a:buNone/>
            </a:pPr>
            <a:endParaRPr lang="tr-TR" sz="2400" dirty="0"/>
          </a:p>
        </p:txBody>
      </p:sp>
      <p:sp>
        <p:nvSpPr>
          <p:cNvPr id="4" name="3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5" name="4 Slayt Numarası Yer Tutucusu"/>
          <p:cNvSpPr>
            <a:spLocks noGrp="1"/>
          </p:cNvSpPr>
          <p:nvPr>
            <p:ph type="sldNum" sz="quarter" idx="12"/>
          </p:nvPr>
        </p:nvSpPr>
        <p:spPr/>
        <p:txBody>
          <a:bodyPr/>
          <a:lstStyle/>
          <a:p>
            <a:fld id="{F5241D30-471F-4A7E-8796-A38B74581AEE}" type="slidenum">
              <a:rPr lang="tr-TR" smtClean="0"/>
              <a:pPr/>
              <a:t>61</a:t>
            </a:fld>
            <a:endParaRPr lang="tr-TR" dirty="0"/>
          </a:p>
        </p:txBody>
      </p:sp>
    </p:spTree>
    <p:extLst>
      <p:ext uri="{BB962C8B-B14F-4D97-AF65-F5344CB8AC3E}">
        <p14:creationId xmlns:p14="http://schemas.microsoft.com/office/powerpoint/2010/main" val="366867476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en-GB" dirty="0"/>
              <a:t>Tarih Boyunca Türklerin Kullandıkları Alfabeler</a:t>
            </a:r>
            <a:endParaRPr lang="tr-TR" dirty="0"/>
          </a:p>
        </p:txBody>
      </p:sp>
      <p:sp>
        <p:nvSpPr>
          <p:cNvPr id="3" name="2 İçerik Yer Tutucusu"/>
          <p:cNvSpPr>
            <a:spLocks noGrp="1"/>
          </p:cNvSpPr>
          <p:nvPr>
            <p:ph idx="1"/>
          </p:nvPr>
        </p:nvSpPr>
        <p:spPr>
          <a:xfrm>
            <a:off x="427860" y="1052737"/>
            <a:ext cx="8229600" cy="4752528"/>
          </a:xfrm>
        </p:spPr>
        <p:txBody>
          <a:bodyPr>
            <a:noAutofit/>
          </a:bodyPr>
          <a:lstStyle/>
          <a:p>
            <a:pPr marL="0" indent="0" algn="just">
              <a:buNone/>
            </a:pPr>
            <a:endParaRPr lang="tr-TR" sz="2200" dirty="0"/>
          </a:p>
          <a:p>
            <a:pPr algn="just"/>
            <a:r>
              <a:rPr lang="en-GB" sz="2200" dirty="0" err="1"/>
              <a:t>Türklerin</a:t>
            </a:r>
            <a:r>
              <a:rPr lang="en-GB" sz="2200" dirty="0"/>
              <a:t> </a:t>
            </a:r>
            <a:r>
              <a:rPr lang="en-GB" sz="2200" dirty="0" err="1"/>
              <a:t>kullandığı</a:t>
            </a:r>
            <a:r>
              <a:rPr lang="en-GB" sz="2200" dirty="0"/>
              <a:t> </a:t>
            </a:r>
            <a:r>
              <a:rPr lang="en-GB" sz="2200" dirty="0" err="1"/>
              <a:t>önemli</a:t>
            </a:r>
            <a:r>
              <a:rPr lang="en-GB" sz="2200" dirty="0"/>
              <a:t> </a:t>
            </a:r>
            <a:r>
              <a:rPr lang="en-GB" sz="2200" dirty="0" err="1"/>
              <a:t>alfabeler</a:t>
            </a:r>
            <a:r>
              <a:rPr lang="en-GB" sz="2200" dirty="0"/>
              <a:t>:</a:t>
            </a:r>
            <a:endParaRPr lang="tr-TR" sz="2200" dirty="0"/>
          </a:p>
          <a:p>
            <a:pPr algn="just"/>
            <a:r>
              <a:rPr lang="en-GB" sz="2200" b="1" i="1" u="sng" dirty="0"/>
              <a:t> Köktürk (</a:t>
            </a:r>
            <a:r>
              <a:rPr lang="en-GB" sz="2200" b="1" i="1" u="sng" dirty="0" err="1"/>
              <a:t>Göktürk</a:t>
            </a:r>
            <a:r>
              <a:rPr lang="en-GB" sz="2200" b="1" i="1" u="sng" dirty="0"/>
              <a:t>, </a:t>
            </a:r>
            <a:r>
              <a:rPr lang="en-GB" sz="2200" b="1" i="1" u="sng" dirty="0" err="1"/>
              <a:t>Orhon</a:t>
            </a:r>
            <a:r>
              <a:rPr lang="en-GB" sz="2200" b="1" i="1" u="sng" dirty="0"/>
              <a:t>) </a:t>
            </a:r>
            <a:r>
              <a:rPr lang="en-GB" sz="2200" b="1" i="1" u="sng" dirty="0" err="1"/>
              <a:t>Alfabesi</a:t>
            </a:r>
            <a:r>
              <a:rPr lang="en-GB" sz="2200" b="1" i="1" u="sng" dirty="0"/>
              <a:t> </a:t>
            </a:r>
            <a:endParaRPr lang="tr-TR" sz="2200" b="1" u="sng" dirty="0"/>
          </a:p>
          <a:p>
            <a:pPr algn="just"/>
            <a:r>
              <a:rPr lang="en-GB" sz="2200" dirty="0" err="1"/>
              <a:t>Türklerin</a:t>
            </a:r>
            <a:r>
              <a:rPr lang="en-GB" sz="2200" dirty="0"/>
              <a:t> ilk </a:t>
            </a:r>
            <a:r>
              <a:rPr lang="en-GB" sz="2200" dirty="0" err="1"/>
              <a:t>yazılı</a:t>
            </a:r>
            <a:r>
              <a:rPr lang="en-GB" sz="2200" dirty="0"/>
              <a:t> </a:t>
            </a:r>
            <a:r>
              <a:rPr lang="en-GB" sz="2200" dirty="0" err="1"/>
              <a:t>belgeleri</a:t>
            </a:r>
            <a:r>
              <a:rPr lang="en-GB" sz="2200" dirty="0"/>
              <a:t> </a:t>
            </a:r>
            <a:r>
              <a:rPr lang="en-GB" sz="2200" dirty="0" err="1"/>
              <a:t>bu</a:t>
            </a:r>
            <a:r>
              <a:rPr lang="en-GB" sz="2200" dirty="0"/>
              <a:t> </a:t>
            </a:r>
            <a:r>
              <a:rPr lang="en-GB" sz="2200" dirty="0" err="1"/>
              <a:t>alfabe</a:t>
            </a:r>
            <a:r>
              <a:rPr lang="en-GB" sz="2200" dirty="0"/>
              <a:t> </a:t>
            </a:r>
            <a:r>
              <a:rPr lang="en-GB" sz="2200" dirty="0" err="1"/>
              <a:t>ile</a:t>
            </a:r>
            <a:r>
              <a:rPr lang="en-GB" sz="2200" dirty="0"/>
              <a:t> </a:t>
            </a:r>
            <a:r>
              <a:rPr lang="en-GB" sz="2200" dirty="0" err="1"/>
              <a:t>yazılmıştır</a:t>
            </a:r>
            <a:r>
              <a:rPr lang="en-GB" sz="2200" dirty="0"/>
              <a:t>. İlk </a:t>
            </a:r>
            <a:r>
              <a:rPr lang="en-GB" sz="2200" dirty="0" err="1"/>
              <a:t>millî</a:t>
            </a:r>
            <a:r>
              <a:rPr lang="en-GB" sz="2200" dirty="0"/>
              <a:t> </a:t>
            </a:r>
            <a:r>
              <a:rPr lang="en-GB" sz="2200" dirty="0" err="1"/>
              <a:t>alfabedir</a:t>
            </a:r>
            <a:r>
              <a:rPr lang="en-GB" sz="2200" dirty="0"/>
              <a:t>. Bu </a:t>
            </a:r>
            <a:r>
              <a:rPr lang="en-GB" sz="2200" dirty="0" err="1"/>
              <a:t>alfabenin</a:t>
            </a:r>
            <a:r>
              <a:rPr lang="en-GB" sz="2200" dirty="0"/>
              <a:t> </a:t>
            </a:r>
            <a:r>
              <a:rPr lang="en-GB" sz="2200" dirty="0" err="1"/>
              <a:t>kökeni</a:t>
            </a:r>
            <a:r>
              <a:rPr lang="en-GB" sz="2200" dirty="0"/>
              <a:t> </a:t>
            </a:r>
            <a:r>
              <a:rPr lang="en-GB" sz="2200" dirty="0" err="1"/>
              <a:t>ile</a:t>
            </a:r>
            <a:r>
              <a:rPr lang="en-GB" sz="2200" dirty="0"/>
              <a:t> </a:t>
            </a:r>
            <a:r>
              <a:rPr lang="en-GB" sz="2200" dirty="0" err="1"/>
              <a:t>ilgili</a:t>
            </a:r>
            <a:r>
              <a:rPr lang="en-GB" sz="2200" dirty="0"/>
              <a:t> </a:t>
            </a:r>
            <a:r>
              <a:rPr lang="en-GB" sz="2200" dirty="0" err="1"/>
              <a:t>çeşitli</a:t>
            </a:r>
            <a:r>
              <a:rPr lang="en-GB" sz="2200" dirty="0"/>
              <a:t> </a:t>
            </a:r>
            <a:r>
              <a:rPr lang="en-GB" sz="2200" dirty="0" err="1"/>
              <a:t>görüşler</a:t>
            </a:r>
            <a:r>
              <a:rPr lang="en-GB" sz="2200" dirty="0"/>
              <a:t> </a:t>
            </a:r>
            <a:r>
              <a:rPr lang="en-GB" sz="2200" dirty="0" err="1"/>
              <a:t>vardır</a:t>
            </a:r>
            <a:r>
              <a:rPr lang="en-GB" sz="2200" dirty="0"/>
              <a:t>; </a:t>
            </a:r>
            <a:r>
              <a:rPr lang="en-GB" sz="2200" dirty="0" err="1"/>
              <a:t>Arami</a:t>
            </a:r>
            <a:r>
              <a:rPr lang="en-GB" sz="2200" dirty="0"/>
              <a:t>  (</a:t>
            </a:r>
            <a:r>
              <a:rPr lang="en-GB" sz="2200" dirty="0" err="1"/>
              <a:t>Yahudi</a:t>
            </a:r>
            <a:r>
              <a:rPr lang="en-GB" sz="2200" dirty="0"/>
              <a:t>), </a:t>
            </a:r>
            <a:r>
              <a:rPr lang="en-GB" sz="2200" dirty="0" err="1"/>
              <a:t>Soğd</a:t>
            </a:r>
            <a:r>
              <a:rPr lang="en-GB" sz="2200" dirty="0"/>
              <a:t>, Pehlevi </a:t>
            </a:r>
            <a:r>
              <a:rPr lang="en-GB" sz="2200" dirty="0" err="1"/>
              <a:t>kökenli</a:t>
            </a:r>
            <a:r>
              <a:rPr lang="en-GB" sz="2200" dirty="0"/>
              <a:t> </a:t>
            </a:r>
            <a:r>
              <a:rPr lang="en-GB" sz="2200" dirty="0" err="1"/>
              <a:t>olduğunu</a:t>
            </a:r>
            <a:r>
              <a:rPr lang="en-GB" sz="2200" dirty="0"/>
              <a:t> </a:t>
            </a:r>
            <a:r>
              <a:rPr lang="en-GB" sz="2200" dirty="0" err="1"/>
              <a:t>savunanlar</a:t>
            </a:r>
            <a:r>
              <a:rPr lang="en-GB" sz="2200" dirty="0"/>
              <a:t> </a:t>
            </a:r>
            <a:r>
              <a:rPr lang="en-GB" sz="2200" dirty="0" err="1"/>
              <a:t>vardır</a:t>
            </a:r>
            <a:r>
              <a:rPr lang="en-GB" sz="2200" dirty="0"/>
              <a:t>. Bir de Germen </a:t>
            </a:r>
            <a:r>
              <a:rPr lang="en-GB" sz="2200" dirty="0" err="1"/>
              <a:t>İskandinav</a:t>
            </a:r>
            <a:r>
              <a:rPr lang="en-GB" sz="2200" dirty="0"/>
              <a:t> </a:t>
            </a:r>
            <a:r>
              <a:rPr lang="en-GB" sz="2200" dirty="0" err="1"/>
              <a:t>asıllı</a:t>
            </a:r>
            <a:r>
              <a:rPr lang="en-GB" sz="2200" dirty="0"/>
              <a:t> “</a:t>
            </a:r>
            <a:r>
              <a:rPr lang="en-GB" sz="2200" dirty="0" err="1"/>
              <a:t>runik</a:t>
            </a:r>
            <a:r>
              <a:rPr lang="en-GB" sz="2200" dirty="0"/>
              <a:t>” </a:t>
            </a:r>
            <a:r>
              <a:rPr lang="en-GB" sz="2200" dirty="0" err="1"/>
              <a:t>yazı</a:t>
            </a:r>
            <a:r>
              <a:rPr lang="en-GB" sz="2200" dirty="0"/>
              <a:t> </a:t>
            </a:r>
            <a:r>
              <a:rPr lang="en-GB" sz="2200" dirty="0" err="1"/>
              <a:t>olduğu</a:t>
            </a:r>
            <a:r>
              <a:rPr lang="en-GB" sz="2200" dirty="0"/>
              <a:t> </a:t>
            </a:r>
            <a:r>
              <a:rPr lang="en-GB" sz="2200" dirty="0" err="1"/>
              <a:t>görüşünde</a:t>
            </a:r>
            <a:r>
              <a:rPr lang="en-GB" sz="2200" dirty="0"/>
              <a:t> </a:t>
            </a:r>
            <a:r>
              <a:rPr lang="en-GB" sz="2200" dirty="0" err="1"/>
              <a:t>olanlar</a:t>
            </a:r>
            <a:r>
              <a:rPr lang="en-GB" sz="2200" dirty="0"/>
              <a:t> </a:t>
            </a:r>
            <a:r>
              <a:rPr lang="en-GB" sz="2200" dirty="0" err="1"/>
              <a:t>vardır</a:t>
            </a:r>
            <a:r>
              <a:rPr lang="en-GB" sz="2200" dirty="0"/>
              <a:t>. Bu </a:t>
            </a:r>
            <a:r>
              <a:rPr lang="en-GB" sz="2200" dirty="0" err="1"/>
              <a:t>alfabenin</a:t>
            </a:r>
            <a:r>
              <a:rPr lang="en-GB" sz="2200" dirty="0"/>
              <a:t> </a:t>
            </a:r>
            <a:r>
              <a:rPr lang="en-GB" sz="2200" dirty="0" err="1"/>
              <a:t>Türkler</a:t>
            </a:r>
            <a:r>
              <a:rPr lang="en-GB" sz="2200" dirty="0"/>
              <a:t> </a:t>
            </a:r>
            <a:r>
              <a:rPr lang="en-GB" sz="2200" dirty="0" err="1"/>
              <a:t>tarafından</a:t>
            </a:r>
            <a:r>
              <a:rPr lang="en-GB" sz="2200" dirty="0"/>
              <a:t> </a:t>
            </a:r>
            <a:r>
              <a:rPr lang="en-GB" sz="2200" dirty="0" err="1"/>
              <a:t>bulunduğu</a:t>
            </a:r>
            <a:r>
              <a:rPr lang="en-GB" sz="2200" dirty="0"/>
              <a:t> </a:t>
            </a:r>
            <a:r>
              <a:rPr lang="en-GB" sz="2200" dirty="0" err="1"/>
              <a:t>görüşü</a:t>
            </a:r>
            <a:r>
              <a:rPr lang="en-GB" sz="2200" dirty="0"/>
              <a:t> </a:t>
            </a:r>
            <a:r>
              <a:rPr lang="en-GB" sz="2200" dirty="0" err="1"/>
              <a:t>vardır</a:t>
            </a:r>
            <a:r>
              <a:rPr lang="en-GB" sz="2200" dirty="0"/>
              <a:t>. Bu </a:t>
            </a:r>
            <a:r>
              <a:rPr lang="en-GB" sz="2200" dirty="0" err="1"/>
              <a:t>görüşün</a:t>
            </a:r>
            <a:r>
              <a:rPr lang="en-GB" sz="2200" dirty="0"/>
              <a:t> </a:t>
            </a:r>
            <a:r>
              <a:rPr lang="en-GB" sz="2200" dirty="0" err="1"/>
              <a:t>kaynağı</a:t>
            </a:r>
            <a:r>
              <a:rPr lang="en-GB" sz="2200" dirty="0"/>
              <a:t> </a:t>
            </a:r>
            <a:r>
              <a:rPr lang="en-GB" sz="2200" dirty="0" err="1"/>
              <a:t>alfabede</a:t>
            </a:r>
            <a:r>
              <a:rPr lang="en-GB" sz="2200" dirty="0"/>
              <a:t> </a:t>
            </a:r>
            <a:r>
              <a:rPr lang="en-GB" sz="2200" dirty="0" err="1"/>
              <a:t>bulunan</a:t>
            </a:r>
            <a:r>
              <a:rPr lang="en-GB" sz="2200" dirty="0"/>
              <a:t> </a:t>
            </a:r>
            <a:r>
              <a:rPr lang="en-GB" sz="2200" dirty="0" err="1"/>
              <a:t>seslerin</a:t>
            </a:r>
            <a:r>
              <a:rPr lang="en-GB" sz="2200" dirty="0"/>
              <a:t> </a:t>
            </a:r>
            <a:r>
              <a:rPr lang="en-GB" sz="2200" dirty="0" err="1"/>
              <a:t>Türk</a:t>
            </a:r>
            <a:r>
              <a:rPr lang="en-GB" sz="2200" dirty="0"/>
              <a:t> </a:t>
            </a:r>
            <a:r>
              <a:rPr lang="en-GB" sz="2200" dirty="0" err="1"/>
              <a:t>damgalarına</a:t>
            </a:r>
            <a:r>
              <a:rPr lang="en-GB" sz="2200" dirty="0"/>
              <a:t> </a:t>
            </a:r>
            <a:r>
              <a:rPr lang="en-GB" sz="2200" dirty="0" err="1"/>
              <a:t>benziyor</a:t>
            </a:r>
            <a:r>
              <a:rPr lang="en-GB" sz="2200" dirty="0"/>
              <a:t> </a:t>
            </a:r>
            <a:r>
              <a:rPr lang="en-GB" sz="2200" dirty="0" err="1"/>
              <a:t>oluşudur</a:t>
            </a:r>
            <a:r>
              <a:rPr lang="en-GB" sz="2200" dirty="0"/>
              <a:t>.</a:t>
            </a:r>
            <a:endParaRPr lang="tr-TR" sz="2200" dirty="0"/>
          </a:p>
          <a:p>
            <a:pPr algn="just"/>
            <a:r>
              <a:rPr lang="en-GB" sz="2200" dirty="0"/>
              <a:t>Köktürk </a:t>
            </a:r>
            <a:r>
              <a:rPr lang="en-GB" sz="2200" dirty="0" err="1"/>
              <a:t>alfabesinde</a:t>
            </a:r>
            <a:r>
              <a:rPr lang="en-GB" sz="2200" dirty="0"/>
              <a:t>, 4’ü </a:t>
            </a:r>
            <a:r>
              <a:rPr lang="en-GB" sz="2200" dirty="0" err="1"/>
              <a:t>ünlü</a:t>
            </a:r>
            <a:r>
              <a:rPr lang="en-GB" sz="2200" dirty="0"/>
              <a:t>, 34’ü </a:t>
            </a:r>
            <a:r>
              <a:rPr lang="en-GB" sz="2200" dirty="0" err="1"/>
              <a:t>ünsüz</a:t>
            </a:r>
            <a:r>
              <a:rPr lang="en-GB" sz="2200" dirty="0"/>
              <a:t> </a:t>
            </a:r>
            <a:r>
              <a:rPr lang="en-GB" sz="2200" dirty="0" err="1"/>
              <a:t>olmak</a:t>
            </a:r>
            <a:r>
              <a:rPr lang="en-GB" sz="2200" dirty="0"/>
              <a:t> </a:t>
            </a:r>
            <a:r>
              <a:rPr lang="en-GB" sz="2200" dirty="0" err="1"/>
              <a:t>üzere</a:t>
            </a:r>
            <a:r>
              <a:rPr lang="en-GB" sz="2200" dirty="0"/>
              <a:t> 38 </a:t>
            </a:r>
            <a:r>
              <a:rPr lang="en-GB" sz="2200" dirty="0" err="1"/>
              <a:t>harf</a:t>
            </a:r>
            <a:r>
              <a:rPr lang="en-GB" sz="2200" dirty="0"/>
              <a:t> </a:t>
            </a:r>
            <a:r>
              <a:rPr lang="en-GB" sz="2200" dirty="0" err="1"/>
              <a:t>bulunmaktadır</a:t>
            </a:r>
            <a:r>
              <a:rPr lang="en-GB" sz="2200" dirty="0"/>
              <a:t>. V. İle IX. </a:t>
            </a:r>
            <a:r>
              <a:rPr lang="en-GB" sz="2200" dirty="0" err="1"/>
              <a:t>Yüzyıllar</a:t>
            </a:r>
            <a:r>
              <a:rPr lang="en-GB" sz="2200" dirty="0"/>
              <a:t> </a:t>
            </a:r>
            <a:r>
              <a:rPr lang="en-GB" sz="2200" dirty="0" err="1"/>
              <a:t>arasında</a:t>
            </a:r>
            <a:r>
              <a:rPr lang="en-GB" sz="2200" dirty="0"/>
              <a:t> </a:t>
            </a:r>
            <a:r>
              <a:rPr lang="en-GB" sz="2200" dirty="0" err="1"/>
              <a:t>kullanılmıştır</a:t>
            </a:r>
            <a:r>
              <a:rPr lang="en-GB" sz="2200" dirty="0"/>
              <a:t>. </a:t>
            </a:r>
            <a:endParaRPr lang="tr-TR" sz="2200" dirty="0"/>
          </a:p>
          <a:p>
            <a:pPr marL="0" indent="0">
              <a:buNone/>
            </a:pPr>
            <a:r>
              <a:rPr lang="en-GB" b="1" i="1" dirty="0"/>
              <a:t> </a:t>
            </a:r>
            <a:endParaRPr lang="tr-TR" dirty="0"/>
          </a:p>
          <a:p>
            <a:pPr algn="just"/>
            <a:endParaRPr lang="tr-TR" sz="2400" dirty="0"/>
          </a:p>
          <a:p>
            <a:pPr marL="0" indent="0" algn="just">
              <a:buNone/>
            </a:pPr>
            <a:endParaRPr lang="tr-TR" sz="2400" dirty="0"/>
          </a:p>
        </p:txBody>
      </p:sp>
      <p:sp>
        <p:nvSpPr>
          <p:cNvPr id="4" name="3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5" name="4 Slayt Numarası Yer Tutucusu"/>
          <p:cNvSpPr>
            <a:spLocks noGrp="1"/>
          </p:cNvSpPr>
          <p:nvPr>
            <p:ph type="sldNum" sz="quarter" idx="12"/>
          </p:nvPr>
        </p:nvSpPr>
        <p:spPr/>
        <p:txBody>
          <a:bodyPr/>
          <a:lstStyle/>
          <a:p>
            <a:fld id="{F5241D30-471F-4A7E-8796-A38B74581AEE}" type="slidenum">
              <a:rPr lang="tr-TR" smtClean="0"/>
              <a:pPr/>
              <a:t>62</a:t>
            </a:fld>
            <a:endParaRPr lang="tr-TR" dirty="0"/>
          </a:p>
        </p:txBody>
      </p:sp>
    </p:spTree>
    <p:extLst>
      <p:ext uri="{BB962C8B-B14F-4D97-AF65-F5344CB8AC3E}">
        <p14:creationId xmlns:p14="http://schemas.microsoft.com/office/powerpoint/2010/main" val="113990738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en-GB" dirty="0"/>
              <a:t>Tarih Boyunca Türklerin Kullandıkları Alfabeler</a:t>
            </a:r>
            <a:endParaRPr lang="tr-TR" dirty="0"/>
          </a:p>
        </p:txBody>
      </p:sp>
      <p:sp>
        <p:nvSpPr>
          <p:cNvPr id="3" name="2 İçerik Yer Tutucusu"/>
          <p:cNvSpPr>
            <a:spLocks noGrp="1"/>
          </p:cNvSpPr>
          <p:nvPr>
            <p:ph idx="1"/>
          </p:nvPr>
        </p:nvSpPr>
        <p:spPr>
          <a:xfrm>
            <a:off x="427860" y="1052737"/>
            <a:ext cx="8229600" cy="4752528"/>
          </a:xfrm>
        </p:spPr>
        <p:txBody>
          <a:bodyPr>
            <a:noAutofit/>
          </a:bodyPr>
          <a:lstStyle/>
          <a:p>
            <a:pPr marL="0" indent="0" algn="just">
              <a:buNone/>
            </a:pPr>
            <a:endParaRPr lang="tr-TR" sz="2200" dirty="0"/>
          </a:p>
          <a:p>
            <a:pPr algn="just"/>
            <a:r>
              <a:rPr lang="en-GB" sz="2400" b="1" i="1" u="sng" dirty="0"/>
              <a:t>Uygur </a:t>
            </a:r>
            <a:r>
              <a:rPr lang="en-GB" sz="2400" b="1" i="1" u="sng" dirty="0" err="1"/>
              <a:t>Alfabesi</a:t>
            </a:r>
            <a:endParaRPr lang="tr-TR" sz="2400" b="1" u="sng" dirty="0"/>
          </a:p>
          <a:p>
            <a:pPr algn="just"/>
            <a:r>
              <a:rPr lang="en-GB" sz="2400" dirty="0"/>
              <a:t>Bu </a:t>
            </a:r>
            <a:r>
              <a:rPr lang="en-GB" sz="2400" dirty="0" err="1"/>
              <a:t>alfabe</a:t>
            </a:r>
            <a:r>
              <a:rPr lang="en-GB" sz="2400" dirty="0"/>
              <a:t>, </a:t>
            </a:r>
            <a:r>
              <a:rPr lang="en-GB" sz="2400" dirty="0" err="1"/>
              <a:t>Soğd</a:t>
            </a:r>
            <a:r>
              <a:rPr lang="en-GB" sz="2400" dirty="0"/>
              <a:t> </a:t>
            </a:r>
            <a:r>
              <a:rPr lang="en-GB" sz="2400" dirty="0" err="1"/>
              <a:t>alfabesinin</a:t>
            </a:r>
            <a:r>
              <a:rPr lang="en-GB" sz="2400" dirty="0"/>
              <a:t> </a:t>
            </a:r>
            <a:r>
              <a:rPr lang="en-GB" sz="2400" dirty="0" err="1"/>
              <a:t>bir</a:t>
            </a:r>
            <a:r>
              <a:rPr lang="en-GB" sz="2400" dirty="0"/>
              <a:t> </a:t>
            </a:r>
            <a:r>
              <a:rPr lang="en-GB" sz="2400" dirty="0" err="1"/>
              <a:t>türevidir</a:t>
            </a:r>
            <a:r>
              <a:rPr lang="en-GB" sz="2400" dirty="0"/>
              <a:t>. </a:t>
            </a:r>
            <a:r>
              <a:rPr lang="en-GB" sz="2400" dirty="0" err="1"/>
              <a:t>Türkler</a:t>
            </a:r>
            <a:r>
              <a:rPr lang="en-GB" sz="2400" dirty="0"/>
              <a:t>, Uygur </a:t>
            </a:r>
            <a:r>
              <a:rPr lang="en-GB" sz="2400" dirty="0" err="1"/>
              <a:t>alfabesini</a:t>
            </a:r>
            <a:r>
              <a:rPr lang="en-GB" sz="2400" dirty="0"/>
              <a:t> 9.-15. </a:t>
            </a:r>
            <a:r>
              <a:rPr lang="en-GB" sz="2400" dirty="0" err="1"/>
              <a:t>yüzyıllar</a:t>
            </a:r>
            <a:r>
              <a:rPr lang="en-GB" sz="2400" dirty="0"/>
              <a:t> </a:t>
            </a:r>
            <a:r>
              <a:rPr lang="en-GB" sz="2400" dirty="0" err="1"/>
              <a:t>arasında</a:t>
            </a:r>
            <a:r>
              <a:rPr lang="en-GB" sz="2400" dirty="0"/>
              <a:t> </a:t>
            </a:r>
            <a:r>
              <a:rPr lang="en-GB" sz="2400" dirty="0" err="1"/>
              <a:t>kullanmışlardır</a:t>
            </a:r>
            <a:r>
              <a:rPr lang="en-GB" sz="2400" dirty="0"/>
              <a:t>. </a:t>
            </a:r>
            <a:endParaRPr lang="tr-TR" sz="2400" dirty="0"/>
          </a:p>
          <a:p>
            <a:pPr algn="just"/>
            <a:r>
              <a:rPr lang="en-GB" sz="2400" dirty="0"/>
              <a:t>24 </a:t>
            </a:r>
            <a:r>
              <a:rPr lang="en-GB" sz="2400" dirty="0" err="1"/>
              <a:t>harflidir</a:t>
            </a:r>
            <a:r>
              <a:rPr lang="en-GB" sz="2400" dirty="0"/>
              <a:t> </a:t>
            </a:r>
            <a:r>
              <a:rPr lang="en-GB" sz="2400" dirty="0" err="1"/>
              <a:t>ve</a:t>
            </a:r>
            <a:r>
              <a:rPr lang="en-GB" sz="2400" dirty="0"/>
              <a:t> </a:t>
            </a:r>
            <a:r>
              <a:rPr lang="en-GB" sz="2400" dirty="0" err="1"/>
              <a:t>soldan</a:t>
            </a:r>
            <a:r>
              <a:rPr lang="en-GB" sz="2400" dirty="0"/>
              <a:t> </a:t>
            </a:r>
            <a:r>
              <a:rPr lang="en-GB" sz="2400" dirty="0" err="1"/>
              <a:t>sağa</a:t>
            </a:r>
            <a:r>
              <a:rPr lang="en-GB" sz="2400" dirty="0"/>
              <a:t> </a:t>
            </a:r>
            <a:r>
              <a:rPr lang="en-GB" sz="2400" dirty="0" err="1"/>
              <a:t>doğru</a:t>
            </a:r>
            <a:r>
              <a:rPr lang="en-GB" sz="2400" dirty="0"/>
              <a:t> </a:t>
            </a:r>
            <a:r>
              <a:rPr lang="en-GB" sz="2400" dirty="0" err="1"/>
              <a:t>yazılmaktadır</a:t>
            </a:r>
            <a:r>
              <a:rPr lang="en-GB" sz="2400" dirty="0"/>
              <a:t>. </a:t>
            </a:r>
            <a:r>
              <a:rPr lang="en-GB" sz="2400" dirty="0" err="1"/>
              <a:t>Türkler</a:t>
            </a:r>
            <a:r>
              <a:rPr lang="en-GB" sz="2400" dirty="0"/>
              <a:t>, </a:t>
            </a:r>
            <a:r>
              <a:rPr lang="en-GB" sz="2400" dirty="0" err="1"/>
              <a:t>bu</a:t>
            </a:r>
            <a:r>
              <a:rPr lang="en-GB" sz="2400" dirty="0"/>
              <a:t> </a:t>
            </a:r>
            <a:r>
              <a:rPr lang="en-GB" sz="2400" dirty="0" err="1"/>
              <a:t>alfabeyi</a:t>
            </a:r>
            <a:r>
              <a:rPr lang="en-GB" sz="2400" dirty="0"/>
              <a:t> 5-6 </a:t>
            </a:r>
            <a:r>
              <a:rPr lang="en-GB" sz="2400" dirty="0" err="1"/>
              <a:t>yüzyıl</a:t>
            </a:r>
            <a:r>
              <a:rPr lang="en-GB" sz="2400" dirty="0"/>
              <a:t> </a:t>
            </a:r>
            <a:r>
              <a:rPr lang="en-GB" sz="2400" dirty="0" err="1"/>
              <a:t>kullanmışlardır</a:t>
            </a:r>
            <a:r>
              <a:rPr lang="en-GB" sz="2400" dirty="0"/>
              <a:t>.  </a:t>
            </a:r>
            <a:r>
              <a:rPr lang="en-GB" sz="2400" dirty="0" err="1"/>
              <a:t>İslamiyeti</a:t>
            </a:r>
            <a:r>
              <a:rPr lang="en-GB" sz="2400" dirty="0"/>
              <a:t> </a:t>
            </a:r>
            <a:r>
              <a:rPr lang="en-GB" sz="2400" dirty="0" err="1"/>
              <a:t>kabul</a:t>
            </a:r>
            <a:r>
              <a:rPr lang="en-GB" sz="2400" dirty="0"/>
              <a:t> </a:t>
            </a:r>
            <a:r>
              <a:rPr lang="en-GB" sz="2400" dirty="0" err="1"/>
              <a:t>ettikten</a:t>
            </a:r>
            <a:r>
              <a:rPr lang="en-GB" sz="2400" dirty="0"/>
              <a:t> </a:t>
            </a:r>
            <a:r>
              <a:rPr lang="en-GB" sz="2400" dirty="0" err="1"/>
              <a:t>sonra</a:t>
            </a:r>
            <a:r>
              <a:rPr lang="en-GB" sz="2400" dirty="0"/>
              <a:t> </a:t>
            </a:r>
            <a:r>
              <a:rPr lang="en-GB" sz="2400" dirty="0" err="1"/>
              <a:t>Arap</a:t>
            </a:r>
            <a:r>
              <a:rPr lang="en-GB" sz="2400" dirty="0"/>
              <a:t> </a:t>
            </a:r>
            <a:r>
              <a:rPr lang="en-GB" sz="2400" dirty="0" err="1"/>
              <a:t>alfabesini</a:t>
            </a:r>
            <a:r>
              <a:rPr lang="en-GB" sz="2400" dirty="0"/>
              <a:t> </a:t>
            </a:r>
            <a:r>
              <a:rPr lang="en-GB" sz="2400" dirty="0" err="1"/>
              <a:t>kullanmaya</a:t>
            </a:r>
            <a:r>
              <a:rPr lang="en-GB" sz="2400" dirty="0"/>
              <a:t> </a:t>
            </a:r>
            <a:r>
              <a:rPr lang="en-GB" sz="2400" dirty="0" err="1"/>
              <a:t>başladıklarında</a:t>
            </a:r>
            <a:r>
              <a:rPr lang="en-GB" sz="2400" dirty="0"/>
              <a:t> bile  zaman </a:t>
            </a:r>
            <a:r>
              <a:rPr lang="en-GB" sz="2400" dirty="0" err="1"/>
              <a:t>zaman</a:t>
            </a:r>
            <a:r>
              <a:rPr lang="en-GB" sz="2400" dirty="0"/>
              <a:t> </a:t>
            </a:r>
            <a:r>
              <a:rPr lang="en-GB" sz="2400" dirty="0" err="1"/>
              <a:t>bu</a:t>
            </a:r>
            <a:r>
              <a:rPr lang="en-GB" sz="2400" dirty="0"/>
              <a:t> </a:t>
            </a:r>
            <a:r>
              <a:rPr lang="en-GB" sz="2400" dirty="0" err="1"/>
              <a:t>alfabeyle</a:t>
            </a:r>
            <a:r>
              <a:rPr lang="en-GB" sz="2400" dirty="0"/>
              <a:t> </a:t>
            </a:r>
            <a:r>
              <a:rPr lang="en-GB" sz="2400" dirty="0" err="1"/>
              <a:t>eserler</a:t>
            </a:r>
            <a:r>
              <a:rPr lang="en-GB" sz="2400" dirty="0"/>
              <a:t> </a:t>
            </a:r>
            <a:r>
              <a:rPr lang="en-GB" sz="2400" dirty="0" err="1"/>
              <a:t>yazmışlardır</a:t>
            </a:r>
            <a:r>
              <a:rPr lang="en-GB" sz="2400" dirty="0"/>
              <a:t>.  </a:t>
            </a:r>
            <a:r>
              <a:rPr lang="en-GB" sz="2400" dirty="0" err="1"/>
              <a:t>Karahanlı</a:t>
            </a:r>
            <a:r>
              <a:rPr lang="en-GB" sz="2400" dirty="0"/>
              <a:t> </a:t>
            </a:r>
            <a:r>
              <a:rPr lang="en-GB" sz="2400" dirty="0" err="1"/>
              <a:t>Türkçesi</a:t>
            </a:r>
            <a:r>
              <a:rPr lang="en-GB" sz="2400" dirty="0"/>
              <a:t> </a:t>
            </a:r>
            <a:r>
              <a:rPr lang="en-GB" sz="2400" dirty="0" err="1"/>
              <a:t>ile</a:t>
            </a:r>
            <a:r>
              <a:rPr lang="en-GB" sz="2400" dirty="0"/>
              <a:t> </a:t>
            </a:r>
            <a:r>
              <a:rPr lang="en-GB" sz="2400" dirty="0" err="1"/>
              <a:t>yazılmış</a:t>
            </a:r>
            <a:r>
              <a:rPr lang="en-GB" sz="2400" dirty="0"/>
              <a:t> </a:t>
            </a:r>
            <a:r>
              <a:rPr lang="en-GB" sz="2400" dirty="0" err="1"/>
              <a:t>Kutadgu</a:t>
            </a:r>
            <a:r>
              <a:rPr lang="en-GB" sz="2400" dirty="0"/>
              <a:t> </a:t>
            </a:r>
            <a:r>
              <a:rPr lang="en-GB" sz="2400" dirty="0" err="1"/>
              <a:t>Bilig</a:t>
            </a:r>
            <a:r>
              <a:rPr lang="en-GB" sz="2400" dirty="0"/>
              <a:t>, </a:t>
            </a:r>
            <a:r>
              <a:rPr lang="en-GB" sz="2400" dirty="0" err="1"/>
              <a:t>Atabetü’l-Hakayık</a:t>
            </a:r>
            <a:r>
              <a:rPr lang="en-GB" sz="2400" dirty="0"/>
              <a:t> </a:t>
            </a:r>
            <a:r>
              <a:rPr lang="en-GB" sz="2400" dirty="0" err="1"/>
              <a:t>gibi</a:t>
            </a:r>
            <a:r>
              <a:rPr lang="en-GB" sz="2400" dirty="0"/>
              <a:t> </a:t>
            </a:r>
            <a:r>
              <a:rPr lang="en-GB" sz="2400" dirty="0" err="1"/>
              <a:t>eserlerin</a:t>
            </a:r>
            <a:r>
              <a:rPr lang="en-GB" sz="2400" dirty="0"/>
              <a:t> </a:t>
            </a:r>
            <a:r>
              <a:rPr lang="en-GB" sz="2400" dirty="0" err="1"/>
              <a:t>Arap</a:t>
            </a:r>
            <a:r>
              <a:rPr lang="en-GB" sz="2400" dirty="0"/>
              <a:t> </a:t>
            </a:r>
            <a:r>
              <a:rPr lang="en-GB" sz="2400" dirty="0" err="1"/>
              <a:t>alfabesiyle</a:t>
            </a:r>
            <a:r>
              <a:rPr lang="en-GB" sz="2400" dirty="0"/>
              <a:t> </a:t>
            </a:r>
            <a:r>
              <a:rPr lang="en-GB" sz="2400" dirty="0" err="1"/>
              <a:t>yazılan</a:t>
            </a:r>
            <a:r>
              <a:rPr lang="en-GB" sz="2400" dirty="0"/>
              <a:t> </a:t>
            </a:r>
            <a:r>
              <a:rPr lang="en-GB" sz="2400" dirty="0" err="1"/>
              <a:t>nüshalarının</a:t>
            </a:r>
            <a:r>
              <a:rPr lang="en-GB" sz="2400" dirty="0"/>
              <a:t> </a:t>
            </a:r>
            <a:r>
              <a:rPr lang="en-GB" sz="2400" dirty="0" err="1"/>
              <a:t>yanında</a:t>
            </a:r>
            <a:r>
              <a:rPr lang="en-GB" sz="2400" dirty="0"/>
              <a:t> Uygur </a:t>
            </a:r>
            <a:r>
              <a:rPr lang="en-GB" sz="2400" dirty="0" err="1"/>
              <a:t>alfabesiyle</a:t>
            </a:r>
            <a:r>
              <a:rPr lang="en-GB" sz="2400" dirty="0"/>
              <a:t> </a:t>
            </a:r>
            <a:r>
              <a:rPr lang="en-GB" sz="2400" dirty="0" err="1"/>
              <a:t>yazılan</a:t>
            </a:r>
            <a:r>
              <a:rPr lang="en-GB" sz="2400" dirty="0"/>
              <a:t> </a:t>
            </a:r>
            <a:r>
              <a:rPr lang="en-GB" sz="2400" dirty="0" err="1"/>
              <a:t>nüshaları</a:t>
            </a:r>
            <a:r>
              <a:rPr lang="en-GB" sz="2400" dirty="0"/>
              <a:t> da </a:t>
            </a:r>
            <a:r>
              <a:rPr lang="en-GB" sz="2400" dirty="0" err="1"/>
              <a:t>bulunmaktadır</a:t>
            </a:r>
            <a:r>
              <a:rPr lang="en-GB" sz="2400" dirty="0"/>
              <a:t>. </a:t>
            </a:r>
            <a:endParaRPr lang="tr-TR" sz="2400" dirty="0"/>
          </a:p>
          <a:p>
            <a:pPr marL="0" indent="0" algn="just">
              <a:buNone/>
            </a:pPr>
            <a:endParaRPr lang="tr-TR" sz="2400" dirty="0"/>
          </a:p>
        </p:txBody>
      </p:sp>
      <p:sp>
        <p:nvSpPr>
          <p:cNvPr id="4" name="3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5" name="4 Slayt Numarası Yer Tutucusu"/>
          <p:cNvSpPr>
            <a:spLocks noGrp="1"/>
          </p:cNvSpPr>
          <p:nvPr>
            <p:ph type="sldNum" sz="quarter" idx="12"/>
          </p:nvPr>
        </p:nvSpPr>
        <p:spPr/>
        <p:txBody>
          <a:bodyPr/>
          <a:lstStyle/>
          <a:p>
            <a:fld id="{F5241D30-471F-4A7E-8796-A38B74581AEE}" type="slidenum">
              <a:rPr lang="tr-TR" smtClean="0"/>
              <a:pPr/>
              <a:t>63</a:t>
            </a:fld>
            <a:endParaRPr lang="tr-TR" dirty="0"/>
          </a:p>
        </p:txBody>
      </p:sp>
    </p:spTree>
    <p:extLst>
      <p:ext uri="{BB962C8B-B14F-4D97-AF65-F5344CB8AC3E}">
        <p14:creationId xmlns:p14="http://schemas.microsoft.com/office/powerpoint/2010/main" val="61104563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en-GB" dirty="0"/>
              <a:t>Tarih Boyunca Türklerin Kullandıkları Alfabeler</a:t>
            </a:r>
            <a:endParaRPr lang="tr-TR" dirty="0"/>
          </a:p>
        </p:txBody>
      </p:sp>
      <p:sp>
        <p:nvSpPr>
          <p:cNvPr id="3" name="2 İçerik Yer Tutucusu"/>
          <p:cNvSpPr>
            <a:spLocks noGrp="1"/>
          </p:cNvSpPr>
          <p:nvPr>
            <p:ph idx="1"/>
          </p:nvPr>
        </p:nvSpPr>
        <p:spPr>
          <a:xfrm>
            <a:off x="427860" y="1052737"/>
            <a:ext cx="8229600" cy="4752528"/>
          </a:xfrm>
        </p:spPr>
        <p:txBody>
          <a:bodyPr>
            <a:noAutofit/>
          </a:bodyPr>
          <a:lstStyle/>
          <a:p>
            <a:pPr marL="0" indent="0" algn="just">
              <a:buNone/>
            </a:pPr>
            <a:endParaRPr lang="tr-TR" sz="2200" dirty="0"/>
          </a:p>
          <a:p>
            <a:pPr algn="just"/>
            <a:r>
              <a:rPr lang="en-GB" sz="2200" b="1" i="1" u="sng" dirty="0" err="1"/>
              <a:t>Arap</a:t>
            </a:r>
            <a:r>
              <a:rPr lang="en-GB" sz="2200" b="1" i="1" u="sng" dirty="0"/>
              <a:t> </a:t>
            </a:r>
            <a:r>
              <a:rPr lang="en-GB" sz="2200" b="1" i="1" u="sng" dirty="0" err="1"/>
              <a:t>Alfabesi</a:t>
            </a:r>
            <a:endParaRPr lang="tr-TR" sz="2200" b="1" u="sng" dirty="0"/>
          </a:p>
          <a:p>
            <a:pPr algn="just"/>
            <a:r>
              <a:rPr lang="en-GB" sz="2200" dirty="0" err="1"/>
              <a:t>Türklerin</a:t>
            </a:r>
            <a:r>
              <a:rPr lang="en-GB" sz="2200" dirty="0"/>
              <a:t> </a:t>
            </a:r>
            <a:r>
              <a:rPr lang="en-GB" sz="2200" dirty="0" err="1"/>
              <a:t>en</a:t>
            </a:r>
            <a:r>
              <a:rPr lang="en-GB" sz="2200" dirty="0"/>
              <a:t> </a:t>
            </a:r>
            <a:r>
              <a:rPr lang="en-GB" sz="2200" dirty="0" err="1"/>
              <a:t>uzun</a:t>
            </a:r>
            <a:r>
              <a:rPr lang="en-GB" sz="2200" dirty="0"/>
              <a:t> </a:t>
            </a:r>
            <a:r>
              <a:rPr lang="en-GB" sz="2200" dirty="0" err="1"/>
              <a:t>süre</a:t>
            </a:r>
            <a:r>
              <a:rPr lang="en-GB" sz="2200" dirty="0"/>
              <a:t> </a:t>
            </a:r>
            <a:r>
              <a:rPr lang="en-GB" sz="2200" dirty="0" err="1"/>
              <a:t>kullandıkları</a:t>
            </a:r>
            <a:r>
              <a:rPr lang="en-GB" sz="2200" dirty="0"/>
              <a:t> </a:t>
            </a:r>
            <a:r>
              <a:rPr lang="en-GB" sz="2200" dirty="0" err="1"/>
              <a:t>alfabedir</a:t>
            </a:r>
            <a:r>
              <a:rPr lang="en-GB" sz="2200" dirty="0"/>
              <a:t>, </a:t>
            </a:r>
            <a:r>
              <a:rPr lang="en-GB" sz="2200" dirty="0" err="1"/>
              <a:t>geniş</a:t>
            </a:r>
            <a:r>
              <a:rPr lang="en-GB" sz="2200" dirty="0"/>
              <a:t> </a:t>
            </a:r>
            <a:r>
              <a:rPr lang="en-GB" sz="2200" dirty="0" err="1"/>
              <a:t>bir</a:t>
            </a:r>
            <a:r>
              <a:rPr lang="en-GB" sz="2200" dirty="0"/>
              <a:t> </a:t>
            </a:r>
            <a:r>
              <a:rPr lang="en-GB" sz="2200" dirty="0" err="1"/>
              <a:t>coğrafi</a:t>
            </a:r>
            <a:r>
              <a:rPr lang="en-GB" sz="2200" dirty="0"/>
              <a:t> </a:t>
            </a:r>
            <a:r>
              <a:rPr lang="en-GB" sz="2200" dirty="0" err="1"/>
              <a:t>alanda</a:t>
            </a:r>
            <a:r>
              <a:rPr lang="en-GB" sz="2200" dirty="0"/>
              <a:t> </a:t>
            </a:r>
            <a:r>
              <a:rPr lang="en-GB" sz="2200" dirty="0" err="1"/>
              <a:t>kullanılmıştır</a:t>
            </a:r>
            <a:r>
              <a:rPr lang="en-GB" sz="2200" dirty="0"/>
              <a:t>. </a:t>
            </a:r>
            <a:r>
              <a:rPr lang="en-GB" sz="2200" dirty="0" err="1"/>
              <a:t>Arap</a:t>
            </a:r>
            <a:r>
              <a:rPr lang="en-GB" sz="2200" dirty="0"/>
              <a:t> </a:t>
            </a:r>
            <a:r>
              <a:rPr lang="en-GB" sz="2200" dirty="0" err="1"/>
              <a:t>Alfabesi,T</a:t>
            </a:r>
            <a:r>
              <a:rPr lang="en-GB" sz="2200" dirty="0"/>
              <a:t> </a:t>
            </a:r>
            <a:r>
              <a:rPr lang="en-GB" sz="2200" dirty="0" err="1"/>
              <a:t>ürklerin</a:t>
            </a:r>
            <a:r>
              <a:rPr lang="en-GB" sz="2200" dirty="0"/>
              <a:t>,  </a:t>
            </a:r>
            <a:r>
              <a:rPr lang="en-GB" sz="2200" dirty="0" err="1"/>
              <a:t>Müslüman</a:t>
            </a:r>
            <a:r>
              <a:rPr lang="en-GB" sz="2200" dirty="0"/>
              <a:t>  </a:t>
            </a:r>
            <a:r>
              <a:rPr lang="en-GB" sz="2200" dirty="0" err="1"/>
              <a:t>olmalarıyla</a:t>
            </a:r>
            <a:r>
              <a:rPr lang="en-GB" sz="2200" dirty="0"/>
              <a:t> </a:t>
            </a:r>
            <a:r>
              <a:rPr lang="en-GB" sz="2200" dirty="0" err="1"/>
              <a:t>birlikte</a:t>
            </a:r>
            <a:r>
              <a:rPr lang="en-GB" sz="2200" dirty="0"/>
              <a:t> </a:t>
            </a:r>
            <a:r>
              <a:rPr lang="en-GB" sz="2200" dirty="0" err="1"/>
              <a:t>kullanılmaya</a:t>
            </a:r>
            <a:r>
              <a:rPr lang="en-GB" sz="2200" dirty="0"/>
              <a:t> </a:t>
            </a:r>
            <a:r>
              <a:rPr lang="en-GB" sz="2200" dirty="0" err="1"/>
              <a:t>başlanmıştır</a:t>
            </a:r>
            <a:r>
              <a:rPr lang="en-GB" sz="2200" dirty="0"/>
              <a:t>. </a:t>
            </a:r>
            <a:endParaRPr lang="tr-TR" sz="2200" dirty="0"/>
          </a:p>
          <a:p>
            <a:pPr algn="just"/>
            <a:r>
              <a:rPr lang="en-GB" sz="2200" dirty="0"/>
              <a:t>Altay </a:t>
            </a:r>
            <a:r>
              <a:rPr lang="en-GB" sz="2200" dirty="0" err="1"/>
              <a:t>Türkleri</a:t>
            </a:r>
            <a:r>
              <a:rPr lang="en-GB" sz="2200" dirty="0"/>
              <a:t>, </a:t>
            </a:r>
            <a:r>
              <a:rPr lang="en-GB" sz="2200" dirty="0" err="1"/>
              <a:t>Yakutlar</a:t>
            </a:r>
            <a:r>
              <a:rPr lang="en-GB" sz="2200" dirty="0"/>
              <a:t>, </a:t>
            </a:r>
            <a:r>
              <a:rPr lang="en-GB" sz="2200" dirty="0" err="1"/>
              <a:t>Çavaşlar</a:t>
            </a:r>
            <a:r>
              <a:rPr lang="en-GB" sz="2200" dirty="0"/>
              <a:t>  </a:t>
            </a:r>
            <a:r>
              <a:rPr lang="en-GB" sz="2200" dirty="0" err="1"/>
              <a:t>ile</a:t>
            </a:r>
            <a:r>
              <a:rPr lang="en-GB" sz="2200" dirty="0"/>
              <a:t> </a:t>
            </a:r>
            <a:r>
              <a:rPr lang="en-GB" sz="2200" dirty="0" err="1"/>
              <a:t>Karaylar</a:t>
            </a:r>
            <a:r>
              <a:rPr lang="en-GB" sz="2200" dirty="0"/>
              <a:t> (</a:t>
            </a:r>
            <a:r>
              <a:rPr lang="en-GB" sz="2200" dirty="0" err="1"/>
              <a:t>Karaimler</a:t>
            </a:r>
            <a:r>
              <a:rPr lang="en-GB" sz="2200" dirty="0"/>
              <a:t>), </a:t>
            </a:r>
            <a:r>
              <a:rPr lang="en-GB" sz="2200" dirty="0" err="1"/>
              <a:t>Gagavuzlar</a:t>
            </a:r>
            <a:r>
              <a:rPr lang="en-GB" sz="2200" dirty="0"/>
              <a:t> </a:t>
            </a:r>
            <a:r>
              <a:rPr lang="en-GB" sz="2200" dirty="0" err="1"/>
              <a:t>ve</a:t>
            </a:r>
            <a:r>
              <a:rPr lang="en-GB" sz="2200" dirty="0"/>
              <a:t> </a:t>
            </a:r>
            <a:r>
              <a:rPr lang="en-GB" sz="2200" dirty="0" err="1"/>
              <a:t>Karamanlılar</a:t>
            </a:r>
            <a:r>
              <a:rPr lang="en-GB" sz="2200" dirty="0"/>
              <a:t> </a:t>
            </a:r>
            <a:r>
              <a:rPr lang="en-GB" sz="2200" dirty="0" err="1"/>
              <a:t>gibi</a:t>
            </a:r>
            <a:r>
              <a:rPr lang="en-GB" sz="2200" dirty="0"/>
              <a:t> </a:t>
            </a:r>
            <a:r>
              <a:rPr lang="en-GB" sz="2200" dirty="0" err="1"/>
              <a:t>Türk</a:t>
            </a:r>
            <a:r>
              <a:rPr lang="en-GB" sz="2200" dirty="0"/>
              <a:t> </a:t>
            </a:r>
            <a:r>
              <a:rPr lang="en-GB" sz="2200" dirty="0" err="1"/>
              <a:t>toplulukları</a:t>
            </a:r>
            <a:r>
              <a:rPr lang="en-GB" sz="2200" dirty="0"/>
              <a:t> </a:t>
            </a:r>
            <a:r>
              <a:rPr lang="en-GB" sz="2200" dirty="0" err="1"/>
              <a:t>dışındaki</a:t>
            </a:r>
            <a:r>
              <a:rPr lang="en-GB" sz="2200" dirty="0"/>
              <a:t> </a:t>
            </a:r>
            <a:r>
              <a:rPr lang="en-GB" sz="2200" dirty="0" err="1"/>
              <a:t>bütün</a:t>
            </a:r>
            <a:r>
              <a:rPr lang="en-GB" sz="2200" dirty="0"/>
              <a:t> </a:t>
            </a:r>
            <a:r>
              <a:rPr lang="en-GB" sz="2200" dirty="0" err="1"/>
              <a:t>Türk</a:t>
            </a:r>
            <a:r>
              <a:rPr lang="en-GB" sz="2200" dirty="0"/>
              <a:t> </a:t>
            </a:r>
            <a:r>
              <a:rPr lang="en-GB" sz="2200" dirty="0" err="1"/>
              <a:t>boylarında</a:t>
            </a:r>
            <a:r>
              <a:rPr lang="en-GB" sz="2200" dirty="0"/>
              <a:t>, IX. </a:t>
            </a:r>
            <a:r>
              <a:rPr lang="en-GB" sz="2200" dirty="0" err="1"/>
              <a:t>Ve</a:t>
            </a:r>
            <a:r>
              <a:rPr lang="en-GB" sz="2200" dirty="0"/>
              <a:t> XX. </a:t>
            </a:r>
            <a:r>
              <a:rPr lang="en-GB" sz="2200" dirty="0" err="1"/>
              <a:t>yüzyıl</a:t>
            </a:r>
            <a:r>
              <a:rPr lang="en-GB" sz="2200" dirty="0"/>
              <a:t> </a:t>
            </a:r>
            <a:r>
              <a:rPr lang="en-GB" sz="2200" dirty="0" err="1"/>
              <a:t>arasında</a:t>
            </a:r>
            <a:r>
              <a:rPr lang="en-GB" sz="2200" dirty="0"/>
              <a:t> </a:t>
            </a:r>
            <a:r>
              <a:rPr lang="en-GB" sz="2200" dirty="0" err="1"/>
              <a:t>Arap</a:t>
            </a:r>
            <a:r>
              <a:rPr lang="en-GB" sz="2200" dirty="0"/>
              <a:t> </a:t>
            </a:r>
            <a:r>
              <a:rPr lang="en-GB" sz="2200" dirty="0" err="1"/>
              <a:t>alfabesi</a:t>
            </a:r>
            <a:r>
              <a:rPr lang="en-GB" sz="2200" dirty="0"/>
              <a:t> </a:t>
            </a:r>
            <a:r>
              <a:rPr lang="en-GB" sz="2200" dirty="0" err="1"/>
              <a:t>kullanılmıştır</a:t>
            </a:r>
            <a:r>
              <a:rPr lang="en-GB" sz="2200" dirty="0"/>
              <a:t>. </a:t>
            </a:r>
            <a:endParaRPr lang="tr-TR" sz="2200" dirty="0"/>
          </a:p>
          <a:p>
            <a:r>
              <a:rPr lang="en-GB" sz="2200" dirty="0" err="1"/>
              <a:t>Arap</a:t>
            </a:r>
            <a:r>
              <a:rPr lang="en-GB" sz="2200" dirty="0"/>
              <a:t> </a:t>
            </a:r>
            <a:r>
              <a:rPr lang="en-GB" sz="2200" dirty="0" err="1"/>
              <a:t>alfabesinde</a:t>
            </a:r>
            <a:r>
              <a:rPr lang="en-GB" sz="2200" dirty="0"/>
              <a:t> 28 </a:t>
            </a:r>
            <a:r>
              <a:rPr lang="en-GB" sz="2200" dirty="0" err="1"/>
              <a:t>harf</a:t>
            </a:r>
            <a:r>
              <a:rPr lang="en-GB" sz="2200" dirty="0"/>
              <a:t> </a:t>
            </a:r>
            <a:r>
              <a:rPr lang="en-GB" sz="2200" dirty="0" err="1"/>
              <a:t>bulunmaktadır</a:t>
            </a:r>
            <a:r>
              <a:rPr lang="en-GB" sz="2200" dirty="0"/>
              <a:t>. </a:t>
            </a:r>
            <a:r>
              <a:rPr lang="en-GB" sz="2200" dirty="0" err="1"/>
              <a:t>Türkler</a:t>
            </a:r>
            <a:r>
              <a:rPr lang="en-GB" sz="2200" dirty="0"/>
              <a:t>, </a:t>
            </a:r>
            <a:r>
              <a:rPr lang="en-GB" sz="2200" dirty="0" err="1"/>
              <a:t>bu</a:t>
            </a:r>
            <a:r>
              <a:rPr lang="en-GB" sz="2200" dirty="0"/>
              <a:t> </a:t>
            </a:r>
            <a:r>
              <a:rPr lang="en-GB" sz="2200" dirty="0" err="1"/>
              <a:t>harfleri</a:t>
            </a:r>
            <a:r>
              <a:rPr lang="en-GB" sz="2200" dirty="0"/>
              <a:t> 33’e </a:t>
            </a:r>
            <a:r>
              <a:rPr lang="en-GB" sz="2200" dirty="0" err="1"/>
              <a:t>çıkartmışlardır</a:t>
            </a:r>
            <a:r>
              <a:rPr lang="en-GB" sz="2200" dirty="0"/>
              <a:t>.</a:t>
            </a:r>
            <a:endParaRPr lang="tr-TR" sz="2200" dirty="0"/>
          </a:p>
          <a:p>
            <a:r>
              <a:rPr lang="en-GB" sz="2200" dirty="0" err="1"/>
              <a:t>Arap</a:t>
            </a:r>
            <a:r>
              <a:rPr lang="en-GB" sz="2200" dirty="0"/>
              <a:t> </a:t>
            </a:r>
            <a:r>
              <a:rPr lang="en-GB" sz="2200" dirty="0" err="1"/>
              <a:t>harfli</a:t>
            </a:r>
            <a:r>
              <a:rPr lang="en-GB" sz="2200" dirty="0"/>
              <a:t> </a:t>
            </a:r>
            <a:r>
              <a:rPr lang="en-GB" sz="2200" dirty="0" err="1"/>
              <a:t>Türk</a:t>
            </a:r>
            <a:r>
              <a:rPr lang="en-GB" sz="2200" dirty="0"/>
              <a:t> </a:t>
            </a:r>
            <a:r>
              <a:rPr lang="en-GB" sz="2200" dirty="0" err="1"/>
              <a:t>alfabesiyle</a:t>
            </a:r>
            <a:r>
              <a:rPr lang="en-GB" sz="2200" dirty="0"/>
              <a:t> </a:t>
            </a:r>
            <a:r>
              <a:rPr lang="en-GB" sz="2200" dirty="0" err="1"/>
              <a:t>yazılmış</a:t>
            </a:r>
            <a:r>
              <a:rPr lang="en-GB" sz="2200" dirty="0"/>
              <a:t> </a:t>
            </a:r>
            <a:r>
              <a:rPr lang="en-GB" sz="2200" dirty="0" err="1"/>
              <a:t>birçok</a:t>
            </a:r>
            <a:r>
              <a:rPr lang="en-GB" sz="2200" dirty="0"/>
              <a:t> </a:t>
            </a:r>
            <a:r>
              <a:rPr lang="en-GB" sz="2200" dirty="0" err="1"/>
              <a:t>eser</a:t>
            </a:r>
            <a:r>
              <a:rPr lang="en-GB" sz="2200" dirty="0"/>
              <a:t> </a:t>
            </a:r>
            <a:r>
              <a:rPr lang="en-GB" sz="2200" dirty="0" err="1"/>
              <a:t>vardır</a:t>
            </a:r>
            <a:r>
              <a:rPr lang="en-GB" sz="2200" dirty="0"/>
              <a:t>. Bu </a:t>
            </a:r>
            <a:r>
              <a:rPr lang="en-GB" sz="2200" dirty="0" err="1"/>
              <a:t>eserler</a:t>
            </a:r>
            <a:r>
              <a:rPr lang="en-GB" sz="2200" dirty="0"/>
              <a:t>, </a:t>
            </a:r>
            <a:r>
              <a:rPr lang="en-GB" sz="2200" dirty="0" err="1"/>
              <a:t>Türk</a:t>
            </a:r>
            <a:r>
              <a:rPr lang="en-GB" sz="2200" dirty="0"/>
              <a:t> Dili </a:t>
            </a:r>
            <a:r>
              <a:rPr lang="en-GB" sz="2200" dirty="0" err="1"/>
              <a:t>ve</a:t>
            </a:r>
            <a:r>
              <a:rPr lang="en-GB" sz="2200" dirty="0"/>
              <a:t> </a:t>
            </a:r>
            <a:r>
              <a:rPr lang="en-GB" sz="2200" dirty="0" err="1"/>
              <a:t>Edebiyatı</a:t>
            </a:r>
            <a:r>
              <a:rPr lang="en-GB" sz="2200" dirty="0"/>
              <a:t> </a:t>
            </a:r>
            <a:r>
              <a:rPr lang="en-GB" sz="2200" dirty="0" err="1"/>
              <a:t>açısından</a:t>
            </a:r>
            <a:r>
              <a:rPr lang="en-GB" sz="2200" dirty="0"/>
              <a:t> </a:t>
            </a:r>
            <a:r>
              <a:rPr lang="en-GB" sz="2200" dirty="0" err="1"/>
              <a:t>önemli</a:t>
            </a:r>
            <a:r>
              <a:rPr lang="en-GB" sz="2200" dirty="0"/>
              <a:t> </a:t>
            </a:r>
            <a:r>
              <a:rPr lang="en-GB" sz="2200" dirty="0" err="1"/>
              <a:t>eserlerdir</a:t>
            </a:r>
            <a:r>
              <a:rPr lang="en-GB" sz="2200" dirty="0"/>
              <a:t>.</a:t>
            </a:r>
            <a:endParaRPr lang="tr-TR" sz="2200" dirty="0"/>
          </a:p>
          <a:p>
            <a:pPr algn="just"/>
            <a:endParaRPr lang="tr-TR" sz="2200" dirty="0"/>
          </a:p>
          <a:p>
            <a:pPr marL="0" indent="0" algn="just">
              <a:buNone/>
            </a:pPr>
            <a:endParaRPr lang="tr-TR" sz="2400" dirty="0"/>
          </a:p>
        </p:txBody>
      </p:sp>
      <p:sp>
        <p:nvSpPr>
          <p:cNvPr id="4" name="3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5" name="4 Slayt Numarası Yer Tutucusu"/>
          <p:cNvSpPr>
            <a:spLocks noGrp="1"/>
          </p:cNvSpPr>
          <p:nvPr>
            <p:ph type="sldNum" sz="quarter" idx="12"/>
          </p:nvPr>
        </p:nvSpPr>
        <p:spPr/>
        <p:txBody>
          <a:bodyPr/>
          <a:lstStyle/>
          <a:p>
            <a:fld id="{F5241D30-471F-4A7E-8796-A38B74581AEE}" type="slidenum">
              <a:rPr lang="tr-TR" smtClean="0"/>
              <a:pPr/>
              <a:t>64</a:t>
            </a:fld>
            <a:endParaRPr lang="tr-TR" dirty="0"/>
          </a:p>
        </p:txBody>
      </p:sp>
    </p:spTree>
    <p:extLst>
      <p:ext uri="{BB962C8B-B14F-4D97-AF65-F5344CB8AC3E}">
        <p14:creationId xmlns:p14="http://schemas.microsoft.com/office/powerpoint/2010/main" val="292414515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en-GB" dirty="0"/>
              <a:t>Tarih Boyunca Türklerin Kullandıkları Alfabeler</a:t>
            </a:r>
            <a:endParaRPr lang="tr-TR" dirty="0"/>
          </a:p>
        </p:txBody>
      </p:sp>
      <p:sp>
        <p:nvSpPr>
          <p:cNvPr id="3" name="2 İçerik Yer Tutucusu"/>
          <p:cNvSpPr>
            <a:spLocks noGrp="1"/>
          </p:cNvSpPr>
          <p:nvPr>
            <p:ph idx="1"/>
          </p:nvPr>
        </p:nvSpPr>
        <p:spPr>
          <a:xfrm>
            <a:off x="427860" y="1052737"/>
            <a:ext cx="8229600" cy="4752528"/>
          </a:xfrm>
        </p:spPr>
        <p:txBody>
          <a:bodyPr>
            <a:noAutofit/>
          </a:bodyPr>
          <a:lstStyle/>
          <a:p>
            <a:pPr marL="0" indent="0" algn="just">
              <a:buNone/>
            </a:pPr>
            <a:endParaRPr lang="tr-TR" sz="2200" dirty="0"/>
          </a:p>
          <a:p>
            <a:pPr algn="just"/>
            <a:r>
              <a:rPr lang="en-GB" sz="2200" b="1" i="1" u="sng" dirty="0"/>
              <a:t>Latin </a:t>
            </a:r>
            <a:r>
              <a:rPr lang="en-GB" sz="2200" b="1" i="1" u="sng" dirty="0" err="1"/>
              <a:t>Alfabesi</a:t>
            </a:r>
            <a:endParaRPr lang="tr-TR" sz="2200" b="1" u="sng" dirty="0"/>
          </a:p>
          <a:p>
            <a:pPr algn="just"/>
            <a:r>
              <a:rPr lang="en-GB" sz="2200" dirty="0"/>
              <a:t>Bu </a:t>
            </a:r>
            <a:r>
              <a:rPr lang="en-GB" sz="2200" dirty="0" err="1"/>
              <a:t>alfabe</a:t>
            </a:r>
            <a:r>
              <a:rPr lang="en-GB" sz="2200" dirty="0"/>
              <a:t>, </a:t>
            </a:r>
            <a:r>
              <a:rPr lang="en-GB" sz="2200" dirty="0" err="1"/>
              <a:t>Türkler</a:t>
            </a:r>
            <a:r>
              <a:rPr lang="en-GB" sz="2200" dirty="0"/>
              <a:t> </a:t>
            </a:r>
            <a:r>
              <a:rPr lang="en-GB" sz="2200" dirty="0" err="1"/>
              <a:t>tarafından</a:t>
            </a:r>
            <a:r>
              <a:rPr lang="en-GB" sz="2200" dirty="0"/>
              <a:t> 20. </a:t>
            </a:r>
            <a:r>
              <a:rPr lang="en-GB" sz="2200" dirty="0" err="1"/>
              <a:t>yüzyılın</a:t>
            </a:r>
            <a:r>
              <a:rPr lang="en-GB" sz="2200" dirty="0"/>
              <a:t> ilk </a:t>
            </a:r>
            <a:r>
              <a:rPr lang="en-GB" sz="2200" dirty="0" err="1"/>
              <a:t>çeyreğinde</a:t>
            </a:r>
            <a:r>
              <a:rPr lang="en-GB" sz="2200" dirty="0"/>
              <a:t> </a:t>
            </a:r>
            <a:r>
              <a:rPr lang="en-GB" sz="2200" dirty="0" err="1"/>
              <a:t>kullanılmaya</a:t>
            </a:r>
            <a:r>
              <a:rPr lang="en-GB" sz="2200" dirty="0"/>
              <a:t> </a:t>
            </a:r>
            <a:r>
              <a:rPr lang="en-GB" sz="2200" dirty="0" err="1"/>
              <a:t>başlanmıştır</a:t>
            </a:r>
            <a:r>
              <a:rPr lang="en-GB" sz="2200" dirty="0"/>
              <a:t>. </a:t>
            </a:r>
            <a:r>
              <a:rPr lang="en-GB" sz="2200" dirty="0" err="1"/>
              <a:t>Türk</a:t>
            </a:r>
            <a:r>
              <a:rPr lang="en-GB" sz="2200" dirty="0"/>
              <a:t> </a:t>
            </a:r>
            <a:r>
              <a:rPr lang="en-GB" sz="2200" dirty="0" err="1"/>
              <a:t>boyları</a:t>
            </a:r>
            <a:r>
              <a:rPr lang="en-GB" sz="2200" dirty="0"/>
              <a:t> </a:t>
            </a:r>
            <a:r>
              <a:rPr lang="en-GB" sz="2200" dirty="0" err="1"/>
              <a:t>içerisinde</a:t>
            </a:r>
            <a:r>
              <a:rPr lang="en-GB" sz="2200" dirty="0"/>
              <a:t> Latin </a:t>
            </a:r>
            <a:r>
              <a:rPr lang="en-GB" sz="2200" dirty="0" err="1"/>
              <a:t>alfabesini</a:t>
            </a:r>
            <a:r>
              <a:rPr lang="en-GB" sz="2200" dirty="0"/>
              <a:t> ilk </a:t>
            </a:r>
            <a:r>
              <a:rPr lang="en-GB" sz="2200" dirty="0" err="1"/>
              <a:t>kullananlar</a:t>
            </a:r>
            <a:r>
              <a:rPr lang="en-GB" sz="2200" dirty="0"/>
              <a:t> </a:t>
            </a:r>
            <a:r>
              <a:rPr lang="en-GB" sz="2200" dirty="0" err="1"/>
              <a:t>Azerilerdir</a:t>
            </a:r>
            <a:r>
              <a:rPr lang="en-GB" sz="2200" dirty="0"/>
              <a:t>.</a:t>
            </a:r>
            <a:endParaRPr lang="tr-TR" sz="2200" dirty="0"/>
          </a:p>
          <a:p>
            <a:pPr algn="just"/>
            <a:r>
              <a:rPr lang="en-GB" sz="2200" dirty="0"/>
              <a:t>Latin </a:t>
            </a:r>
            <a:r>
              <a:rPr lang="en-GB" sz="2200" dirty="0" err="1"/>
              <a:t>kökenli</a:t>
            </a:r>
            <a:r>
              <a:rPr lang="en-GB" sz="2200" dirty="0"/>
              <a:t> </a:t>
            </a:r>
            <a:r>
              <a:rPr lang="en-GB" sz="2200" dirty="0" err="1"/>
              <a:t>Türk</a:t>
            </a:r>
            <a:r>
              <a:rPr lang="en-GB" sz="2200" dirty="0"/>
              <a:t> </a:t>
            </a:r>
            <a:r>
              <a:rPr lang="en-GB" sz="2200" dirty="0" err="1"/>
              <a:t>Alfabesi</a:t>
            </a:r>
            <a:r>
              <a:rPr lang="en-GB" sz="2200" dirty="0"/>
              <a:t>, Latin </a:t>
            </a:r>
            <a:r>
              <a:rPr lang="en-GB" sz="2200" dirty="0" err="1"/>
              <a:t>harfleri</a:t>
            </a:r>
            <a:r>
              <a:rPr lang="en-GB" sz="2200" dirty="0"/>
              <a:t> </a:t>
            </a:r>
            <a:r>
              <a:rPr lang="en-GB" sz="2200" dirty="0" err="1"/>
              <a:t>esas</a:t>
            </a:r>
            <a:r>
              <a:rPr lang="en-GB" sz="2200" dirty="0"/>
              <a:t> </a:t>
            </a:r>
            <a:r>
              <a:rPr lang="en-GB" sz="2200" dirty="0" err="1"/>
              <a:t>alınarak</a:t>
            </a:r>
            <a:r>
              <a:rPr lang="en-GB" sz="2200" dirty="0"/>
              <a:t> 1 </a:t>
            </a:r>
            <a:r>
              <a:rPr lang="en-GB" sz="2200" dirty="0" err="1"/>
              <a:t>kasım</a:t>
            </a:r>
            <a:r>
              <a:rPr lang="en-GB" sz="2200" dirty="0"/>
              <a:t> 1928 </a:t>
            </a:r>
            <a:r>
              <a:rPr lang="en-GB" sz="2200" dirty="0" err="1"/>
              <a:t>tarihinde</a:t>
            </a:r>
            <a:r>
              <a:rPr lang="en-GB" sz="2200" dirty="0"/>
              <a:t> </a:t>
            </a:r>
            <a:r>
              <a:rPr lang="en-GB" sz="2200" dirty="0" err="1"/>
              <a:t>kabul</a:t>
            </a:r>
            <a:r>
              <a:rPr lang="en-GB" sz="2200" dirty="0"/>
              <a:t> </a:t>
            </a:r>
            <a:r>
              <a:rPr lang="en-GB" sz="2200" dirty="0" err="1"/>
              <a:t>edilmiştir</a:t>
            </a:r>
            <a:r>
              <a:rPr lang="en-GB" sz="2200" dirty="0"/>
              <a:t>. Bu </a:t>
            </a:r>
            <a:r>
              <a:rPr lang="en-GB" sz="2200" dirty="0" err="1"/>
              <a:t>alfabede</a:t>
            </a:r>
            <a:r>
              <a:rPr lang="en-GB" sz="2200" dirty="0"/>
              <a:t> 29 </a:t>
            </a:r>
            <a:r>
              <a:rPr lang="en-GB" sz="2200" dirty="0" err="1"/>
              <a:t>harf</a:t>
            </a:r>
            <a:r>
              <a:rPr lang="en-GB" sz="2200" dirty="0"/>
              <a:t> </a:t>
            </a:r>
            <a:r>
              <a:rPr lang="en-GB" sz="2200" dirty="0" err="1"/>
              <a:t>bulunmaktadır</a:t>
            </a:r>
            <a:r>
              <a:rPr lang="en-GB" sz="2200" dirty="0"/>
              <a:t>.</a:t>
            </a:r>
            <a:endParaRPr lang="tr-TR" sz="2200" dirty="0"/>
          </a:p>
          <a:p>
            <a:pPr algn="just"/>
            <a:r>
              <a:rPr lang="en-GB" sz="2200" b="1" i="1" u="sng" dirty="0" err="1"/>
              <a:t>Kiril</a:t>
            </a:r>
            <a:r>
              <a:rPr lang="en-GB" sz="2200" b="1" i="1" u="sng" dirty="0"/>
              <a:t> </a:t>
            </a:r>
            <a:r>
              <a:rPr lang="en-GB" sz="2200" b="1" i="1" u="sng" dirty="0" err="1"/>
              <a:t>Alfabesi</a:t>
            </a:r>
            <a:endParaRPr lang="tr-TR" sz="2200" b="1" u="sng" dirty="0"/>
          </a:p>
          <a:p>
            <a:pPr algn="just"/>
            <a:r>
              <a:rPr lang="en-GB" sz="2200" dirty="0" err="1"/>
              <a:t>Kiril</a:t>
            </a:r>
            <a:r>
              <a:rPr lang="en-GB" sz="2200" dirty="0"/>
              <a:t> </a:t>
            </a:r>
            <a:r>
              <a:rPr lang="en-GB" sz="2200" dirty="0" err="1"/>
              <a:t>alfabesi</a:t>
            </a:r>
            <a:r>
              <a:rPr lang="en-GB" sz="2200" dirty="0"/>
              <a:t>, </a:t>
            </a:r>
            <a:r>
              <a:rPr lang="en-GB" sz="2200" dirty="0" err="1"/>
              <a:t>Grek</a:t>
            </a:r>
            <a:r>
              <a:rPr lang="en-GB" sz="2200" dirty="0"/>
              <a:t> </a:t>
            </a:r>
            <a:r>
              <a:rPr lang="en-GB" sz="2200" dirty="0" err="1"/>
              <a:t>kökenlidir</a:t>
            </a:r>
            <a:r>
              <a:rPr lang="en-GB" sz="2200" dirty="0"/>
              <a:t>. 1930’lu </a:t>
            </a:r>
            <a:r>
              <a:rPr lang="en-GB" sz="2200" dirty="0" err="1"/>
              <a:t>yıllardan</a:t>
            </a:r>
            <a:r>
              <a:rPr lang="en-GB" sz="2200" dirty="0"/>
              <a:t> </a:t>
            </a:r>
            <a:r>
              <a:rPr lang="en-GB" sz="2200" dirty="0" err="1"/>
              <a:t>itibaren</a:t>
            </a:r>
            <a:r>
              <a:rPr lang="en-GB" sz="2200" dirty="0"/>
              <a:t> </a:t>
            </a:r>
            <a:r>
              <a:rPr lang="en-GB" sz="2200" dirty="0" err="1"/>
              <a:t>Eski</a:t>
            </a:r>
            <a:r>
              <a:rPr lang="en-GB" sz="2200" dirty="0"/>
              <a:t> </a:t>
            </a:r>
            <a:r>
              <a:rPr lang="en-GB" sz="2200" dirty="0" err="1"/>
              <a:t>Sovyet</a:t>
            </a:r>
            <a:r>
              <a:rPr lang="en-GB" sz="2200" dirty="0"/>
              <a:t> </a:t>
            </a:r>
            <a:r>
              <a:rPr lang="en-GB" sz="2200" dirty="0" err="1"/>
              <a:t>Birliği’nin</a:t>
            </a:r>
            <a:r>
              <a:rPr lang="en-GB" sz="2200" dirty="0"/>
              <a:t> </a:t>
            </a:r>
            <a:r>
              <a:rPr lang="en-GB" sz="2200" dirty="0" err="1"/>
              <a:t>değişik</a:t>
            </a:r>
            <a:r>
              <a:rPr lang="en-GB" sz="2200" dirty="0"/>
              <a:t> </a:t>
            </a:r>
            <a:r>
              <a:rPr lang="en-GB" sz="2200" dirty="0" err="1"/>
              <a:t>bölgelerinde</a:t>
            </a:r>
            <a:r>
              <a:rPr lang="en-GB" sz="2200" dirty="0"/>
              <a:t> </a:t>
            </a:r>
            <a:r>
              <a:rPr lang="en-GB" sz="2200" dirty="0" err="1"/>
              <a:t>yaşayan</a:t>
            </a:r>
            <a:r>
              <a:rPr lang="en-GB" sz="2200" dirty="0"/>
              <a:t> </a:t>
            </a:r>
            <a:r>
              <a:rPr lang="en-GB" sz="2200" dirty="0" err="1"/>
              <a:t>Türkler</a:t>
            </a:r>
            <a:r>
              <a:rPr lang="en-GB" sz="2200" dirty="0"/>
              <a:t> </a:t>
            </a:r>
            <a:r>
              <a:rPr lang="en-GB" sz="2200" dirty="0" err="1"/>
              <a:t>arasında</a:t>
            </a:r>
            <a:r>
              <a:rPr lang="en-GB" sz="2200" dirty="0"/>
              <a:t> </a:t>
            </a:r>
            <a:r>
              <a:rPr lang="en-GB" sz="2200" dirty="0" err="1"/>
              <a:t>kullanılmaya</a:t>
            </a:r>
            <a:r>
              <a:rPr lang="en-GB" sz="2200" dirty="0"/>
              <a:t> </a:t>
            </a:r>
            <a:r>
              <a:rPr lang="en-GB" sz="2200" dirty="0" err="1"/>
              <a:t>başlanmıştır</a:t>
            </a:r>
            <a:r>
              <a:rPr lang="en-GB" sz="2200" dirty="0"/>
              <a:t>. Bu </a:t>
            </a:r>
            <a:r>
              <a:rPr lang="en-GB" sz="2200" dirty="0" err="1"/>
              <a:t>Türklerin</a:t>
            </a:r>
            <a:r>
              <a:rPr lang="en-GB" sz="2200" dirty="0"/>
              <a:t> </a:t>
            </a:r>
            <a:r>
              <a:rPr lang="en-GB" sz="2200" dirty="0" err="1"/>
              <a:t>ortak</a:t>
            </a:r>
            <a:r>
              <a:rPr lang="en-GB" sz="2200" dirty="0"/>
              <a:t> </a:t>
            </a:r>
            <a:r>
              <a:rPr lang="en-GB" sz="2200" dirty="0" err="1"/>
              <a:t>bir</a:t>
            </a:r>
            <a:r>
              <a:rPr lang="en-GB" sz="2200" dirty="0"/>
              <a:t> </a:t>
            </a:r>
            <a:r>
              <a:rPr lang="en-GB" sz="2200" dirty="0" err="1"/>
              <a:t>Kiril</a:t>
            </a:r>
            <a:r>
              <a:rPr lang="en-GB" sz="2200" dirty="0"/>
              <a:t> </a:t>
            </a:r>
            <a:r>
              <a:rPr lang="en-GB" sz="2200" dirty="0" err="1"/>
              <a:t>Alfabeleri</a:t>
            </a:r>
            <a:r>
              <a:rPr lang="en-GB" sz="2200" dirty="0"/>
              <a:t> </a:t>
            </a:r>
            <a:r>
              <a:rPr lang="en-GB" sz="2200" dirty="0" err="1"/>
              <a:t>yoktur</a:t>
            </a:r>
            <a:r>
              <a:rPr lang="en-GB" sz="2200" dirty="0"/>
              <a:t>, her </a:t>
            </a:r>
            <a:r>
              <a:rPr lang="en-GB" sz="2200" dirty="0" err="1"/>
              <a:t>Türk</a:t>
            </a:r>
            <a:r>
              <a:rPr lang="en-GB" sz="2200" dirty="0"/>
              <a:t> </a:t>
            </a:r>
            <a:r>
              <a:rPr lang="en-GB" sz="2200" dirty="0" err="1"/>
              <a:t>topluluğunun</a:t>
            </a:r>
            <a:r>
              <a:rPr lang="en-GB" sz="2200" dirty="0"/>
              <a:t> </a:t>
            </a:r>
            <a:r>
              <a:rPr lang="en-GB" sz="2200" dirty="0" err="1"/>
              <a:t>kendilerine</a:t>
            </a:r>
            <a:r>
              <a:rPr lang="en-GB" sz="2200" dirty="0"/>
              <a:t> ait </a:t>
            </a:r>
            <a:r>
              <a:rPr lang="en-GB" sz="2200" dirty="0" err="1"/>
              <a:t>alfabeleri</a:t>
            </a:r>
            <a:r>
              <a:rPr lang="en-GB" sz="2200" dirty="0"/>
              <a:t> </a:t>
            </a:r>
            <a:r>
              <a:rPr lang="en-GB" sz="2200" dirty="0" err="1"/>
              <a:t>vardır</a:t>
            </a:r>
            <a:r>
              <a:rPr lang="en-GB" sz="2200" dirty="0"/>
              <a:t>. </a:t>
            </a:r>
            <a:endParaRPr lang="tr-TR" sz="2200" dirty="0"/>
          </a:p>
          <a:p>
            <a:pPr algn="just"/>
            <a:endParaRPr lang="tr-TR" sz="2400" dirty="0"/>
          </a:p>
          <a:p>
            <a:pPr algn="just"/>
            <a:endParaRPr lang="tr-TR" sz="2200" dirty="0"/>
          </a:p>
          <a:p>
            <a:pPr marL="0" indent="0" algn="just">
              <a:buNone/>
            </a:pPr>
            <a:endParaRPr lang="tr-TR" sz="2400" dirty="0"/>
          </a:p>
        </p:txBody>
      </p:sp>
      <p:sp>
        <p:nvSpPr>
          <p:cNvPr id="4" name="3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5" name="4 Slayt Numarası Yer Tutucusu"/>
          <p:cNvSpPr>
            <a:spLocks noGrp="1"/>
          </p:cNvSpPr>
          <p:nvPr>
            <p:ph type="sldNum" sz="quarter" idx="12"/>
          </p:nvPr>
        </p:nvSpPr>
        <p:spPr/>
        <p:txBody>
          <a:bodyPr/>
          <a:lstStyle/>
          <a:p>
            <a:fld id="{F5241D30-471F-4A7E-8796-A38B74581AEE}" type="slidenum">
              <a:rPr lang="tr-TR" smtClean="0"/>
              <a:pPr/>
              <a:t>65</a:t>
            </a:fld>
            <a:endParaRPr lang="tr-TR" dirty="0"/>
          </a:p>
        </p:txBody>
      </p:sp>
    </p:spTree>
    <p:extLst>
      <p:ext uri="{BB962C8B-B14F-4D97-AF65-F5344CB8AC3E}">
        <p14:creationId xmlns:p14="http://schemas.microsoft.com/office/powerpoint/2010/main" val="28985183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i="1" dirty="0"/>
              <a:t>Türk Dilinin Yayılma Alanları</a:t>
            </a:r>
          </a:p>
        </p:txBody>
      </p:sp>
      <p:sp>
        <p:nvSpPr>
          <p:cNvPr id="3" name="2 İçerik Yer Tutucusu"/>
          <p:cNvSpPr>
            <a:spLocks noGrp="1"/>
          </p:cNvSpPr>
          <p:nvPr>
            <p:ph idx="1"/>
          </p:nvPr>
        </p:nvSpPr>
        <p:spPr>
          <a:xfrm>
            <a:off x="427860" y="1052737"/>
            <a:ext cx="8229600" cy="4752528"/>
          </a:xfrm>
        </p:spPr>
        <p:txBody>
          <a:bodyPr>
            <a:noAutofit/>
          </a:bodyPr>
          <a:lstStyle/>
          <a:p>
            <a:pPr marL="0" indent="0" algn="just">
              <a:buNone/>
            </a:pPr>
            <a:endParaRPr lang="tr-TR" sz="2200" dirty="0"/>
          </a:p>
          <a:p>
            <a:pPr algn="just"/>
            <a:r>
              <a:rPr lang="en-GB" sz="2200" dirty="0" err="1"/>
              <a:t>Türk</a:t>
            </a:r>
            <a:r>
              <a:rPr lang="en-GB" sz="2200" dirty="0"/>
              <a:t> </a:t>
            </a:r>
            <a:r>
              <a:rPr lang="en-GB" sz="2200" dirty="0" err="1"/>
              <a:t>dili</a:t>
            </a:r>
            <a:r>
              <a:rPr lang="en-GB" sz="2200" dirty="0"/>
              <a:t>, </a:t>
            </a:r>
            <a:r>
              <a:rPr lang="en-GB" sz="2200" dirty="0" err="1"/>
              <a:t>çok</a:t>
            </a:r>
            <a:r>
              <a:rPr lang="en-GB" sz="2200" dirty="0"/>
              <a:t> </a:t>
            </a:r>
            <a:r>
              <a:rPr lang="en-GB" sz="2200" dirty="0" err="1"/>
              <a:t>geniş</a:t>
            </a:r>
            <a:r>
              <a:rPr lang="en-GB" sz="2200" dirty="0"/>
              <a:t> </a:t>
            </a:r>
            <a:r>
              <a:rPr lang="en-GB" sz="2200" dirty="0" err="1"/>
              <a:t>olanlara</a:t>
            </a:r>
            <a:r>
              <a:rPr lang="en-GB" sz="2200" dirty="0"/>
              <a:t> </a:t>
            </a:r>
            <a:r>
              <a:rPr lang="en-GB" sz="2200" dirty="0" err="1"/>
              <a:t>yayılmış</a:t>
            </a:r>
            <a:r>
              <a:rPr lang="en-GB" sz="2200" dirty="0"/>
              <a:t> </a:t>
            </a:r>
            <a:r>
              <a:rPr lang="en-GB" sz="2200" dirty="0" err="1"/>
              <a:t>bir</a:t>
            </a:r>
            <a:r>
              <a:rPr lang="en-GB" sz="2200" dirty="0"/>
              <a:t> </a:t>
            </a:r>
            <a:r>
              <a:rPr lang="en-GB" sz="2200" dirty="0" err="1"/>
              <a:t>dildir</a:t>
            </a:r>
            <a:r>
              <a:rPr lang="en-GB" sz="2200" dirty="0"/>
              <a:t>. “</a:t>
            </a:r>
            <a:r>
              <a:rPr lang="en-GB" sz="2200" dirty="0" err="1"/>
              <a:t>Doğuda</a:t>
            </a:r>
            <a:r>
              <a:rPr lang="en-GB" sz="2200" dirty="0"/>
              <a:t>  </a:t>
            </a:r>
            <a:r>
              <a:rPr lang="en-GB" sz="2200" dirty="0" err="1"/>
              <a:t>Moğolistan</a:t>
            </a:r>
            <a:r>
              <a:rPr lang="en-GB" sz="2200" dirty="0"/>
              <a:t> </a:t>
            </a:r>
            <a:r>
              <a:rPr lang="en-GB" sz="2200" dirty="0" err="1"/>
              <a:t>ve</a:t>
            </a:r>
            <a:r>
              <a:rPr lang="en-GB" sz="2200" dirty="0"/>
              <a:t> </a:t>
            </a:r>
            <a:r>
              <a:rPr lang="en-GB" sz="2200" dirty="0" err="1"/>
              <a:t>Çin</a:t>
            </a:r>
            <a:r>
              <a:rPr lang="en-GB" sz="2200" dirty="0"/>
              <a:t> </a:t>
            </a:r>
            <a:r>
              <a:rPr lang="en-GB" sz="2200" dirty="0" err="1"/>
              <a:t>içlerinden</a:t>
            </a:r>
            <a:r>
              <a:rPr lang="en-GB" sz="2200" dirty="0"/>
              <a:t> </a:t>
            </a:r>
            <a:r>
              <a:rPr lang="en-GB" sz="2200" dirty="0" err="1"/>
              <a:t>batıda</a:t>
            </a:r>
            <a:r>
              <a:rPr lang="en-GB" sz="2200" dirty="0"/>
              <a:t> </a:t>
            </a:r>
            <a:r>
              <a:rPr lang="en-GB" sz="2200" dirty="0" err="1"/>
              <a:t>Yugoslavya</a:t>
            </a:r>
            <a:r>
              <a:rPr lang="en-GB" sz="2200" dirty="0"/>
              <a:t> </a:t>
            </a:r>
            <a:r>
              <a:rPr lang="en-GB" sz="2200" dirty="0" err="1"/>
              <a:t>içlerine</a:t>
            </a:r>
            <a:r>
              <a:rPr lang="en-GB" sz="2200" dirty="0"/>
              <a:t>; </a:t>
            </a:r>
            <a:r>
              <a:rPr lang="en-GB" sz="2200" dirty="0" err="1"/>
              <a:t>kuzeyde</a:t>
            </a:r>
            <a:r>
              <a:rPr lang="en-GB" sz="2200" dirty="0"/>
              <a:t> </a:t>
            </a:r>
            <a:r>
              <a:rPr lang="en-GB" sz="2200" dirty="0" err="1"/>
              <a:t>Sibirya’dan</a:t>
            </a:r>
            <a:r>
              <a:rPr lang="en-GB" sz="2200" dirty="0"/>
              <a:t> </a:t>
            </a:r>
            <a:r>
              <a:rPr lang="en-GB" sz="2200" dirty="0" err="1"/>
              <a:t>ve</a:t>
            </a:r>
            <a:r>
              <a:rPr lang="en-GB" sz="2200" dirty="0"/>
              <a:t> </a:t>
            </a:r>
            <a:r>
              <a:rPr lang="en-GB" sz="2200" dirty="0" err="1"/>
              <a:t>Moskova</a:t>
            </a:r>
            <a:r>
              <a:rPr lang="en-GB" sz="2200" dirty="0"/>
              <a:t> </a:t>
            </a:r>
            <a:r>
              <a:rPr lang="en-GB" sz="2200" dirty="0" err="1"/>
              <a:t>yakınlarındaki</a:t>
            </a:r>
            <a:r>
              <a:rPr lang="en-GB" sz="2200" dirty="0"/>
              <a:t> Kazan </a:t>
            </a:r>
            <a:r>
              <a:rPr lang="en-GB" sz="2200" dirty="0" err="1"/>
              <a:t>şehrinden</a:t>
            </a:r>
            <a:r>
              <a:rPr lang="en-GB" sz="2200" dirty="0"/>
              <a:t>, </a:t>
            </a:r>
            <a:r>
              <a:rPr lang="en-GB" sz="2200" dirty="0" err="1"/>
              <a:t>güneyde</a:t>
            </a:r>
            <a:r>
              <a:rPr lang="en-GB" sz="2200" dirty="0"/>
              <a:t> </a:t>
            </a:r>
            <a:r>
              <a:rPr lang="en-GB" sz="2200" dirty="0" err="1"/>
              <a:t>Bağdat</a:t>
            </a:r>
            <a:r>
              <a:rPr lang="en-GB" sz="2200" dirty="0"/>
              <a:t>, </a:t>
            </a:r>
            <a:r>
              <a:rPr lang="en-GB" sz="2200" dirty="0" err="1"/>
              <a:t>Lübnan</a:t>
            </a:r>
            <a:r>
              <a:rPr lang="en-GB" sz="2200" dirty="0"/>
              <a:t> </a:t>
            </a:r>
            <a:r>
              <a:rPr lang="en-GB" sz="2200" dirty="0" err="1"/>
              <a:t>sınırı</a:t>
            </a:r>
            <a:r>
              <a:rPr lang="en-GB" sz="2200" dirty="0"/>
              <a:t> </a:t>
            </a:r>
            <a:r>
              <a:rPr lang="en-GB" sz="2200" dirty="0" err="1"/>
              <a:t>ve</a:t>
            </a:r>
            <a:r>
              <a:rPr lang="en-GB" sz="2200" dirty="0"/>
              <a:t> </a:t>
            </a:r>
            <a:r>
              <a:rPr lang="en-GB" sz="2200" dirty="0" err="1"/>
              <a:t>Kıbrıs</a:t>
            </a:r>
            <a:r>
              <a:rPr lang="en-GB" sz="2200" dirty="0"/>
              <a:t> </a:t>
            </a:r>
            <a:r>
              <a:rPr lang="en-GB" sz="2200" dirty="0" err="1"/>
              <a:t>içlerine</a:t>
            </a:r>
            <a:r>
              <a:rPr lang="en-GB" sz="2200" dirty="0"/>
              <a:t> </a:t>
            </a:r>
            <a:r>
              <a:rPr lang="en-GB" sz="2200" dirty="0" err="1"/>
              <a:t>kadar</a:t>
            </a:r>
            <a:r>
              <a:rPr lang="en-GB" sz="2200" dirty="0"/>
              <a:t> </a:t>
            </a:r>
            <a:r>
              <a:rPr lang="en-GB" sz="2200" dirty="0" err="1"/>
              <a:t>uzanan</a:t>
            </a:r>
            <a:r>
              <a:rPr lang="en-GB" sz="2200" dirty="0"/>
              <a:t> </a:t>
            </a:r>
            <a:r>
              <a:rPr lang="en-GB" sz="2200" dirty="0" err="1"/>
              <a:t>büyük</a:t>
            </a:r>
            <a:r>
              <a:rPr lang="en-GB" sz="2200" dirty="0"/>
              <a:t> </a:t>
            </a:r>
            <a:r>
              <a:rPr lang="en-GB" sz="2200" dirty="0" err="1"/>
              <a:t>coğrafyaya</a:t>
            </a:r>
            <a:r>
              <a:rPr lang="en-GB" sz="2200" dirty="0"/>
              <a:t> </a:t>
            </a:r>
            <a:r>
              <a:rPr lang="en-GB" sz="2200" dirty="0" err="1"/>
              <a:t>yayılmışlardır</a:t>
            </a:r>
            <a:r>
              <a:rPr lang="en-GB" sz="2200" dirty="0"/>
              <a:t>.”(Ahmet </a:t>
            </a:r>
            <a:r>
              <a:rPr lang="en-GB" sz="2200" dirty="0" err="1"/>
              <a:t>Bican</a:t>
            </a:r>
            <a:r>
              <a:rPr lang="en-GB" sz="2200" dirty="0"/>
              <a:t> </a:t>
            </a:r>
            <a:r>
              <a:rPr lang="en-GB" sz="2200" dirty="0" err="1"/>
              <a:t>Ercilasun</a:t>
            </a:r>
            <a:r>
              <a:rPr lang="en-GB" sz="2200" dirty="0"/>
              <a:t> ,</a:t>
            </a:r>
            <a:r>
              <a:rPr lang="en-GB" sz="2200" dirty="0" err="1"/>
              <a:t>Türk</a:t>
            </a:r>
            <a:r>
              <a:rPr lang="en-GB" sz="2200" dirty="0"/>
              <a:t> Dili </a:t>
            </a:r>
            <a:r>
              <a:rPr lang="en-GB" sz="2200" dirty="0" err="1"/>
              <a:t>ve</a:t>
            </a:r>
            <a:r>
              <a:rPr lang="en-GB" sz="2200" dirty="0"/>
              <a:t> </a:t>
            </a:r>
            <a:r>
              <a:rPr lang="en-GB" sz="2200" dirty="0" err="1"/>
              <a:t>Kompozisyon</a:t>
            </a:r>
            <a:r>
              <a:rPr lang="en-GB" sz="2200" dirty="0"/>
              <a:t>, s.67)</a:t>
            </a:r>
            <a:endParaRPr lang="tr-TR" sz="2200" dirty="0"/>
          </a:p>
          <a:p>
            <a:pPr algn="just"/>
            <a:r>
              <a:rPr lang="en-GB" sz="2200" dirty="0" err="1"/>
              <a:t>Dilciler</a:t>
            </a:r>
            <a:r>
              <a:rPr lang="en-GB" sz="2200" dirty="0"/>
              <a:t>, </a:t>
            </a:r>
            <a:r>
              <a:rPr lang="en-GB" sz="2200" dirty="0" err="1"/>
              <a:t>Türk</a:t>
            </a:r>
            <a:r>
              <a:rPr lang="en-GB" sz="2200" dirty="0"/>
              <a:t> </a:t>
            </a:r>
            <a:r>
              <a:rPr lang="en-GB" sz="2200" dirty="0" err="1"/>
              <a:t>dilini</a:t>
            </a:r>
            <a:r>
              <a:rPr lang="en-GB" sz="2200" dirty="0"/>
              <a:t> </a:t>
            </a:r>
            <a:r>
              <a:rPr lang="en-GB" sz="2200" dirty="0" err="1"/>
              <a:t>sınıflandırırken</a:t>
            </a:r>
            <a:r>
              <a:rPr lang="en-GB" sz="2200" dirty="0"/>
              <a:t> Hazar </a:t>
            </a:r>
            <a:r>
              <a:rPr lang="en-GB" sz="2200" dirty="0" err="1"/>
              <a:t>Denizi’ni</a:t>
            </a:r>
            <a:r>
              <a:rPr lang="en-GB" sz="2200" dirty="0"/>
              <a:t> </a:t>
            </a:r>
            <a:r>
              <a:rPr lang="en-GB" sz="2200" dirty="0" err="1"/>
              <a:t>ölçüt</a:t>
            </a:r>
            <a:r>
              <a:rPr lang="en-GB" sz="2200" dirty="0"/>
              <a:t> </a:t>
            </a:r>
            <a:r>
              <a:rPr lang="en-GB" sz="2200" dirty="0" err="1"/>
              <a:t>alırlar</a:t>
            </a:r>
            <a:r>
              <a:rPr lang="en-GB" sz="2200" dirty="0"/>
              <a:t>. </a:t>
            </a:r>
            <a:r>
              <a:rPr lang="en-GB" sz="2200" dirty="0" err="1"/>
              <a:t>Hazar’ın</a:t>
            </a:r>
            <a:r>
              <a:rPr lang="en-GB" sz="2200" dirty="0"/>
              <a:t> </a:t>
            </a:r>
            <a:r>
              <a:rPr lang="en-GB" sz="2200" dirty="0" err="1"/>
              <a:t>doğusunda</a:t>
            </a:r>
            <a:r>
              <a:rPr lang="en-GB" sz="2200" dirty="0"/>
              <a:t> </a:t>
            </a:r>
            <a:r>
              <a:rPr lang="en-GB" sz="2200" dirty="0" err="1"/>
              <a:t>kalan</a:t>
            </a:r>
            <a:r>
              <a:rPr lang="en-GB" sz="2200" dirty="0"/>
              <a:t> </a:t>
            </a:r>
            <a:r>
              <a:rPr lang="en-GB" sz="2200" dirty="0" err="1"/>
              <a:t>Türkler</a:t>
            </a:r>
            <a:r>
              <a:rPr lang="en-GB" sz="2200" dirty="0"/>
              <a:t> </a:t>
            </a:r>
            <a:r>
              <a:rPr lang="en-GB" sz="2200" dirty="0" err="1"/>
              <a:t>Doğu</a:t>
            </a:r>
            <a:r>
              <a:rPr lang="en-GB" sz="2200" dirty="0"/>
              <a:t> </a:t>
            </a:r>
            <a:r>
              <a:rPr lang="en-GB" sz="2200" dirty="0" err="1"/>
              <a:t>Türklüğü</a:t>
            </a:r>
            <a:r>
              <a:rPr lang="en-GB" sz="2200" dirty="0"/>
              <a:t>, </a:t>
            </a:r>
            <a:r>
              <a:rPr lang="en-GB" sz="2200" dirty="0" err="1"/>
              <a:t>batısında</a:t>
            </a:r>
            <a:r>
              <a:rPr lang="en-GB" sz="2200" dirty="0"/>
              <a:t> </a:t>
            </a:r>
            <a:r>
              <a:rPr lang="en-GB" sz="2200" dirty="0" err="1"/>
              <a:t>kalan</a:t>
            </a:r>
            <a:r>
              <a:rPr lang="en-GB" sz="2200" dirty="0"/>
              <a:t> </a:t>
            </a:r>
            <a:r>
              <a:rPr lang="en-GB" sz="2200" dirty="0" err="1"/>
              <a:t>Türkler</a:t>
            </a:r>
            <a:r>
              <a:rPr lang="en-GB" sz="2200" dirty="0"/>
              <a:t> </a:t>
            </a:r>
            <a:r>
              <a:rPr lang="en-GB" sz="2200" dirty="0" err="1"/>
              <a:t>Batı</a:t>
            </a:r>
            <a:r>
              <a:rPr lang="en-GB" sz="2200" dirty="0"/>
              <a:t> </a:t>
            </a:r>
            <a:r>
              <a:rPr lang="en-GB" sz="2200" dirty="0" err="1"/>
              <a:t>Türklüğü</a:t>
            </a:r>
            <a:r>
              <a:rPr lang="en-GB" sz="2200" dirty="0"/>
              <a:t>, </a:t>
            </a:r>
            <a:r>
              <a:rPr lang="en-GB" sz="2200" dirty="0" err="1"/>
              <a:t>kuzeyinde</a:t>
            </a:r>
            <a:r>
              <a:rPr lang="en-GB" sz="2200" dirty="0"/>
              <a:t> </a:t>
            </a:r>
            <a:r>
              <a:rPr lang="en-GB" sz="2200" dirty="0" err="1"/>
              <a:t>kalan</a:t>
            </a:r>
            <a:r>
              <a:rPr lang="en-GB" sz="2200" dirty="0"/>
              <a:t> </a:t>
            </a:r>
            <a:r>
              <a:rPr lang="en-GB" sz="2200" dirty="0" err="1"/>
              <a:t>Türkler</a:t>
            </a:r>
            <a:r>
              <a:rPr lang="en-GB" sz="2200" dirty="0"/>
              <a:t> </a:t>
            </a:r>
            <a:r>
              <a:rPr lang="en-GB" sz="2200" dirty="0" err="1"/>
              <a:t>ise</a:t>
            </a:r>
            <a:r>
              <a:rPr lang="en-GB" sz="2200" dirty="0"/>
              <a:t> </a:t>
            </a:r>
            <a:r>
              <a:rPr lang="en-GB" sz="2200" dirty="0" err="1"/>
              <a:t>Kuzey</a:t>
            </a:r>
            <a:r>
              <a:rPr lang="en-GB" sz="2200" dirty="0"/>
              <a:t> </a:t>
            </a:r>
            <a:r>
              <a:rPr lang="en-GB" sz="2200" dirty="0" err="1"/>
              <a:t>Türklüğü</a:t>
            </a:r>
            <a:r>
              <a:rPr lang="en-GB" sz="2200" dirty="0"/>
              <a:t> </a:t>
            </a:r>
            <a:r>
              <a:rPr lang="en-GB" sz="2200" dirty="0" err="1"/>
              <a:t>olarak</a:t>
            </a:r>
            <a:r>
              <a:rPr lang="en-GB" sz="2200" dirty="0"/>
              <a:t> </a:t>
            </a:r>
            <a:r>
              <a:rPr lang="en-GB" sz="2200" dirty="0" err="1"/>
              <a:t>kabul</a:t>
            </a:r>
            <a:r>
              <a:rPr lang="en-GB" sz="2200" dirty="0"/>
              <a:t> </a:t>
            </a:r>
            <a:r>
              <a:rPr lang="en-GB" sz="2200" dirty="0" err="1"/>
              <a:t>edilir</a:t>
            </a:r>
            <a:r>
              <a:rPr lang="en-GB" sz="2200" dirty="0"/>
              <a:t>. </a:t>
            </a:r>
            <a:r>
              <a:rPr lang="en-GB" sz="2200" dirty="0" err="1"/>
              <a:t>Bütün</a:t>
            </a:r>
            <a:r>
              <a:rPr lang="en-GB" sz="2200" dirty="0"/>
              <a:t> </a:t>
            </a:r>
            <a:r>
              <a:rPr lang="en-GB" sz="2200" dirty="0" err="1"/>
              <a:t>bu</a:t>
            </a:r>
            <a:r>
              <a:rPr lang="en-GB" sz="2200" dirty="0"/>
              <a:t> </a:t>
            </a:r>
            <a:r>
              <a:rPr lang="en-GB" sz="2200" dirty="0" err="1"/>
              <a:t>alanda</a:t>
            </a:r>
            <a:r>
              <a:rPr lang="en-GB" sz="2200" dirty="0"/>
              <a:t> </a:t>
            </a:r>
            <a:r>
              <a:rPr lang="en-GB" sz="2200" dirty="0" err="1"/>
              <a:t>konuşulan</a:t>
            </a:r>
            <a:r>
              <a:rPr lang="en-GB" sz="2200" dirty="0"/>
              <a:t> </a:t>
            </a:r>
            <a:r>
              <a:rPr lang="en-GB" sz="2200" dirty="0" err="1"/>
              <a:t>Türk</a:t>
            </a:r>
            <a:r>
              <a:rPr lang="en-GB" sz="2200" dirty="0"/>
              <a:t> </a:t>
            </a:r>
            <a:r>
              <a:rPr lang="en-GB" sz="2200" dirty="0" err="1"/>
              <a:t>dili</a:t>
            </a:r>
            <a:r>
              <a:rPr lang="en-GB" sz="2200" dirty="0"/>
              <a:t> </a:t>
            </a:r>
            <a:r>
              <a:rPr lang="en-GB" sz="2200" dirty="0" err="1"/>
              <a:t>temel</a:t>
            </a:r>
            <a:r>
              <a:rPr lang="en-GB" sz="2200" dirty="0"/>
              <a:t> </a:t>
            </a:r>
            <a:r>
              <a:rPr lang="en-GB" sz="2200" dirty="0" err="1"/>
              <a:t>olarak</a:t>
            </a:r>
            <a:r>
              <a:rPr lang="en-GB" sz="2200" dirty="0"/>
              <a:t> </a:t>
            </a:r>
            <a:r>
              <a:rPr lang="en-GB" sz="2200" dirty="0" err="1"/>
              <a:t>üç</a:t>
            </a:r>
            <a:r>
              <a:rPr lang="en-GB" sz="2200" dirty="0"/>
              <a:t> </a:t>
            </a:r>
            <a:r>
              <a:rPr lang="en-GB" sz="2200" dirty="0" err="1"/>
              <a:t>lehçeye</a:t>
            </a:r>
            <a:r>
              <a:rPr lang="en-GB" sz="2200" dirty="0"/>
              <a:t> </a:t>
            </a:r>
            <a:r>
              <a:rPr lang="en-GB" sz="2200" dirty="0" err="1"/>
              <a:t>ayrılır</a:t>
            </a:r>
            <a:r>
              <a:rPr lang="en-GB" sz="2200" dirty="0"/>
              <a:t>: </a:t>
            </a:r>
            <a:endParaRPr lang="tr-TR" sz="2200" dirty="0"/>
          </a:p>
          <a:p>
            <a:pPr lvl="0" algn="just"/>
            <a:r>
              <a:rPr lang="en-GB" sz="2200" dirty="0" err="1"/>
              <a:t>Türkçe</a:t>
            </a:r>
            <a:endParaRPr lang="tr-TR" sz="2200" dirty="0"/>
          </a:p>
          <a:p>
            <a:pPr lvl="0" algn="just"/>
            <a:r>
              <a:rPr lang="en-GB" sz="2200" dirty="0" err="1"/>
              <a:t>Yakutça</a:t>
            </a:r>
            <a:r>
              <a:rPr lang="en-GB" sz="2200" dirty="0"/>
              <a:t>                                                                           </a:t>
            </a:r>
            <a:endParaRPr lang="tr-TR" sz="2200" dirty="0"/>
          </a:p>
          <a:p>
            <a:pPr lvl="0" algn="just"/>
            <a:r>
              <a:rPr lang="en-GB" sz="2200" dirty="0" err="1"/>
              <a:t>Çuvaşça</a:t>
            </a:r>
            <a:endParaRPr lang="tr-TR" sz="2200" dirty="0"/>
          </a:p>
          <a:p>
            <a:pPr marL="0" indent="0" algn="just">
              <a:buNone/>
            </a:pPr>
            <a:endParaRPr lang="tr-TR" sz="2400" dirty="0"/>
          </a:p>
        </p:txBody>
      </p:sp>
      <p:sp>
        <p:nvSpPr>
          <p:cNvPr id="4" name="3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5" name="4 Slayt Numarası Yer Tutucusu"/>
          <p:cNvSpPr>
            <a:spLocks noGrp="1"/>
          </p:cNvSpPr>
          <p:nvPr>
            <p:ph type="sldNum" sz="quarter" idx="12"/>
          </p:nvPr>
        </p:nvSpPr>
        <p:spPr/>
        <p:txBody>
          <a:bodyPr/>
          <a:lstStyle/>
          <a:p>
            <a:fld id="{F5241D30-471F-4A7E-8796-A38B74581AEE}" type="slidenum">
              <a:rPr lang="tr-TR" smtClean="0"/>
              <a:pPr/>
              <a:t>66</a:t>
            </a:fld>
            <a:endParaRPr lang="tr-TR" dirty="0"/>
          </a:p>
        </p:txBody>
      </p:sp>
    </p:spTree>
    <p:extLst>
      <p:ext uri="{BB962C8B-B14F-4D97-AF65-F5344CB8AC3E}">
        <p14:creationId xmlns:p14="http://schemas.microsoft.com/office/powerpoint/2010/main" val="334290642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i="1" dirty="0"/>
              <a:t>Türk Dilinin Yayılma Alanları</a:t>
            </a:r>
          </a:p>
        </p:txBody>
      </p:sp>
      <p:sp>
        <p:nvSpPr>
          <p:cNvPr id="3" name="2 İçerik Yer Tutucusu"/>
          <p:cNvSpPr>
            <a:spLocks noGrp="1"/>
          </p:cNvSpPr>
          <p:nvPr>
            <p:ph idx="1"/>
          </p:nvPr>
        </p:nvSpPr>
        <p:spPr>
          <a:xfrm>
            <a:off x="427860" y="1052737"/>
            <a:ext cx="8229600" cy="4752528"/>
          </a:xfrm>
        </p:spPr>
        <p:txBody>
          <a:bodyPr>
            <a:noAutofit/>
          </a:bodyPr>
          <a:lstStyle/>
          <a:p>
            <a:pPr marL="0" indent="0" algn="just">
              <a:buNone/>
            </a:pPr>
            <a:endParaRPr lang="tr-TR" sz="2200" dirty="0"/>
          </a:p>
          <a:p>
            <a:pPr algn="just"/>
            <a:r>
              <a:rPr lang="en-GB" sz="2200" dirty="0" err="1"/>
              <a:t>Yakutça</a:t>
            </a:r>
            <a:r>
              <a:rPr lang="en-GB" sz="2200" dirty="0"/>
              <a:t> </a:t>
            </a:r>
            <a:r>
              <a:rPr lang="en-GB" sz="2200" dirty="0" err="1"/>
              <a:t>ve</a:t>
            </a:r>
            <a:r>
              <a:rPr lang="en-GB" sz="2200" dirty="0"/>
              <a:t> </a:t>
            </a:r>
            <a:r>
              <a:rPr lang="en-GB" sz="2200" dirty="0" err="1"/>
              <a:t>Sahaca</a:t>
            </a:r>
            <a:r>
              <a:rPr lang="en-GB" sz="2200" dirty="0"/>
              <a:t> </a:t>
            </a:r>
            <a:r>
              <a:rPr lang="en-GB" sz="2200" dirty="0" err="1"/>
              <a:t>Türk</a:t>
            </a:r>
            <a:r>
              <a:rPr lang="en-GB" sz="2200" dirty="0"/>
              <a:t> </a:t>
            </a:r>
            <a:r>
              <a:rPr lang="en-GB" sz="2200" dirty="0" err="1"/>
              <a:t>dilinin</a:t>
            </a:r>
            <a:r>
              <a:rPr lang="en-GB" sz="2200" dirty="0"/>
              <a:t> </a:t>
            </a:r>
            <a:r>
              <a:rPr lang="en-GB" sz="2200" dirty="0" err="1"/>
              <a:t>yazılı</a:t>
            </a:r>
            <a:r>
              <a:rPr lang="en-GB" sz="2200" dirty="0"/>
              <a:t> </a:t>
            </a:r>
            <a:r>
              <a:rPr lang="en-GB" sz="2200" dirty="0" err="1"/>
              <a:t>metinlerle</a:t>
            </a:r>
            <a:r>
              <a:rPr lang="en-GB" sz="2200" dirty="0"/>
              <a:t> </a:t>
            </a:r>
            <a:r>
              <a:rPr lang="en-GB" sz="2200" dirty="0" err="1"/>
              <a:t>takip</a:t>
            </a:r>
            <a:r>
              <a:rPr lang="en-GB" sz="2200" dirty="0"/>
              <a:t> </a:t>
            </a:r>
            <a:r>
              <a:rPr lang="en-GB" sz="2200" dirty="0" err="1"/>
              <a:t>edemediğimiz</a:t>
            </a:r>
            <a:r>
              <a:rPr lang="en-GB" sz="2200" dirty="0"/>
              <a:t> </a:t>
            </a:r>
            <a:r>
              <a:rPr lang="en-GB" sz="2200" dirty="0" err="1"/>
              <a:t>çağlarında</a:t>
            </a:r>
            <a:r>
              <a:rPr lang="en-GB" sz="2200" dirty="0"/>
              <a:t> Ana </a:t>
            </a:r>
            <a:r>
              <a:rPr lang="en-GB" sz="2200" dirty="0" err="1"/>
              <a:t>Türkçeden</a:t>
            </a:r>
            <a:r>
              <a:rPr lang="en-GB" sz="2200" dirty="0"/>
              <a:t> </a:t>
            </a:r>
            <a:r>
              <a:rPr lang="en-GB" sz="2200" dirty="0" err="1"/>
              <a:t>ayrılmışlardır</a:t>
            </a:r>
            <a:r>
              <a:rPr lang="en-GB" sz="2200" dirty="0"/>
              <a:t>.</a:t>
            </a:r>
            <a:endParaRPr lang="tr-TR" sz="2200" dirty="0"/>
          </a:p>
          <a:p>
            <a:pPr algn="just"/>
            <a:r>
              <a:rPr lang="en-GB" sz="2200" dirty="0"/>
              <a:t>Bu </a:t>
            </a:r>
            <a:r>
              <a:rPr lang="en-GB" sz="2200" dirty="0" err="1"/>
              <a:t>diller</a:t>
            </a:r>
            <a:r>
              <a:rPr lang="en-GB" sz="2200" dirty="0"/>
              <a:t> </a:t>
            </a:r>
            <a:r>
              <a:rPr lang="en-GB" sz="2200" dirty="0" err="1"/>
              <a:t>dışında</a:t>
            </a:r>
            <a:r>
              <a:rPr lang="en-GB" sz="2200" dirty="0"/>
              <a:t> </a:t>
            </a:r>
            <a:r>
              <a:rPr lang="en-GB" sz="2200" dirty="0" err="1"/>
              <a:t>kalan</a:t>
            </a:r>
            <a:r>
              <a:rPr lang="en-GB" sz="2200" dirty="0"/>
              <a:t> </a:t>
            </a:r>
            <a:r>
              <a:rPr lang="en-GB" sz="2200" dirty="0" err="1"/>
              <a:t>diğer</a:t>
            </a:r>
            <a:r>
              <a:rPr lang="en-GB" sz="2200" dirty="0"/>
              <a:t> </a:t>
            </a:r>
            <a:r>
              <a:rPr lang="en-GB" sz="2200" dirty="0" err="1"/>
              <a:t>lehçeler</a:t>
            </a:r>
            <a:r>
              <a:rPr lang="en-GB" sz="2200" dirty="0"/>
              <a:t> </a:t>
            </a:r>
            <a:r>
              <a:rPr lang="en-GB" sz="2200" dirty="0" err="1"/>
              <a:t>Türkçe</a:t>
            </a:r>
            <a:r>
              <a:rPr lang="en-GB" sz="2200" dirty="0"/>
              <a:t> </a:t>
            </a:r>
            <a:r>
              <a:rPr lang="en-GB" sz="2200" dirty="0" err="1"/>
              <a:t>olarak</a:t>
            </a:r>
            <a:r>
              <a:rPr lang="en-GB" sz="2200" dirty="0"/>
              <a:t> </a:t>
            </a:r>
            <a:r>
              <a:rPr lang="en-GB" sz="2200" dirty="0" err="1"/>
              <a:t>adlandırılmaktadır</a:t>
            </a:r>
            <a:r>
              <a:rPr lang="en-GB" sz="2200" dirty="0"/>
              <a:t>.</a:t>
            </a:r>
            <a:endParaRPr lang="tr-TR" sz="2200" dirty="0"/>
          </a:p>
          <a:p>
            <a:pPr algn="just"/>
            <a:r>
              <a:rPr lang="en-GB" sz="2200" dirty="0" err="1"/>
              <a:t>Türkçenin</a:t>
            </a:r>
            <a:r>
              <a:rPr lang="en-GB" sz="2200" dirty="0"/>
              <a:t> </a:t>
            </a:r>
            <a:r>
              <a:rPr lang="en-GB" sz="2200" dirty="0" err="1"/>
              <a:t>yazılı</a:t>
            </a:r>
            <a:r>
              <a:rPr lang="en-GB" sz="2200" dirty="0"/>
              <a:t> </a:t>
            </a:r>
            <a:r>
              <a:rPr lang="en-GB" sz="2200" dirty="0" err="1"/>
              <a:t>belgeleri</a:t>
            </a:r>
            <a:r>
              <a:rPr lang="en-GB" sz="2200" dirty="0"/>
              <a:t> VIII. </a:t>
            </a:r>
            <a:r>
              <a:rPr lang="en-GB" sz="2200" dirty="0" err="1"/>
              <a:t>yüzyılda</a:t>
            </a:r>
            <a:r>
              <a:rPr lang="en-GB" sz="2200" dirty="0"/>
              <a:t> </a:t>
            </a:r>
            <a:r>
              <a:rPr lang="en-GB" sz="2200" dirty="0" err="1"/>
              <a:t>yazılmış</a:t>
            </a:r>
            <a:r>
              <a:rPr lang="en-GB" sz="2200" dirty="0"/>
              <a:t> </a:t>
            </a:r>
            <a:r>
              <a:rPr lang="en-GB" sz="2200" dirty="0" err="1"/>
              <a:t>olan</a:t>
            </a:r>
            <a:r>
              <a:rPr lang="en-GB" sz="2200" dirty="0"/>
              <a:t> Köktürk </a:t>
            </a:r>
            <a:r>
              <a:rPr lang="tr-TR" sz="2200" dirty="0" err="1"/>
              <a:t>Yazıtları’dır</a:t>
            </a:r>
            <a:r>
              <a:rPr lang="tr-TR" sz="2200" dirty="0"/>
              <a:t>.</a:t>
            </a:r>
            <a:r>
              <a:rPr lang="en-GB" sz="2200" dirty="0"/>
              <a:t> Bu </a:t>
            </a:r>
            <a:r>
              <a:rPr lang="tr-TR" sz="2200" dirty="0"/>
              <a:t>yazıtlar</a:t>
            </a:r>
            <a:r>
              <a:rPr lang="en-GB" sz="2200" dirty="0"/>
              <a:t>, </a:t>
            </a:r>
            <a:r>
              <a:rPr lang="en-GB" sz="2200" dirty="0" err="1"/>
              <a:t>Köktürkçe</a:t>
            </a:r>
            <a:r>
              <a:rPr lang="en-GB" sz="2200" dirty="0"/>
              <a:t> </a:t>
            </a:r>
            <a:r>
              <a:rPr lang="en-GB" sz="2200" dirty="0" err="1"/>
              <a:t>ile</a:t>
            </a:r>
            <a:r>
              <a:rPr lang="en-GB" sz="2200" dirty="0"/>
              <a:t> </a:t>
            </a:r>
            <a:r>
              <a:rPr lang="en-GB" sz="2200" dirty="0" err="1"/>
              <a:t>yazılmıştır</a:t>
            </a:r>
            <a:r>
              <a:rPr lang="en-GB" sz="2200" dirty="0"/>
              <a:t>.  </a:t>
            </a:r>
            <a:r>
              <a:rPr lang="en-GB" sz="2200" dirty="0" err="1"/>
              <a:t>Köktürkçeyi</a:t>
            </a:r>
            <a:r>
              <a:rPr lang="en-GB" sz="2200" dirty="0"/>
              <a:t> o </a:t>
            </a:r>
            <a:r>
              <a:rPr lang="en-GB" sz="2200" dirty="0" err="1"/>
              <a:t>dönemde</a:t>
            </a:r>
            <a:r>
              <a:rPr lang="en-GB" sz="2200" dirty="0"/>
              <a:t> </a:t>
            </a:r>
            <a:r>
              <a:rPr lang="en-GB" sz="2200" dirty="0" err="1"/>
              <a:t>yaşayan</a:t>
            </a:r>
            <a:r>
              <a:rPr lang="en-GB" sz="2200" dirty="0"/>
              <a:t> </a:t>
            </a:r>
            <a:r>
              <a:rPr lang="en-GB" sz="2200" dirty="0" err="1"/>
              <a:t>hemen</a:t>
            </a:r>
            <a:r>
              <a:rPr lang="en-GB" sz="2200" dirty="0"/>
              <a:t> </a:t>
            </a:r>
            <a:r>
              <a:rPr lang="en-GB" sz="2200" dirty="0" err="1"/>
              <a:t>bütün</a:t>
            </a:r>
            <a:r>
              <a:rPr lang="en-GB" sz="2200" dirty="0"/>
              <a:t> </a:t>
            </a:r>
            <a:r>
              <a:rPr lang="en-GB" sz="2200" dirty="0" err="1"/>
              <a:t>Türkler</a:t>
            </a:r>
            <a:r>
              <a:rPr lang="en-GB" sz="2200" dirty="0"/>
              <a:t> (</a:t>
            </a:r>
            <a:r>
              <a:rPr lang="en-GB" sz="2200" dirty="0" err="1"/>
              <a:t>Oğuzlar</a:t>
            </a:r>
            <a:r>
              <a:rPr lang="en-GB" sz="2200" dirty="0"/>
              <a:t>, </a:t>
            </a:r>
            <a:r>
              <a:rPr lang="en-GB" sz="2200" dirty="0" err="1"/>
              <a:t>Kırgızlar</a:t>
            </a:r>
            <a:r>
              <a:rPr lang="en-GB" sz="2200" dirty="0"/>
              <a:t> vs.), </a:t>
            </a:r>
            <a:r>
              <a:rPr lang="en-GB" sz="2200" dirty="0" err="1"/>
              <a:t>yazı</a:t>
            </a:r>
            <a:r>
              <a:rPr lang="en-GB" sz="2200" dirty="0"/>
              <a:t> </a:t>
            </a:r>
            <a:r>
              <a:rPr lang="en-GB" sz="2200" dirty="0" err="1"/>
              <a:t>dili</a:t>
            </a:r>
            <a:r>
              <a:rPr lang="en-GB" sz="2200" dirty="0"/>
              <a:t> </a:t>
            </a:r>
            <a:r>
              <a:rPr lang="en-GB" sz="2200" dirty="0" err="1"/>
              <a:t>olarak</a:t>
            </a:r>
            <a:r>
              <a:rPr lang="en-GB" sz="2200" dirty="0"/>
              <a:t> </a:t>
            </a:r>
            <a:r>
              <a:rPr lang="en-GB" sz="2200" dirty="0" err="1"/>
              <a:t>kullanmaktaydılar</a:t>
            </a:r>
            <a:r>
              <a:rPr lang="en-GB" sz="2200" dirty="0"/>
              <a:t>. </a:t>
            </a:r>
            <a:endParaRPr lang="tr-TR" sz="2200" dirty="0"/>
          </a:p>
          <a:p>
            <a:pPr marL="0" indent="0">
              <a:buNone/>
            </a:pPr>
            <a:endParaRPr lang="tr-TR" dirty="0"/>
          </a:p>
          <a:p>
            <a:pPr marL="0" indent="0" algn="just">
              <a:buNone/>
            </a:pPr>
            <a:endParaRPr lang="tr-TR" sz="2400" dirty="0"/>
          </a:p>
        </p:txBody>
      </p:sp>
      <p:sp>
        <p:nvSpPr>
          <p:cNvPr id="4" name="3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5" name="4 Slayt Numarası Yer Tutucusu"/>
          <p:cNvSpPr>
            <a:spLocks noGrp="1"/>
          </p:cNvSpPr>
          <p:nvPr>
            <p:ph type="sldNum" sz="quarter" idx="12"/>
          </p:nvPr>
        </p:nvSpPr>
        <p:spPr/>
        <p:txBody>
          <a:bodyPr/>
          <a:lstStyle/>
          <a:p>
            <a:fld id="{F5241D30-471F-4A7E-8796-A38B74581AEE}" type="slidenum">
              <a:rPr lang="tr-TR" smtClean="0"/>
              <a:pPr/>
              <a:t>67</a:t>
            </a:fld>
            <a:endParaRPr lang="tr-TR" dirty="0"/>
          </a:p>
        </p:txBody>
      </p:sp>
    </p:spTree>
    <p:extLst>
      <p:ext uri="{BB962C8B-B14F-4D97-AF65-F5344CB8AC3E}">
        <p14:creationId xmlns:p14="http://schemas.microsoft.com/office/powerpoint/2010/main" val="129966873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i="1" dirty="0"/>
              <a:t>Türk Dilinin Yayılma Alanları</a:t>
            </a:r>
          </a:p>
        </p:txBody>
      </p:sp>
      <p:sp>
        <p:nvSpPr>
          <p:cNvPr id="3" name="2 İçerik Yer Tutucusu"/>
          <p:cNvSpPr>
            <a:spLocks noGrp="1"/>
          </p:cNvSpPr>
          <p:nvPr>
            <p:ph idx="1"/>
          </p:nvPr>
        </p:nvSpPr>
        <p:spPr>
          <a:xfrm>
            <a:off x="427860" y="1052737"/>
            <a:ext cx="8229600" cy="4752528"/>
          </a:xfrm>
        </p:spPr>
        <p:txBody>
          <a:bodyPr>
            <a:noAutofit/>
          </a:bodyPr>
          <a:lstStyle/>
          <a:p>
            <a:pPr marL="0" indent="0" algn="just">
              <a:buNone/>
            </a:pPr>
            <a:endParaRPr lang="tr-TR" sz="2200" dirty="0"/>
          </a:p>
          <a:p>
            <a:pPr algn="just"/>
            <a:r>
              <a:rPr lang="en-GB" sz="2400" dirty="0"/>
              <a:t>Köktürk </a:t>
            </a:r>
            <a:r>
              <a:rPr lang="en-GB" sz="2400" dirty="0" err="1"/>
              <a:t>Devleti</a:t>
            </a:r>
            <a:r>
              <a:rPr lang="en-GB" sz="2400" dirty="0"/>
              <a:t> </a:t>
            </a:r>
            <a:r>
              <a:rPr lang="en-GB" sz="2400" dirty="0" err="1"/>
              <a:t>yıkıldıktan</a:t>
            </a:r>
            <a:r>
              <a:rPr lang="en-GB" sz="2400" dirty="0"/>
              <a:t> </a:t>
            </a:r>
            <a:r>
              <a:rPr lang="en-GB" sz="2400" dirty="0" err="1"/>
              <a:t>sonra</a:t>
            </a:r>
            <a:r>
              <a:rPr lang="en-GB" sz="2400" dirty="0"/>
              <a:t> </a:t>
            </a:r>
            <a:r>
              <a:rPr lang="en-GB" sz="2400" dirty="0" err="1"/>
              <a:t>yerine</a:t>
            </a:r>
            <a:r>
              <a:rPr lang="en-GB" sz="2400" dirty="0"/>
              <a:t> Uygur </a:t>
            </a:r>
            <a:r>
              <a:rPr lang="en-GB" sz="2400" dirty="0" err="1"/>
              <a:t>Devleti</a:t>
            </a:r>
            <a:r>
              <a:rPr lang="en-GB" sz="2400" dirty="0"/>
              <a:t> </a:t>
            </a:r>
            <a:r>
              <a:rPr lang="en-GB" sz="2400" dirty="0" err="1"/>
              <a:t>kurulmuştur</a:t>
            </a:r>
            <a:r>
              <a:rPr lang="en-GB" sz="2400" dirty="0"/>
              <a:t> </a:t>
            </a:r>
            <a:r>
              <a:rPr lang="en-GB" sz="2400" dirty="0" err="1"/>
              <a:t>ve</a:t>
            </a:r>
            <a:r>
              <a:rPr lang="en-GB" sz="2400" dirty="0"/>
              <a:t> </a:t>
            </a:r>
            <a:r>
              <a:rPr lang="en-GB" sz="2400" dirty="0" err="1"/>
              <a:t>onların</a:t>
            </a:r>
            <a:r>
              <a:rPr lang="en-GB" sz="2400" dirty="0"/>
              <a:t> </a:t>
            </a:r>
            <a:r>
              <a:rPr lang="en-GB" sz="2400" dirty="0" err="1"/>
              <a:t>yazı</a:t>
            </a:r>
            <a:r>
              <a:rPr lang="en-GB" sz="2400" dirty="0"/>
              <a:t> </a:t>
            </a:r>
            <a:r>
              <a:rPr lang="en-GB" sz="2400" dirty="0" err="1"/>
              <a:t>dili</a:t>
            </a:r>
            <a:r>
              <a:rPr lang="en-GB" sz="2400" dirty="0"/>
              <a:t> </a:t>
            </a:r>
            <a:r>
              <a:rPr lang="en-GB" sz="2400" dirty="0" err="1"/>
              <a:t>Uygurcaydı</a:t>
            </a:r>
            <a:r>
              <a:rPr lang="en-GB" sz="2400" dirty="0"/>
              <a:t>. </a:t>
            </a:r>
            <a:r>
              <a:rPr lang="en-GB" sz="2400" dirty="0" err="1"/>
              <a:t>Uygurca</a:t>
            </a:r>
            <a:r>
              <a:rPr lang="en-GB" sz="2400" dirty="0"/>
              <a:t>, </a:t>
            </a:r>
            <a:r>
              <a:rPr lang="en-GB" sz="2400" dirty="0" err="1"/>
              <a:t>hemen</a:t>
            </a:r>
            <a:r>
              <a:rPr lang="en-GB" sz="2400" dirty="0"/>
              <a:t> </a:t>
            </a:r>
            <a:r>
              <a:rPr lang="en-GB" sz="2400" dirty="0" err="1"/>
              <a:t>bütün</a:t>
            </a:r>
            <a:r>
              <a:rPr lang="en-GB" sz="2400" dirty="0"/>
              <a:t> </a:t>
            </a:r>
            <a:r>
              <a:rPr lang="en-GB" sz="2400" dirty="0" err="1"/>
              <a:t>Türklerce</a:t>
            </a:r>
            <a:r>
              <a:rPr lang="en-GB" sz="2400" dirty="0"/>
              <a:t> </a:t>
            </a:r>
            <a:r>
              <a:rPr lang="en-GB" sz="2400" dirty="0" err="1"/>
              <a:t>kullanılan</a:t>
            </a:r>
            <a:r>
              <a:rPr lang="en-GB" sz="2400" dirty="0"/>
              <a:t> </a:t>
            </a:r>
            <a:r>
              <a:rPr lang="en-GB" sz="2400" dirty="0" err="1"/>
              <a:t>yazı</a:t>
            </a:r>
            <a:r>
              <a:rPr lang="en-GB" sz="2400" dirty="0"/>
              <a:t> </a:t>
            </a:r>
            <a:r>
              <a:rPr lang="en-GB" sz="2400" dirty="0" err="1"/>
              <a:t>diliydi</a:t>
            </a:r>
            <a:r>
              <a:rPr lang="en-GB" sz="2400" dirty="0"/>
              <a:t> </a:t>
            </a:r>
            <a:r>
              <a:rPr lang="en-GB" sz="2400" dirty="0" err="1"/>
              <a:t>ve</a:t>
            </a:r>
            <a:r>
              <a:rPr lang="en-GB" sz="2400" dirty="0"/>
              <a:t> </a:t>
            </a:r>
            <a:r>
              <a:rPr lang="en-GB" sz="2400" dirty="0" err="1"/>
              <a:t>bu</a:t>
            </a:r>
            <a:r>
              <a:rPr lang="en-GB" sz="2400" dirty="0"/>
              <a:t> durum 13. </a:t>
            </a:r>
            <a:r>
              <a:rPr lang="en-GB" sz="2400" dirty="0" err="1"/>
              <a:t>yüzyıla</a:t>
            </a:r>
            <a:r>
              <a:rPr lang="en-GB" sz="2400" dirty="0"/>
              <a:t> </a:t>
            </a:r>
            <a:r>
              <a:rPr lang="en-GB" sz="2400" dirty="0" err="1"/>
              <a:t>kadar</a:t>
            </a:r>
            <a:r>
              <a:rPr lang="en-GB" sz="2400" dirty="0"/>
              <a:t> </a:t>
            </a:r>
            <a:r>
              <a:rPr lang="en-GB" sz="2400" dirty="0" err="1"/>
              <a:t>devam</a:t>
            </a:r>
            <a:r>
              <a:rPr lang="en-GB" sz="2400" dirty="0"/>
              <a:t> </a:t>
            </a:r>
            <a:r>
              <a:rPr lang="en-GB" sz="2400" dirty="0" err="1"/>
              <a:t>etmiştir</a:t>
            </a:r>
            <a:r>
              <a:rPr lang="en-GB" sz="2400" dirty="0"/>
              <a:t>. </a:t>
            </a:r>
            <a:r>
              <a:rPr lang="en-GB" sz="2400" dirty="0" err="1"/>
              <a:t>Orta</a:t>
            </a:r>
            <a:r>
              <a:rPr lang="en-GB" sz="2400" dirty="0"/>
              <a:t> </a:t>
            </a:r>
            <a:r>
              <a:rPr lang="en-GB" sz="2400" dirty="0" err="1"/>
              <a:t>Asya’da</a:t>
            </a:r>
            <a:r>
              <a:rPr lang="en-GB" sz="2400" dirty="0"/>
              <a:t> (</a:t>
            </a:r>
            <a:r>
              <a:rPr lang="en-GB" sz="2400" dirty="0" err="1"/>
              <a:t>Türkistan’da</a:t>
            </a:r>
            <a:r>
              <a:rPr lang="en-GB" sz="2400" dirty="0"/>
              <a:t>) </a:t>
            </a:r>
            <a:r>
              <a:rPr lang="en-GB" sz="2400" dirty="0" err="1"/>
              <a:t>yaşayan</a:t>
            </a:r>
            <a:r>
              <a:rPr lang="en-GB" sz="2400" dirty="0"/>
              <a:t> </a:t>
            </a:r>
            <a:r>
              <a:rPr lang="en-GB" sz="2400" dirty="0" err="1"/>
              <a:t>Türkler</a:t>
            </a:r>
            <a:r>
              <a:rPr lang="en-GB" sz="2400" dirty="0"/>
              <a:t>, </a:t>
            </a:r>
            <a:r>
              <a:rPr lang="en-GB" sz="2400" dirty="0" err="1"/>
              <a:t>siyasi</a:t>
            </a:r>
            <a:r>
              <a:rPr lang="en-GB" sz="2400" dirty="0"/>
              <a:t>, </a:t>
            </a:r>
            <a:r>
              <a:rPr lang="en-GB" sz="2400" dirty="0" err="1"/>
              <a:t>coğrafi</a:t>
            </a:r>
            <a:r>
              <a:rPr lang="en-GB" sz="2400" dirty="0"/>
              <a:t>, </a:t>
            </a:r>
            <a:r>
              <a:rPr lang="en-GB" sz="2400" dirty="0" err="1"/>
              <a:t>ekonomik</a:t>
            </a:r>
            <a:r>
              <a:rPr lang="en-GB" sz="2400" dirty="0"/>
              <a:t> vb. </a:t>
            </a:r>
            <a:r>
              <a:rPr lang="en-GB" sz="2400" dirty="0" err="1"/>
              <a:t>sebeplerle</a:t>
            </a:r>
            <a:r>
              <a:rPr lang="en-GB" sz="2400" dirty="0"/>
              <a:t> </a:t>
            </a:r>
            <a:r>
              <a:rPr lang="en-GB" sz="2400" dirty="0" err="1"/>
              <a:t>göç</a:t>
            </a:r>
            <a:r>
              <a:rPr lang="en-GB" sz="2400" dirty="0"/>
              <a:t> </a:t>
            </a:r>
            <a:r>
              <a:rPr lang="en-GB" sz="2400" dirty="0" err="1"/>
              <a:t>etmeye</a:t>
            </a:r>
            <a:r>
              <a:rPr lang="en-GB" sz="2400" dirty="0"/>
              <a:t> </a:t>
            </a:r>
            <a:r>
              <a:rPr lang="en-GB" sz="2400" dirty="0" err="1"/>
              <a:t>başlamıştır</a:t>
            </a:r>
            <a:r>
              <a:rPr lang="en-GB" sz="2400" dirty="0"/>
              <a:t>. </a:t>
            </a:r>
            <a:r>
              <a:rPr lang="en-GB" sz="2400" dirty="0" err="1"/>
              <a:t>Göç</a:t>
            </a:r>
            <a:r>
              <a:rPr lang="en-GB" sz="2400" dirty="0"/>
              <a:t> </a:t>
            </a:r>
            <a:r>
              <a:rPr lang="en-GB" sz="2400" dirty="0" err="1"/>
              <a:t>kollarından</a:t>
            </a:r>
            <a:r>
              <a:rPr lang="en-GB" sz="2400" dirty="0"/>
              <a:t> </a:t>
            </a:r>
            <a:r>
              <a:rPr lang="en-GB" sz="2400" dirty="0" err="1"/>
              <a:t>biri</a:t>
            </a:r>
            <a:r>
              <a:rPr lang="en-GB" sz="2400" dirty="0"/>
              <a:t>, </a:t>
            </a:r>
            <a:r>
              <a:rPr lang="en-GB" sz="2400" dirty="0" err="1"/>
              <a:t>Hazar’ın</a:t>
            </a:r>
            <a:r>
              <a:rPr lang="en-GB" sz="2400" dirty="0"/>
              <a:t> </a:t>
            </a:r>
            <a:r>
              <a:rPr lang="en-GB" sz="2400" dirty="0" err="1"/>
              <a:t>kuzeyinden</a:t>
            </a:r>
            <a:r>
              <a:rPr lang="en-GB" sz="2400" dirty="0"/>
              <a:t> </a:t>
            </a:r>
            <a:r>
              <a:rPr lang="en-GB" sz="2400" dirty="0" err="1"/>
              <a:t>batıya</a:t>
            </a:r>
            <a:r>
              <a:rPr lang="en-GB" sz="2400" dirty="0"/>
              <a:t>, </a:t>
            </a:r>
            <a:r>
              <a:rPr lang="en-GB" sz="2400" dirty="0" err="1"/>
              <a:t>Karadeniz’in</a:t>
            </a:r>
            <a:r>
              <a:rPr lang="en-GB" sz="2400" dirty="0"/>
              <a:t> </a:t>
            </a:r>
            <a:r>
              <a:rPr lang="en-GB" sz="2400" dirty="0" err="1"/>
              <a:t>kuzey</a:t>
            </a:r>
            <a:r>
              <a:rPr lang="en-GB" sz="2400" dirty="0"/>
              <a:t> </a:t>
            </a:r>
            <a:r>
              <a:rPr lang="en-GB" sz="2400" dirty="0" err="1"/>
              <a:t>bölgelerine</a:t>
            </a:r>
            <a:r>
              <a:rPr lang="en-GB" sz="2400" dirty="0"/>
              <a:t> </a:t>
            </a:r>
            <a:r>
              <a:rPr lang="en-GB" sz="2400" dirty="0" err="1"/>
              <a:t>yayılırken</a:t>
            </a:r>
            <a:r>
              <a:rPr lang="en-GB" sz="2400" dirty="0"/>
              <a:t> (</a:t>
            </a:r>
            <a:r>
              <a:rPr lang="en-GB" sz="2400" dirty="0" err="1"/>
              <a:t>Kıpçak</a:t>
            </a:r>
            <a:r>
              <a:rPr lang="en-GB" sz="2400" dirty="0"/>
              <a:t> </a:t>
            </a:r>
            <a:r>
              <a:rPr lang="en-GB" sz="2400" dirty="0" err="1"/>
              <a:t>Türkleri</a:t>
            </a:r>
            <a:r>
              <a:rPr lang="en-GB" sz="2400" dirty="0"/>
              <a:t>), </a:t>
            </a:r>
            <a:r>
              <a:rPr lang="en-GB" sz="2400" dirty="0" err="1"/>
              <a:t>diğer</a:t>
            </a:r>
            <a:r>
              <a:rPr lang="en-GB" sz="2400" dirty="0"/>
              <a:t> </a:t>
            </a:r>
            <a:r>
              <a:rPr lang="en-GB" sz="2400" dirty="0" err="1"/>
              <a:t>bir</a:t>
            </a:r>
            <a:r>
              <a:rPr lang="en-GB" sz="2400" dirty="0"/>
              <a:t> </a:t>
            </a:r>
            <a:r>
              <a:rPr lang="en-GB" sz="2400" dirty="0" err="1"/>
              <a:t>kol</a:t>
            </a:r>
            <a:r>
              <a:rPr lang="en-GB" sz="2400" dirty="0"/>
              <a:t> </a:t>
            </a:r>
            <a:r>
              <a:rPr lang="en-GB" sz="2400" dirty="0" err="1"/>
              <a:t>Hazar’ın</a:t>
            </a:r>
            <a:r>
              <a:rPr lang="en-GB" sz="2400" dirty="0"/>
              <a:t> </a:t>
            </a:r>
            <a:r>
              <a:rPr lang="en-GB" sz="2400" dirty="0" err="1"/>
              <a:t>güneyinden</a:t>
            </a:r>
            <a:r>
              <a:rPr lang="en-GB" sz="2400" dirty="0"/>
              <a:t> </a:t>
            </a:r>
            <a:r>
              <a:rPr lang="en-GB" sz="2400" dirty="0" err="1"/>
              <a:t>batıya</a:t>
            </a:r>
            <a:r>
              <a:rPr lang="en-GB" sz="2400" dirty="0"/>
              <a:t> (</a:t>
            </a:r>
            <a:r>
              <a:rPr lang="en-GB" sz="2400" dirty="0" err="1"/>
              <a:t>Kafkaslara</a:t>
            </a:r>
            <a:r>
              <a:rPr lang="en-GB" sz="2400" dirty="0"/>
              <a:t>, </a:t>
            </a:r>
            <a:r>
              <a:rPr lang="en-GB" sz="2400" dirty="0" err="1"/>
              <a:t>Anadolu’ya</a:t>
            </a:r>
            <a:r>
              <a:rPr lang="en-GB" sz="2400" dirty="0"/>
              <a:t>) </a:t>
            </a:r>
            <a:r>
              <a:rPr lang="en-GB" sz="2400" dirty="0" err="1"/>
              <a:t>ve</a:t>
            </a:r>
            <a:r>
              <a:rPr lang="en-GB" sz="2400" dirty="0"/>
              <a:t> </a:t>
            </a:r>
            <a:r>
              <a:rPr lang="en-GB" sz="2400" dirty="0" err="1"/>
              <a:t>güneye</a:t>
            </a:r>
            <a:r>
              <a:rPr lang="en-GB" sz="2400" dirty="0"/>
              <a:t> (</a:t>
            </a:r>
            <a:r>
              <a:rPr lang="en-GB" sz="2400" dirty="0" err="1"/>
              <a:t>Suriye</a:t>
            </a:r>
            <a:r>
              <a:rPr lang="en-GB" sz="2400" dirty="0"/>
              <a:t>, </a:t>
            </a:r>
            <a:r>
              <a:rPr lang="en-GB" sz="2400" dirty="0" err="1"/>
              <a:t>Irak</a:t>
            </a:r>
            <a:r>
              <a:rPr lang="en-GB" sz="2400" dirty="0"/>
              <a:t>) </a:t>
            </a:r>
            <a:r>
              <a:rPr lang="en-GB" sz="2400" dirty="0" err="1"/>
              <a:t>göç</a:t>
            </a:r>
            <a:r>
              <a:rPr lang="en-GB" sz="2400" dirty="0"/>
              <a:t> </a:t>
            </a:r>
            <a:r>
              <a:rPr lang="en-GB" sz="2400" dirty="0" err="1"/>
              <a:t>etmiştir</a:t>
            </a:r>
            <a:r>
              <a:rPr lang="en-GB" sz="2400" dirty="0"/>
              <a:t> (</a:t>
            </a:r>
            <a:r>
              <a:rPr lang="en-GB" sz="2400" dirty="0" err="1"/>
              <a:t>Oğuz</a:t>
            </a:r>
            <a:r>
              <a:rPr lang="en-GB" sz="2400" dirty="0"/>
              <a:t> </a:t>
            </a:r>
            <a:r>
              <a:rPr lang="en-GB" sz="2400" dirty="0" err="1"/>
              <a:t>Türkleri</a:t>
            </a:r>
            <a:r>
              <a:rPr lang="en-GB" sz="2400" dirty="0"/>
              <a:t>). Bir </a:t>
            </a:r>
            <a:r>
              <a:rPr lang="en-GB" sz="2400" dirty="0" err="1"/>
              <a:t>kısmı</a:t>
            </a:r>
            <a:r>
              <a:rPr lang="en-GB" sz="2400" dirty="0"/>
              <a:t> da </a:t>
            </a:r>
            <a:r>
              <a:rPr lang="en-GB" sz="2400" dirty="0" err="1"/>
              <a:t>yerinde</a:t>
            </a:r>
            <a:r>
              <a:rPr lang="en-GB" sz="2400" dirty="0"/>
              <a:t> </a:t>
            </a:r>
            <a:r>
              <a:rPr lang="en-GB" sz="2400" dirty="0" err="1"/>
              <a:t>kalmıştır</a:t>
            </a:r>
            <a:r>
              <a:rPr lang="en-GB" sz="2400" dirty="0"/>
              <a:t> (</a:t>
            </a:r>
            <a:r>
              <a:rPr lang="en-GB" sz="2400" dirty="0" err="1"/>
              <a:t>Doğu</a:t>
            </a:r>
            <a:r>
              <a:rPr lang="en-GB" sz="2400" dirty="0"/>
              <a:t> </a:t>
            </a:r>
            <a:r>
              <a:rPr lang="en-GB" sz="2400" dirty="0" err="1"/>
              <a:t>Türkleri</a:t>
            </a:r>
            <a:r>
              <a:rPr lang="en-GB" sz="2400" dirty="0"/>
              <a:t>).</a:t>
            </a:r>
            <a:endParaRPr lang="tr-TR" sz="2400" dirty="0"/>
          </a:p>
          <a:p>
            <a:pPr marL="0" indent="0" algn="just">
              <a:buNone/>
            </a:pPr>
            <a:endParaRPr lang="tr-TR" sz="2400" dirty="0"/>
          </a:p>
        </p:txBody>
      </p:sp>
      <p:sp>
        <p:nvSpPr>
          <p:cNvPr id="4" name="3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5" name="4 Slayt Numarası Yer Tutucusu"/>
          <p:cNvSpPr>
            <a:spLocks noGrp="1"/>
          </p:cNvSpPr>
          <p:nvPr>
            <p:ph type="sldNum" sz="quarter" idx="12"/>
          </p:nvPr>
        </p:nvSpPr>
        <p:spPr/>
        <p:txBody>
          <a:bodyPr/>
          <a:lstStyle/>
          <a:p>
            <a:fld id="{F5241D30-471F-4A7E-8796-A38B74581AEE}" type="slidenum">
              <a:rPr lang="tr-TR" smtClean="0"/>
              <a:pPr/>
              <a:t>68</a:t>
            </a:fld>
            <a:endParaRPr lang="tr-TR" dirty="0"/>
          </a:p>
        </p:txBody>
      </p:sp>
    </p:spTree>
    <p:extLst>
      <p:ext uri="{BB962C8B-B14F-4D97-AF65-F5344CB8AC3E}">
        <p14:creationId xmlns:p14="http://schemas.microsoft.com/office/powerpoint/2010/main" val="315622186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i="1" dirty="0"/>
              <a:t>Türk Dilinin Yayılma Alanları</a:t>
            </a:r>
          </a:p>
        </p:txBody>
      </p:sp>
      <p:sp>
        <p:nvSpPr>
          <p:cNvPr id="3" name="2 İçerik Yer Tutucusu"/>
          <p:cNvSpPr>
            <a:spLocks noGrp="1"/>
          </p:cNvSpPr>
          <p:nvPr>
            <p:ph idx="1"/>
          </p:nvPr>
        </p:nvSpPr>
        <p:spPr>
          <a:xfrm>
            <a:off x="427860" y="1052737"/>
            <a:ext cx="8229600" cy="4752528"/>
          </a:xfrm>
        </p:spPr>
        <p:txBody>
          <a:bodyPr>
            <a:noAutofit/>
          </a:bodyPr>
          <a:lstStyle/>
          <a:p>
            <a:pPr marL="0" indent="0" algn="just">
              <a:buNone/>
            </a:pPr>
            <a:endParaRPr lang="tr-TR" sz="2200" dirty="0"/>
          </a:p>
          <a:p>
            <a:pPr algn="just"/>
            <a:r>
              <a:rPr lang="en-GB" sz="2400" dirty="0" err="1"/>
              <a:t>Doğu</a:t>
            </a:r>
            <a:r>
              <a:rPr lang="en-GB" sz="2400" dirty="0"/>
              <a:t> </a:t>
            </a:r>
            <a:r>
              <a:rPr lang="en-GB" sz="2400" dirty="0" err="1"/>
              <a:t>Türklüğü</a:t>
            </a:r>
            <a:r>
              <a:rPr lang="en-GB" sz="2400" dirty="0"/>
              <a:t>, </a:t>
            </a:r>
            <a:r>
              <a:rPr lang="en-GB" sz="2400" dirty="0" err="1"/>
              <a:t>Doğu</a:t>
            </a:r>
            <a:r>
              <a:rPr lang="en-GB" sz="2400" dirty="0"/>
              <a:t> </a:t>
            </a:r>
            <a:r>
              <a:rPr lang="en-GB" sz="2400" dirty="0" err="1"/>
              <a:t>Türkçesini</a:t>
            </a:r>
            <a:r>
              <a:rPr lang="en-GB" sz="2400" dirty="0"/>
              <a:t> (</a:t>
            </a:r>
            <a:r>
              <a:rPr lang="en-GB" sz="2400" dirty="0" err="1"/>
              <a:t>önce</a:t>
            </a:r>
            <a:r>
              <a:rPr lang="en-GB" sz="2400" dirty="0"/>
              <a:t> </a:t>
            </a:r>
            <a:r>
              <a:rPr lang="en-GB" sz="2400" dirty="0" err="1"/>
              <a:t>Karahanlı</a:t>
            </a:r>
            <a:r>
              <a:rPr lang="en-GB" sz="2400" dirty="0"/>
              <a:t>, </a:t>
            </a:r>
            <a:r>
              <a:rPr lang="en-GB" sz="2400" dirty="0" err="1"/>
              <a:t>sonra</a:t>
            </a:r>
            <a:r>
              <a:rPr lang="en-GB" sz="2400" dirty="0"/>
              <a:t> </a:t>
            </a:r>
            <a:r>
              <a:rPr lang="en-GB" sz="2400" dirty="0" err="1"/>
              <a:t>Çağatay</a:t>
            </a:r>
            <a:r>
              <a:rPr lang="en-GB" sz="2400" dirty="0"/>
              <a:t> </a:t>
            </a:r>
            <a:r>
              <a:rPr lang="en-GB" sz="2400" dirty="0" err="1"/>
              <a:t>yazı</a:t>
            </a:r>
            <a:r>
              <a:rPr lang="en-GB" sz="2400" dirty="0"/>
              <a:t> </a:t>
            </a:r>
            <a:r>
              <a:rPr lang="en-GB" sz="2400" dirty="0" err="1"/>
              <a:t>dilleri</a:t>
            </a:r>
            <a:r>
              <a:rPr lang="en-GB" sz="2400" dirty="0"/>
              <a:t>) </a:t>
            </a:r>
            <a:r>
              <a:rPr lang="en-GB" sz="2400" dirty="0" err="1"/>
              <a:t>yaklaşık</a:t>
            </a:r>
            <a:r>
              <a:rPr lang="en-GB" sz="2400" dirty="0"/>
              <a:t> 19.yüzyıla </a:t>
            </a:r>
            <a:r>
              <a:rPr lang="en-GB" sz="2400" dirty="0" err="1"/>
              <a:t>kadar</a:t>
            </a:r>
            <a:r>
              <a:rPr lang="en-GB" sz="2400" dirty="0"/>
              <a:t> </a:t>
            </a:r>
            <a:r>
              <a:rPr lang="en-GB" sz="2400" dirty="0" err="1"/>
              <a:t>kullanmıştır</a:t>
            </a:r>
            <a:r>
              <a:rPr lang="en-GB" sz="2400" dirty="0"/>
              <a:t>. </a:t>
            </a:r>
            <a:r>
              <a:rPr lang="en-GB" sz="2400" dirty="0" err="1"/>
              <a:t>Batı</a:t>
            </a:r>
            <a:r>
              <a:rPr lang="en-GB" sz="2400" dirty="0"/>
              <a:t> </a:t>
            </a:r>
            <a:r>
              <a:rPr lang="en-GB" sz="2400" dirty="0" err="1"/>
              <a:t>Türklüğü</a:t>
            </a:r>
            <a:r>
              <a:rPr lang="en-GB" sz="2400" dirty="0"/>
              <a:t> de </a:t>
            </a:r>
            <a:r>
              <a:rPr lang="en-GB" sz="2400" dirty="0" err="1"/>
              <a:t>aynı</a:t>
            </a:r>
            <a:r>
              <a:rPr lang="en-GB" sz="2400" dirty="0"/>
              <a:t> </a:t>
            </a:r>
            <a:r>
              <a:rPr lang="en-GB" sz="2400" dirty="0" err="1"/>
              <a:t>dönemde</a:t>
            </a:r>
            <a:r>
              <a:rPr lang="en-GB" sz="2400" dirty="0"/>
              <a:t> </a:t>
            </a:r>
            <a:r>
              <a:rPr lang="en-GB" sz="2400" dirty="0" err="1"/>
              <a:t>Batı</a:t>
            </a:r>
            <a:r>
              <a:rPr lang="en-GB" sz="2400" dirty="0"/>
              <a:t> </a:t>
            </a:r>
            <a:r>
              <a:rPr lang="en-GB" sz="2400" dirty="0" err="1"/>
              <a:t>Türkçesini</a:t>
            </a:r>
            <a:r>
              <a:rPr lang="en-GB" sz="2400" dirty="0"/>
              <a:t> (</a:t>
            </a:r>
            <a:r>
              <a:rPr lang="en-GB" sz="2400" dirty="0" err="1"/>
              <a:t>önce</a:t>
            </a:r>
            <a:r>
              <a:rPr lang="en-GB" sz="2400" dirty="0"/>
              <a:t> </a:t>
            </a:r>
            <a:r>
              <a:rPr lang="en-GB" sz="2400" dirty="0" err="1"/>
              <a:t>Eski</a:t>
            </a:r>
            <a:r>
              <a:rPr lang="en-GB" sz="2400" dirty="0"/>
              <a:t> Anadolu /</a:t>
            </a:r>
            <a:r>
              <a:rPr lang="en-GB" sz="2400" dirty="0" err="1"/>
              <a:t>TürkiyeTürkçesi</a:t>
            </a:r>
            <a:r>
              <a:rPr lang="en-GB" sz="2400" dirty="0"/>
              <a:t>, </a:t>
            </a:r>
            <a:r>
              <a:rPr lang="en-GB" sz="2400" dirty="0" err="1"/>
              <a:t>sonra</a:t>
            </a:r>
            <a:r>
              <a:rPr lang="en-GB" sz="2400" dirty="0"/>
              <a:t> </a:t>
            </a:r>
            <a:r>
              <a:rPr lang="en-GB" sz="2400" dirty="0" err="1"/>
              <a:t>Osmanlı</a:t>
            </a:r>
            <a:r>
              <a:rPr lang="en-GB" sz="2400" dirty="0"/>
              <a:t> </a:t>
            </a:r>
            <a:r>
              <a:rPr lang="en-GB" sz="2400" dirty="0" err="1"/>
              <a:t>Türkçesi</a:t>
            </a:r>
            <a:r>
              <a:rPr lang="en-GB" sz="2400" dirty="0"/>
              <a:t> </a:t>
            </a:r>
            <a:r>
              <a:rPr lang="en-GB" sz="2400" dirty="0" err="1"/>
              <a:t>ve</a:t>
            </a:r>
            <a:r>
              <a:rPr lang="en-GB" sz="2400" dirty="0"/>
              <a:t> </a:t>
            </a:r>
            <a:r>
              <a:rPr lang="en-GB" sz="2400" dirty="0" err="1"/>
              <a:t>günümüz</a:t>
            </a:r>
            <a:r>
              <a:rPr lang="en-GB" sz="2400" dirty="0"/>
              <a:t> </a:t>
            </a:r>
            <a:r>
              <a:rPr lang="en-GB" sz="2400" dirty="0" err="1"/>
              <a:t>Türkiye</a:t>
            </a:r>
            <a:r>
              <a:rPr lang="en-GB" sz="2400" dirty="0"/>
              <a:t> </a:t>
            </a:r>
            <a:r>
              <a:rPr lang="en-GB" sz="2400" dirty="0" err="1"/>
              <a:t>Türkçesi</a:t>
            </a:r>
            <a:r>
              <a:rPr lang="en-GB" sz="2400" dirty="0"/>
              <a:t>) </a:t>
            </a:r>
            <a:r>
              <a:rPr lang="en-GB" sz="2400" dirty="0" err="1"/>
              <a:t>yazı</a:t>
            </a:r>
            <a:r>
              <a:rPr lang="en-GB" sz="2400" dirty="0"/>
              <a:t> </a:t>
            </a:r>
            <a:r>
              <a:rPr lang="en-GB" sz="2400" dirty="0" err="1"/>
              <a:t>dili</a:t>
            </a:r>
            <a:r>
              <a:rPr lang="en-GB" sz="2400" dirty="0"/>
              <a:t> </a:t>
            </a:r>
            <a:r>
              <a:rPr lang="en-GB" sz="2400" dirty="0" err="1"/>
              <a:t>olarak</a:t>
            </a:r>
            <a:r>
              <a:rPr lang="en-GB" sz="2400" dirty="0"/>
              <a:t> </a:t>
            </a:r>
            <a:r>
              <a:rPr lang="en-GB" sz="2400" dirty="0" err="1"/>
              <a:t>kullanmıştır</a:t>
            </a:r>
            <a:r>
              <a:rPr lang="en-GB" sz="2400" dirty="0"/>
              <a:t>. </a:t>
            </a:r>
            <a:r>
              <a:rPr lang="en-GB" sz="2400" dirty="0" err="1"/>
              <a:t>Batı</a:t>
            </a:r>
            <a:r>
              <a:rPr lang="en-GB" sz="2400" dirty="0"/>
              <a:t> </a:t>
            </a:r>
            <a:r>
              <a:rPr lang="en-GB" sz="2400" dirty="0" err="1"/>
              <a:t>Türkistan</a:t>
            </a:r>
            <a:r>
              <a:rPr lang="en-GB" sz="2400" dirty="0"/>
              <a:t> </a:t>
            </a:r>
            <a:r>
              <a:rPr lang="en-GB" sz="2400" dirty="0" err="1"/>
              <a:t>Türkleri</a:t>
            </a:r>
            <a:r>
              <a:rPr lang="en-GB" sz="2400" dirty="0"/>
              <a:t>, 1917 </a:t>
            </a:r>
            <a:r>
              <a:rPr lang="en-GB" sz="2400" dirty="0" err="1"/>
              <a:t>İhtilali’nden</a:t>
            </a:r>
            <a:r>
              <a:rPr lang="en-GB" sz="2400" dirty="0"/>
              <a:t> </a:t>
            </a:r>
            <a:r>
              <a:rPr lang="en-GB" sz="2400" dirty="0" err="1"/>
              <a:t>sonra</a:t>
            </a:r>
            <a:r>
              <a:rPr lang="en-GB" sz="2400" dirty="0"/>
              <a:t> </a:t>
            </a:r>
            <a:r>
              <a:rPr lang="en-GB" sz="2400" dirty="0" err="1"/>
              <a:t>Rusya’nın</a:t>
            </a:r>
            <a:r>
              <a:rPr lang="en-GB" sz="2400" dirty="0"/>
              <a:t> </a:t>
            </a:r>
            <a:r>
              <a:rPr lang="en-GB" sz="2400" dirty="0" err="1"/>
              <a:t>hakimiyetine</a:t>
            </a:r>
            <a:r>
              <a:rPr lang="en-GB" sz="2400" dirty="0"/>
              <a:t> </a:t>
            </a:r>
            <a:r>
              <a:rPr lang="en-GB" sz="2400" dirty="0" err="1"/>
              <a:t>girmiştir</a:t>
            </a:r>
            <a:r>
              <a:rPr lang="en-GB" sz="2400" dirty="0"/>
              <a:t> </a:t>
            </a:r>
            <a:r>
              <a:rPr lang="en-GB" sz="2400" dirty="0" err="1"/>
              <a:t>ve</a:t>
            </a:r>
            <a:r>
              <a:rPr lang="en-GB" sz="2400" dirty="0"/>
              <a:t> </a:t>
            </a:r>
            <a:r>
              <a:rPr lang="en-GB" sz="2400" dirty="0" err="1"/>
              <a:t>pek</a:t>
            </a:r>
            <a:r>
              <a:rPr lang="en-GB" sz="2400" dirty="0"/>
              <a:t> </a:t>
            </a:r>
            <a:r>
              <a:rPr lang="en-GB" sz="2400" dirty="0" err="1"/>
              <a:t>çok</a:t>
            </a:r>
            <a:r>
              <a:rPr lang="en-GB" sz="2400" dirty="0"/>
              <a:t> </a:t>
            </a:r>
            <a:r>
              <a:rPr lang="en-GB" sz="2400" dirty="0" err="1"/>
              <a:t>konuşma</a:t>
            </a:r>
            <a:r>
              <a:rPr lang="en-GB" sz="2400" dirty="0"/>
              <a:t> </a:t>
            </a:r>
            <a:r>
              <a:rPr lang="en-GB" sz="2400" dirty="0" err="1"/>
              <a:t>lehçesini</a:t>
            </a:r>
            <a:r>
              <a:rPr lang="en-GB" sz="2400" dirty="0"/>
              <a:t> </a:t>
            </a:r>
            <a:r>
              <a:rPr lang="en-GB" sz="2400" dirty="0" err="1"/>
              <a:t>yazı</a:t>
            </a:r>
            <a:r>
              <a:rPr lang="en-GB" sz="2400" dirty="0"/>
              <a:t> </a:t>
            </a:r>
            <a:r>
              <a:rPr lang="en-GB" sz="2400" dirty="0" err="1"/>
              <a:t>dili</a:t>
            </a:r>
            <a:r>
              <a:rPr lang="en-GB" sz="2400" dirty="0"/>
              <a:t> </a:t>
            </a:r>
            <a:r>
              <a:rPr lang="en-GB" sz="2400" dirty="0" err="1"/>
              <a:t>haline</a:t>
            </a:r>
            <a:r>
              <a:rPr lang="en-GB" sz="2400" dirty="0"/>
              <a:t> </a:t>
            </a:r>
            <a:r>
              <a:rPr lang="en-GB" sz="2400" dirty="0" err="1"/>
              <a:t>getirmiştir</a:t>
            </a:r>
            <a:r>
              <a:rPr lang="en-GB" sz="2400" dirty="0"/>
              <a:t>. </a:t>
            </a:r>
            <a:r>
              <a:rPr lang="en-GB" sz="2400" dirty="0" err="1"/>
              <a:t>Bugünkü</a:t>
            </a:r>
            <a:r>
              <a:rPr lang="en-GB" sz="2400" dirty="0"/>
              <a:t> </a:t>
            </a:r>
            <a:r>
              <a:rPr lang="en-GB" sz="2400" dirty="0" err="1"/>
              <a:t>Türk</a:t>
            </a:r>
            <a:r>
              <a:rPr lang="en-GB" sz="2400" dirty="0"/>
              <a:t> </a:t>
            </a:r>
            <a:r>
              <a:rPr lang="en-GB" sz="2400" dirty="0" err="1"/>
              <a:t>yazı</a:t>
            </a:r>
            <a:r>
              <a:rPr lang="en-GB" sz="2400" dirty="0"/>
              <a:t> </a:t>
            </a:r>
            <a:r>
              <a:rPr lang="en-GB" sz="2400" dirty="0" err="1"/>
              <a:t>dilleri</a:t>
            </a:r>
            <a:r>
              <a:rPr lang="en-GB" sz="2400" dirty="0"/>
              <a:t> </a:t>
            </a:r>
            <a:r>
              <a:rPr lang="en-GB" sz="2400" dirty="0" err="1"/>
              <a:t>böyle</a:t>
            </a:r>
            <a:r>
              <a:rPr lang="en-GB" sz="2400" dirty="0"/>
              <a:t> </a:t>
            </a:r>
            <a:r>
              <a:rPr lang="en-GB" sz="2400" dirty="0" err="1"/>
              <a:t>ortaya</a:t>
            </a:r>
            <a:r>
              <a:rPr lang="en-GB" sz="2400" dirty="0"/>
              <a:t> </a:t>
            </a:r>
            <a:r>
              <a:rPr lang="en-GB" sz="2400" dirty="0" err="1"/>
              <a:t>çıkmıştır</a:t>
            </a:r>
            <a:r>
              <a:rPr lang="en-GB" sz="2400" dirty="0"/>
              <a:t> (</a:t>
            </a:r>
            <a:r>
              <a:rPr lang="en-GB" sz="2400" dirty="0" err="1"/>
              <a:t>Ceyhun</a:t>
            </a:r>
            <a:r>
              <a:rPr lang="en-GB" sz="2400" dirty="0"/>
              <a:t> </a:t>
            </a:r>
            <a:r>
              <a:rPr lang="en-GB" sz="2400" dirty="0" err="1"/>
              <a:t>Vedat</a:t>
            </a:r>
            <a:r>
              <a:rPr lang="en-GB" sz="2400" dirty="0"/>
              <a:t> Uygur, </a:t>
            </a:r>
            <a:r>
              <a:rPr lang="en-GB" sz="2400" dirty="0" err="1"/>
              <a:t>Üniversiteler</a:t>
            </a:r>
            <a:r>
              <a:rPr lang="en-GB" sz="2400" dirty="0"/>
              <a:t> </a:t>
            </a:r>
            <a:r>
              <a:rPr lang="en-GB" sz="2400" dirty="0" err="1"/>
              <a:t>İçin</a:t>
            </a:r>
            <a:r>
              <a:rPr lang="en-GB" sz="2400" dirty="0"/>
              <a:t> </a:t>
            </a:r>
            <a:r>
              <a:rPr lang="en-GB" sz="2400" dirty="0" err="1"/>
              <a:t>Türk</a:t>
            </a:r>
            <a:r>
              <a:rPr lang="en-GB" sz="2400" dirty="0"/>
              <a:t> Dili </a:t>
            </a:r>
            <a:r>
              <a:rPr lang="en-GB" sz="2400" dirty="0" err="1"/>
              <a:t>Yazılı</a:t>
            </a:r>
            <a:r>
              <a:rPr lang="en-GB" sz="2400" dirty="0"/>
              <a:t> </a:t>
            </a:r>
            <a:r>
              <a:rPr lang="en-GB" sz="2400" dirty="0" err="1"/>
              <a:t>ve</a:t>
            </a:r>
            <a:r>
              <a:rPr lang="en-GB" sz="2400" dirty="0"/>
              <a:t> </a:t>
            </a:r>
            <a:r>
              <a:rPr lang="en-GB" sz="2400" dirty="0" err="1"/>
              <a:t>Sözlü</a:t>
            </a:r>
            <a:r>
              <a:rPr lang="en-GB" sz="2400" dirty="0"/>
              <a:t> </a:t>
            </a:r>
            <a:r>
              <a:rPr lang="en-GB" sz="2400" dirty="0" err="1"/>
              <a:t>Anlatım</a:t>
            </a:r>
            <a:r>
              <a:rPr lang="en-GB" sz="2400" dirty="0"/>
              <a:t>, s.44). 	</a:t>
            </a:r>
            <a:endParaRPr lang="tr-TR" sz="2400" dirty="0"/>
          </a:p>
        </p:txBody>
      </p:sp>
      <p:sp>
        <p:nvSpPr>
          <p:cNvPr id="4" name="3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5" name="4 Slayt Numarası Yer Tutucusu"/>
          <p:cNvSpPr>
            <a:spLocks noGrp="1"/>
          </p:cNvSpPr>
          <p:nvPr>
            <p:ph type="sldNum" sz="quarter" idx="12"/>
          </p:nvPr>
        </p:nvSpPr>
        <p:spPr/>
        <p:txBody>
          <a:bodyPr/>
          <a:lstStyle/>
          <a:p>
            <a:fld id="{F5241D30-471F-4A7E-8796-A38B74581AEE}" type="slidenum">
              <a:rPr lang="tr-TR" smtClean="0"/>
              <a:pPr/>
              <a:t>69</a:t>
            </a:fld>
            <a:endParaRPr lang="tr-TR" dirty="0"/>
          </a:p>
        </p:txBody>
      </p:sp>
    </p:spTree>
    <p:extLst>
      <p:ext uri="{BB962C8B-B14F-4D97-AF65-F5344CB8AC3E}">
        <p14:creationId xmlns:p14="http://schemas.microsoft.com/office/powerpoint/2010/main" val="8708717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en-GB" dirty="0"/>
              <a:t>Türk Dilinin Gelişmesi ve Tarihi Devreleri</a:t>
            </a:r>
            <a:endParaRPr lang="tr-TR" dirty="0"/>
          </a:p>
        </p:txBody>
      </p:sp>
      <p:sp>
        <p:nvSpPr>
          <p:cNvPr id="3" name="2 İçerik Yer Tutucusu"/>
          <p:cNvSpPr>
            <a:spLocks noGrp="1"/>
          </p:cNvSpPr>
          <p:nvPr>
            <p:ph idx="1"/>
          </p:nvPr>
        </p:nvSpPr>
        <p:spPr>
          <a:xfrm>
            <a:off x="467544" y="1844824"/>
            <a:ext cx="8229600" cy="4525963"/>
          </a:xfrm>
        </p:spPr>
        <p:txBody>
          <a:bodyPr>
            <a:noAutofit/>
          </a:bodyPr>
          <a:lstStyle/>
          <a:p>
            <a:pPr algn="just"/>
            <a:r>
              <a:rPr lang="en-GB" dirty="0" err="1"/>
              <a:t>Türkçenin</a:t>
            </a:r>
            <a:r>
              <a:rPr lang="en-GB" dirty="0"/>
              <a:t> </a:t>
            </a:r>
            <a:r>
              <a:rPr lang="en-GB" dirty="0" err="1"/>
              <a:t>milattan</a:t>
            </a:r>
            <a:r>
              <a:rPr lang="en-GB" dirty="0"/>
              <a:t> </a:t>
            </a:r>
            <a:r>
              <a:rPr lang="en-GB" dirty="0" err="1"/>
              <a:t>birkaç</a:t>
            </a:r>
            <a:r>
              <a:rPr lang="en-GB" dirty="0"/>
              <a:t> bin </a:t>
            </a:r>
            <a:r>
              <a:rPr lang="en-GB" dirty="0" err="1"/>
              <a:t>yıl</a:t>
            </a:r>
            <a:r>
              <a:rPr lang="en-GB" dirty="0"/>
              <a:t> </a:t>
            </a:r>
            <a:r>
              <a:rPr lang="en-GB" dirty="0" err="1"/>
              <a:t>öncesinde</a:t>
            </a:r>
            <a:r>
              <a:rPr lang="en-GB" dirty="0"/>
              <a:t> Ana </a:t>
            </a:r>
            <a:r>
              <a:rPr lang="en-GB" dirty="0" err="1"/>
              <a:t>Altayca</a:t>
            </a:r>
            <a:r>
              <a:rPr lang="en-GB" dirty="0"/>
              <a:t> </a:t>
            </a:r>
            <a:r>
              <a:rPr lang="en-GB" dirty="0" err="1"/>
              <a:t>veya</a:t>
            </a:r>
            <a:r>
              <a:rPr lang="en-GB" dirty="0"/>
              <a:t> Altay </a:t>
            </a:r>
            <a:r>
              <a:rPr lang="en-GB" dirty="0" err="1"/>
              <a:t>dil</a:t>
            </a:r>
            <a:r>
              <a:rPr lang="en-GB" dirty="0"/>
              <a:t> </a:t>
            </a:r>
            <a:r>
              <a:rPr lang="en-GB" dirty="0" err="1"/>
              <a:t>birliğine</a:t>
            </a:r>
            <a:r>
              <a:rPr lang="en-GB" dirty="0"/>
              <a:t> </a:t>
            </a:r>
            <a:r>
              <a:rPr lang="en-GB" dirty="0" err="1"/>
              <a:t>kadar</a:t>
            </a:r>
            <a:r>
              <a:rPr lang="en-GB" dirty="0"/>
              <a:t> </a:t>
            </a:r>
            <a:r>
              <a:rPr lang="en-GB" dirty="0" err="1"/>
              <a:t>uzanan</a:t>
            </a:r>
            <a:r>
              <a:rPr lang="en-GB" dirty="0"/>
              <a:t> </a:t>
            </a:r>
            <a:r>
              <a:rPr lang="en-GB" dirty="0" err="1"/>
              <a:t>bir</a:t>
            </a:r>
            <a:r>
              <a:rPr lang="en-GB" dirty="0"/>
              <a:t> </a:t>
            </a:r>
            <a:r>
              <a:rPr lang="en-GB" dirty="0" err="1"/>
              <a:t>tarihi</a:t>
            </a:r>
            <a:r>
              <a:rPr lang="en-GB" dirty="0"/>
              <a:t> </a:t>
            </a:r>
            <a:r>
              <a:rPr lang="en-GB" dirty="0" err="1"/>
              <a:t>vardır</a:t>
            </a:r>
            <a:r>
              <a:rPr lang="en-GB" dirty="0"/>
              <a:t>, </a:t>
            </a:r>
            <a:r>
              <a:rPr lang="en-GB" dirty="0" err="1"/>
              <a:t>ancak</a:t>
            </a:r>
            <a:r>
              <a:rPr lang="en-GB" dirty="0"/>
              <a:t> </a:t>
            </a:r>
            <a:r>
              <a:rPr lang="en-GB" dirty="0" err="1"/>
              <a:t>bu</a:t>
            </a:r>
            <a:r>
              <a:rPr lang="en-GB" dirty="0"/>
              <a:t> </a:t>
            </a:r>
            <a:r>
              <a:rPr lang="en-GB" dirty="0" err="1"/>
              <a:t>tarihin</a:t>
            </a:r>
            <a:r>
              <a:rPr lang="en-GB" dirty="0"/>
              <a:t> MS V. </a:t>
            </a:r>
            <a:r>
              <a:rPr lang="en-GB" dirty="0" err="1"/>
              <a:t>yüzyıllardan</a:t>
            </a:r>
            <a:r>
              <a:rPr lang="en-GB" dirty="0"/>
              <a:t> </a:t>
            </a:r>
            <a:r>
              <a:rPr lang="en-GB" dirty="0" err="1"/>
              <a:t>önceki</a:t>
            </a:r>
            <a:r>
              <a:rPr lang="en-GB" dirty="0"/>
              <a:t> </a:t>
            </a:r>
            <a:r>
              <a:rPr lang="en-GB" dirty="0" err="1"/>
              <a:t>devrelerine</a:t>
            </a:r>
            <a:r>
              <a:rPr lang="en-GB" dirty="0"/>
              <a:t> ait </a:t>
            </a:r>
            <a:r>
              <a:rPr lang="en-GB" dirty="0" err="1"/>
              <a:t>bilgilerimiz</a:t>
            </a:r>
            <a:r>
              <a:rPr lang="en-GB" dirty="0"/>
              <a:t> </a:t>
            </a:r>
            <a:r>
              <a:rPr lang="en-GB" dirty="0" err="1"/>
              <a:t>belgelere</a:t>
            </a:r>
            <a:r>
              <a:rPr lang="en-GB" dirty="0"/>
              <a:t> </a:t>
            </a:r>
            <a:r>
              <a:rPr lang="en-GB" dirty="0" err="1"/>
              <a:t>dayanmaktadır</a:t>
            </a:r>
            <a:r>
              <a:rPr lang="en-GB" dirty="0"/>
              <a:t>. </a:t>
            </a:r>
            <a:r>
              <a:rPr lang="en-GB" dirty="0" err="1"/>
              <a:t>Yazılı</a:t>
            </a:r>
            <a:r>
              <a:rPr lang="en-GB" dirty="0"/>
              <a:t> </a:t>
            </a:r>
            <a:r>
              <a:rPr lang="en-GB" dirty="0" err="1"/>
              <a:t>belgelerden</a:t>
            </a:r>
            <a:r>
              <a:rPr lang="en-GB" dirty="0"/>
              <a:t> </a:t>
            </a:r>
            <a:r>
              <a:rPr lang="en-GB" dirty="0" err="1"/>
              <a:t>önceki</a:t>
            </a:r>
            <a:r>
              <a:rPr lang="en-GB" dirty="0"/>
              <a:t> </a:t>
            </a:r>
            <a:r>
              <a:rPr lang="en-GB" dirty="0" err="1"/>
              <a:t>dönemlere</a:t>
            </a:r>
            <a:r>
              <a:rPr lang="en-GB" dirty="0"/>
              <a:t> ait </a:t>
            </a:r>
            <a:r>
              <a:rPr lang="en-GB" dirty="0" err="1"/>
              <a:t>bilgiler</a:t>
            </a:r>
            <a:r>
              <a:rPr lang="en-GB" dirty="0"/>
              <a:t>, </a:t>
            </a:r>
            <a:r>
              <a:rPr lang="en-GB" dirty="0" err="1"/>
              <a:t>çeşitli</a:t>
            </a:r>
            <a:r>
              <a:rPr lang="en-GB" dirty="0"/>
              <a:t> </a:t>
            </a:r>
            <a:r>
              <a:rPr lang="en-GB" dirty="0" err="1"/>
              <a:t>karşılaştırmalarla</a:t>
            </a:r>
            <a:r>
              <a:rPr lang="en-GB" dirty="0"/>
              <a:t> </a:t>
            </a:r>
            <a:r>
              <a:rPr lang="en-GB" dirty="0" err="1"/>
              <a:t>elde</a:t>
            </a:r>
            <a:r>
              <a:rPr lang="en-GB" dirty="0"/>
              <a:t> </a:t>
            </a:r>
            <a:r>
              <a:rPr lang="en-GB" dirty="0" err="1"/>
              <a:t>edilen</a:t>
            </a:r>
            <a:r>
              <a:rPr lang="en-GB" dirty="0"/>
              <a:t> </a:t>
            </a:r>
            <a:r>
              <a:rPr lang="en-GB" dirty="0" err="1"/>
              <a:t>kuramsal</a:t>
            </a:r>
            <a:r>
              <a:rPr lang="en-GB" dirty="0"/>
              <a:t> </a:t>
            </a:r>
            <a:r>
              <a:rPr lang="en-GB" dirty="0" err="1"/>
              <a:t>bilgilerden</a:t>
            </a:r>
            <a:r>
              <a:rPr lang="en-GB" dirty="0"/>
              <a:t> </a:t>
            </a:r>
            <a:r>
              <a:rPr lang="en-GB" dirty="0" err="1"/>
              <a:t>ibarettir</a:t>
            </a:r>
            <a:r>
              <a:rPr lang="en-GB" dirty="0"/>
              <a:t>. </a:t>
            </a:r>
            <a:endParaRPr lang="tr-TR" dirty="0"/>
          </a:p>
        </p:txBody>
      </p:sp>
      <p:sp>
        <p:nvSpPr>
          <p:cNvPr id="4" name="3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5" name="4 Slayt Numarası Yer Tutucusu"/>
          <p:cNvSpPr>
            <a:spLocks noGrp="1"/>
          </p:cNvSpPr>
          <p:nvPr>
            <p:ph type="sldNum" sz="quarter" idx="12"/>
          </p:nvPr>
        </p:nvSpPr>
        <p:spPr/>
        <p:txBody>
          <a:bodyPr/>
          <a:lstStyle/>
          <a:p>
            <a:fld id="{F5241D30-471F-4A7E-8796-A38B74581AEE}" type="slidenum">
              <a:rPr lang="tr-TR" smtClean="0"/>
              <a:pPr/>
              <a:t>7</a:t>
            </a:fld>
            <a:endParaRPr lang="tr-TR" dirty="0"/>
          </a:p>
        </p:txBody>
      </p:sp>
    </p:spTree>
    <p:extLst>
      <p:ext uri="{BB962C8B-B14F-4D97-AF65-F5344CB8AC3E}">
        <p14:creationId xmlns:p14="http://schemas.microsoft.com/office/powerpoint/2010/main" val="392938366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i="1" dirty="0"/>
              <a:t>Türk Dilinin Yayılma Alanları</a:t>
            </a:r>
          </a:p>
        </p:txBody>
      </p:sp>
      <p:sp>
        <p:nvSpPr>
          <p:cNvPr id="3" name="2 İçerik Yer Tutucusu"/>
          <p:cNvSpPr>
            <a:spLocks noGrp="1"/>
          </p:cNvSpPr>
          <p:nvPr>
            <p:ph idx="1"/>
          </p:nvPr>
        </p:nvSpPr>
        <p:spPr>
          <a:xfrm>
            <a:off x="427860" y="1052737"/>
            <a:ext cx="8229600" cy="4752528"/>
          </a:xfrm>
        </p:spPr>
        <p:txBody>
          <a:bodyPr>
            <a:noAutofit/>
          </a:bodyPr>
          <a:lstStyle/>
          <a:p>
            <a:pPr marL="0" indent="0" algn="just">
              <a:buNone/>
            </a:pPr>
            <a:endParaRPr lang="tr-TR" sz="2200" dirty="0"/>
          </a:p>
          <a:p>
            <a:pPr algn="just"/>
            <a:r>
              <a:rPr lang="en-GB" sz="2400" dirty="0" err="1"/>
              <a:t>Türk</a:t>
            </a:r>
            <a:r>
              <a:rPr lang="en-GB" sz="2400" dirty="0"/>
              <a:t> </a:t>
            </a:r>
            <a:r>
              <a:rPr lang="en-GB" sz="2400" dirty="0" err="1"/>
              <a:t>lehçelerinin</a:t>
            </a:r>
            <a:r>
              <a:rPr lang="en-GB" sz="2400" dirty="0"/>
              <a:t> </a:t>
            </a:r>
            <a:r>
              <a:rPr lang="en-GB" sz="2400" dirty="0" err="1"/>
              <a:t>tasnif</a:t>
            </a:r>
            <a:r>
              <a:rPr lang="en-GB" sz="2400" dirty="0"/>
              <a:t> </a:t>
            </a:r>
            <a:r>
              <a:rPr lang="en-GB" sz="2400" dirty="0" err="1"/>
              <a:t>çalışmaları</a:t>
            </a:r>
            <a:r>
              <a:rPr lang="en-GB" sz="2400" dirty="0"/>
              <a:t>  19.yüzyıldan </a:t>
            </a:r>
            <a:r>
              <a:rPr lang="en-GB" sz="2400" dirty="0" err="1"/>
              <a:t>beri</a:t>
            </a:r>
            <a:r>
              <a:rPr lang="en-GB" sz="2400" dirty="0"/>
              <a:t>  </a:t>
            </a:r>
            <a:r>
              <a:rPr lang="en-GB" sz="2400" dirty="0" err="1"/>
              <a:t>çeşitli</a:t>
            </a:r>
            <a:r>
              <a:rPr lang="en-GB" sz="2400" dirty="0"/>
              <a:t> </a:t>
            </a:r>
            <a:r>
              <a:rPr lang="en-GB" sz="2400" dirty="0" err="1"/>
              <a:t>Türkologlar</a:t>
            </a:r>
            <a:r>
              <a:rPr lang="en-GB" sz="2400" dirty="0"/>
              <a:t> </a:t>
            </a:r>
            <a:r>
              <a:rPr lang="en-GB" sz="2400" dirty="0" err="1"/>
              <a:t>tarafından</a:t>
            </a:r>
            <a:r>
              <a:rPr lang="en-GB" sz="2400" dirty="0"/>
              <a:t> </a:t>
            </a:r>
            <a:r>
              <a:rPr lang="en-GB" sz="2400" dirty="0" err="1"/>
              <a:t>yapılmıştır</a:t>
            </a:r>
            <a:r>
              <a:rPr lang="en-GB" sz="2400" dirty="0"/>
              <a:t>.  Her </a:t>
            </a:r>
            <a:r>
              <a:rPr lang="en-GB" sz="2400" dirty="0" err="1"/>
              <a:t>tasnif</a:t>
            </a:r>
            <a:r>
              <a:rPr lang="en-GB" sz="2400" dirty="0"/>
              <a:t> </a:t>
            </a:r>
            <a:r>
              <a:rPr lang="en-GB" sz="2400" dirty="0" err="1"/>
              <a:t>çalışması</a:t>
            </a:r>
            <a:r>
              <a:rPr lang="en-GB" sz="2400" dirty="0"/>
              <a:t>, </a:t>
            </a:r>
            <a:r>
              <a:rPr lang="en-GB" sz="2400" dirty="0" err="1"/>
              <a:t>bir</a:t>
            </a:r>
            <a:r>
              <a:rPr lang="en-GB" sz="2400" dirty="0"/>
              <a:t> </a:t>
            </a:r>
            <a:r>
              <a:rPr lang="en-GB" sz="2400" dirty="0" err="1"/>
              <a:t>önceki</a:t>
            </a:r>
            <a:r>
              <a:rPr lang="en-GB" sz="2400" dirty="0"/>
              <a:t> </a:t>
            </a:r>
            <a:r>
              <a:rPr lang="en-GB" sz="2400" dirty="0" err="1"/>
              <a:t>çalışmanın</a:t>
            </a:r>
            <a:r>
              <a:rPr lang="en-GB" sz="2400" dirty="0"/>
              <a:t> </a:t>
            </a:r>
            <a:r>
              <a:rPr lang="en-GB" sz="2400" dirty="0" err="1"/>
              <a:t>eksik</a:t>
            </a:r>
            <a:r>
              <a:rPr lang="en-GB" sz="2400" dirty="0"/>
              <a:t> </a:t>
            </a:r>
            <a:r>
              <a:rPr lang="en-GB" sz="2400" dirty="0" err="1"/>
              <a:t>ve</a:t>
            </a:r>
            <a:r>
              <a:rPr lang="en-GB" sz="2400" dirty="0"/>
              <a:t> </a:t>
            </a:r>
            <a:r>
              <a:rPr lang="en-GB" sz="2400" dirty="0" err="1"/>
              <a:t>yanlışlarını</a:t>
            </a:r>
            <a:r>
              <a:rPr lang="en-GB" sz="2400" dirty="0"/>
              <a:t> </a:t>
            </a:r>
            <a:r>
              <a:rPr lang="en-GB" sz="2400" dirty="0" err="1"/>
              <a:t>düzeltmeye</a:t>
            </a:r>
            <a:r>
              <a:rPr lang="en-GB" sz="2400" dirty="0"/>
              <a:t>, </a:t>
            </a:r>
            <a:r>
              <a:rPr lang="en-GB" sz="2400" dirty="0" err="1"/>
              <a:t>temas</a:t>
            </a:r>
            <a:r>
              <a:rPr lang="en-GB" sz="2400" dirty="0"/>
              <a:t> </a:t>
            </a:r>
            <a:r>
              <a:rPr lang="en-GB" sz="2400" dirty="0" err="1"/>
              <a:t>edilmeyen</a:t>
            </a:r>
            <a:r>
              <a:rPr lang="en-GB" sz="2400" dirty="0"/>
              <a:t> </a:t>
            </a:r>
            <a:r>
              <a:rPr lang="en-GB" sz="2400" dirty="0" err="1"/>
              <a:t>kısımlara</a:t>
            </a:r>
            <a:r>
              <a:rPr lang="en-GB" sz="2400" dirty="0"/>
              <a:t> </a:t>
            </a:r>
            <a:r>
              <a:rPr lang="en-GB" sz="2400" dirty="0" err="1"/>
              <a:t>yer</a:t>
            </a:r>
            <a:r>
              <a:rPr lang="en-GB" sz="2400" dirty="0"/>
              <a:t> </a:t>
            </a:r>
            <a:r>
              <a:rPr lang="en-GB" sz="2400" dirty="0" err="1"/>
              <a:t>vermek</a:t>
            </a:r>
            <a:r>
              <a:rPr lang="en-GB" sz="2400" dirty="0"/>
              <a:t> </a:t>
            </a:r>
            <a:r>
              <a:rPr lang="en-GB" sz="2400" dirty="0" err="1"/>
              <a:t>amacıyla</a:t>
            </a:r>
            <a:r>
              <a:rPr lang="en-GB" sz="2400" dirty="0"/>
              <a:t> </a:t>
            </a:r>
            <a:r>
              <a:rPr lang="en-GB" sz="2400" dirty="0" err="1"/>
              <a:t>yapılmıştır</a:t>
            </a:r>
            <a:r>
              <a:rPr lang="en-GB" sz="2400" dirty="0"/>
              <a:t>.  Bu </a:t>
            </a:r>
            <a:r>
              <a:rPr lang="en-GB" sz="2400" dirty="0" err="1"/>
              <a:t>yapılan</a:t>
            </a:r>
            <a:r>
              <a:rPr lang="en-GB" sz="2400" dirty="0"/>
              <a:t> </a:t>
            </a:r>
            <a:r>
              <a:rPr lang="en-GB" sz="2400" dirty="0" err="1"/>
              <a:t>çalışmalardan</a:t>
            </a:r>
            <a:r>
              <a:rPr lang="en-GB" sz="2400" dirty="0"/>
              <a:t>  </a:t>
            </a:r>
            <a:r>
              <a:rPr lang="en-GB" sz="2400" dirty="0" err="1"/>
              <a:t>Radloff</a:t>
            </a:r>
            <a:r>
              <a:rPr lang="en-GB" sz="2400" dirty="0"/>
              <a:t>, </a:t>
            </a:r>
            <a:r>
              <a:rPr lang="en-GB" sz="2400" dirty="0" err="1"/>
              <a:t>Ramstedt</a:t>
            </a:r>
            <a:r>
              <a:rPr lang="en-GB" sz="2400" dirty="0"/>
              <a:t>, </a:t>
            </a:r>
            <a:r>
              <a:rPr lang="en-GB" sz="2400" dirty="0" err="1"/>
              <a:t>Samoyloviç</a:t>
            </a:r>
            <a:r>
              <a:rPr lang="en-GB" sz="2400" dirty="0"/>
              <a:t>, </a:t>
            </a:r>
            <a:r>
              <a:rPr lang="en-GB" sz="2400" dirty="0" err="1"/>
              <a:t>Rasanen</a:t>
            </a:r>
            <a:r>
              <a:rPr lang="en-GB" sz="2400" dirty="0"/>
              <a:t>, Talat </a:t>
            </a:r>
            <a:r>
              <a:rPr lang="en-GB" sz="2400" dirty="0" err="1"/>
              <a:t>Tekin</a:t>
            </a:r>
            <a:r>
              <a:rPr lang="en-GB" sz="2400" dirty="0"/>
              <a:t> </a:t>
            </a:r>
            <a:r>
              <a:rPr lang="en-GB" sz="2400" dirty="0" err="1"/>
              <a:t>tarafından</a:t>
            </a:r>
            <a:r>
              <a:rPr lang="en-GB" sz="2400" dirty="0"/>
              <a:t> </a:t>
            </a:r>
            <a:r>
              <a:rPr lang="en-GB" sz="2400" dirty="0" err="1"/>
              <a:t>yapılan</a:t>
            </a:r>
            <a:r>
              <a:rPr lang="en-GB" sz="2400" dirty="0"/>
              <a:t> </a:t>
            </a:r>
            <a:r>
              <a:rPr lang="en-GB" sz="2400" dirty="0" err="1"/>
              <a:t>sınıflandırma</a:t>
            </a:r>
            <a:r>
              <a:rPr lang="en-GB" sz="2400" dirty="0"/>
              <a:t> </a:t>
            </a:r>
            <a:r>
              <a:rPr lang="en-GB" sz="2400" dirty="0" err="1"/>
              <a:t>önemlidir</a:t>
            </a:r>
            <a:r>
              <a:rPr lang="en-GB" sz="2400" dirty="0"/>
              <a:t>. </a:t>
            </a:r>
            <a:r>
              <a:rPr lang="en-GB" sz="2400" dirty="0" err="1"/>
              <a:t>Reşit</a:t>
            </a:r>
            <a:r>
              <a:rPr lang="en-GB" sz="2400" dirty="0"/>
              <a:t>  </a:t>
            </a:r>
            <a:r>
              <a:rPr lang="en-GB" sz="2400" dirty="0" err="1"/>
              <a:t>Rahmeti</a:t>
            </a:r>
            <a:r>
              <a:rPr lang="en-GB" sz="2400" dirty="0"/>
              <a:t> </a:t>
            </a:r>
            <a:r>
              <a:rPr lang="en-GB" sz="2400" dirty="0" err="1"/>
              <a:t>Arat</a:t>
            </a:r>
            <a:r>
              <a:rPr lang="en-GB" sz="2400" dirty="0"/>
              <a:t>, “</a:t>
            </a:r>
            <a:r>
              <a:rPr lang="en-GB" sz="2400" dirty="0" err="1"/>
              <a:t>Türk</a:t>
            </a:r>
            <a:r>
              <a:rPr lang="en-GB" sz="2400" dirty="0"/>
              <a:t> </a:t>
            </a:r>
            <a:r>
              <a:rPr lang="en-GB" sz="2400" dirty="0" err="1"/>
              <a:t>Şivelerinin</a:t>
            </a:r>
            <a:r>
              <a:rPr lang="en-GB" sz="2400" dirty="0"/>
              <a:t> </a:t>
            </a:r>
            <a:r>
              <a:rPr lang="en-GB" sz="2400" dirty="0" err="1"/>
              <a:t>Tasnifi</a:t>
            </a:r>
            <a:r>
              <a:rPr lang="en-GB" sz="2400" dirty="0"/>
              <a:t>”  </a:t>
            </a:r>
            <a:r>
              <a:rPr lang="en-GB" sz="2400" dirty="0" err="1"/>
              <a:t>adlı</a:t>
            </a:r>
            <a:r>
              <a:rPr lang="en-GB" sz="2400" dirty="0"/>
              <a:t> </a:t>
            </a:r>
            <a:r>
              <a:rPr lang="en-GB" sz="2400" dirty="0" err="1"/>
              <a:t>makalesinde</a:t>
            </a:r>
            <a:r>
              <a:rPr lang="en-GB" sz="2400" dirty="0"/>
              <a:t> </a:t>
            </a:r>
            <a:r>
              <a:rPr lang="en-GB" sz="2400" dirty="0" err="1"/>
              <a:t>Türk</a:t>
            </a:r>
            <a:r>
              <a:rPr lang="en-GB" sz="2400" dirty="0"/>
              <a:t> </a:t>
            </a:r>
            <a:r>
              <a:rPr lang="en-GB" sz="2400" dirty="0" err="1"/>
              <a:t>lehçelerinin</a:t>
            </a:r>
            <a:r>
              <a:rPr lang="en-GB" sz="2400" dirty="0"/>
              <a:t> </a:t>
            </a:r>
            <a:r>
              <a:rPr lang="en-GB" sz="2400" dirty="0" err="1"/>
              <a:t>sınıflandırlması</a:t>
            </a:r>
            <a:r>
              <a:rPr lang="en-GB" sz="2400" dirty="0"/>
              <a:t> </a:t>
            </a:r>
            <a:r>
              <a:rPr lang="en-GB" sz="2400" dirty="0" err="1"/>
              <a:t>ile</a:t>
            </a:r>
            <a:r>
              <a:rPr lang="en-GB" sz="2400" dirty="0"/>
              <a:t> </a:t>
            </a:r>
            <a:r>
              <a:rPr lang="en-GB" sz="2400" dirty="0" err="1"/>
              <a:t>ilgili</a:t>
            </a:r>
            <a:r>
              <a:rPr lang="en-GB" sz="2400" dirty="0"/>
              <a:t> </a:t>
            </a:r>
            <a:r>
              <a:rPr lang="en-GB" sz="2400" dirty="0" err="1"/>
              <a:t>çalışmaları</a:t>
            </a:r>
            <a:r>
              <a:rPr lang="en-GB" sz="2400" dirty="0"/>
              <a:t> </a:t>
            </a:r>
            <a:r>
              <a:rPr lang="en-GB" sz="2400" dirty="0" err="1"/>
              <a:t>ele</a:t>
            </a:r>
            <a:r>
              <a:rPr lang="en-GB" sz="2400" dirty="0"/>
              <a:t> </a:t>
            </a:r>
            <a:r>
              <a:rPr lang="en-GB" sz="2400" dirty="0" err="1"/>
              <a:t>almış</a:t>
            </a:r>
            <a:r>
              <a:rPr lang="en-GB" sz="2400" dirty="0"/>
              <a:t> </a:t>
            </a:r>
            <a:r>
              <a:rPr lang="en-GB" sz="2400" dirty="0" err="1"/>
              <a:t>ve</a:t>
            </a:r>
            <a:r>
              <a:rPr lang="en-GB" sz="2400" dirty="0"/>
              <a:t> </a:t>
            </a:r>
            <a:r>
              <a:rPr lang="en-GB" sz="2400" dirty="0" err="1"/>
              <a:t>değerlendirmiştir</a:t>
            </a:r>
            <a:r>
              <a:rPr lang="en-GB" sz="2400" dirty="0"/>
              <a:t>. </a:t>
            </a:r>
            <a:endParaRPr lang="tr-TR" sz="2400" dirty="0"/>
          </a:p>
        </p:txBody>
      </p:sp>
      <p:sp>
        <p:nvSpPr>
          <p:cNvPr id="4" name="3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5" name="4 Slayt Numarası Yer Tutucusu"/>
          <p:cNvSpPr>
            <a:spLocks noGrp="1"/>
          </p:cNvSpPr>
          <p:nvPr>
            <p:ph type="sldNum" sz="quarter" idx="12"/>
          </p:nvPr>
        </p:nvSpPr>
        <p:spPr/>
        <p:txBody>
          <a:bodyPr/>
          <a:lstStyle/>
          <a:p>
            <a:fld id="{F5241D30-471F-4A7E-8796-A38B74581AEE}" type="slidenum">
              <a:rPr lang="tr-TR" smtClean="0"/>
              <a:pPr/>
              <a:t>70</a:t>
            </a:fld>
            <a:endParaRPr lang="tr-TR" dirty="0"/>
          </a:p>
        </p:txBody>
      </p:sp>
    </p:spTree>
    <p:extLst>
      <p:ext uri="{BB962C8B-B14F-4D97-AF65-F5344CB8AC3E}">
        <p14:creationId xmlns:p14="http://schemas.microsoft.com/office/powerpoint/2010/main" val="400243479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i="1" dirty="0"/>
              <a:t>Türk Dilinin Yayılma Alanları</a:t>
            </a:r>
          </a:p>
        </p:txBody>
      </p:sp>
      <p:sp>
        <p:nvSpPr>
          <p:cNvPr id="3" name="2 İçerik Yer Tutucusu"/>
          <p:cNvSpPr>
            <a:spLocks noGrp="1"/>
          </p:cNvSpPr>
          <p:nvPr>
            <p:ph idx="1"/>
          </p:nvPr>
        </p:nvSpPr>
        <p:spPr>
          <a:xfrm>
            <a:off x="427860" y="1052737"/>
            <a:ext cx="8229600" cy="4752528"/>
          </a:xfrm>
        </p:spPr>
        <p:txBody>
          <a:bodyPr>
            <a:noAutofit/>
          </a:bodyPr>
          <a:lstStyle/>
          <a:p>
            <a:pPr marL="0" indent="0" algn="just">
              <a:buNone/>
            </a:pPr>
            <a:endParaRPr lang="tr-TR" sz="2200" dirty="0"/>
          </a:p>
          <a:p>
            <a:pPr algn="just"/>
            <a:r>
              <a:rPr lang="en-GB" sz="2000" dirty="0" err="1"/>
              <a:t>En</a:t>
            </a:r>
            <a:r>
              <a:rPr lang="en-GB" sz="2000" dirty="0"/>
              <a:t> son </a:t>
            </a:r>
            <a:r>
              <a:rPr lang="en-GB" sz="2000" dirty="0" err="1"/>
              <a:t>yapılan</a:t>
            </a:r>
            <a:r>
              <a:rPr lang="en-GB" sz="2000" dirty="0"/>
              <a:t> </a:t>
            </a:r>
            <a:r>
              <a:rPr lang="en-GB" sz="2000" dirty="0" err="1"/>
              <a:t>tasnif</a:t>
            </a:r>
            <a:r>
              <a:rPr lang="en-GB" sz="2000" dirty="0"/>
              <a:t> </a:t>
            </a:r>
            <a:r>
              <a:rPr lang="en-GB" sz="2000" dirty="0" err="1"/>
              <a:t>çalışması</a:t>
            </a:r>
            <a:r>
              <a:rPr lang="en-GB" sz="2000" dirty="0"/>
              <a:t>, Lars </a:t>
            </a:r>
            <a:r>
              <a:rPr lang="en-GB" sz="2000" dirty="0" err="1"/>
              <a:t>Johanson</a:t>
            </a:r>
            <a:r>
              <a:rPr lang="en-GB" sz="2000" dirty="0"/>
              <a:t> </a:t>
            </a:r>
            <a:r>
              <a:rPr lang="en-GB" sz="2000" dirty="0" err="1"/>
              <a:t>tarafından</a:t>
            </a:r>
            <a:r>
              <a:rPr lang="en-GB" sz="2000" dirty="0"/>
              <a:t> 1998 </a:t>
            </a:r>
            <a:r>
              <a:rPr lang="en-GB" sz="2000" dirty="0" err="1"/>
              <a:t>yılında</a:t>
            </a:r>
            <a:r>
              <a:rPr lang="en-GB" sz="2000" dirty="0"/>
              <a:t> </a:t>
            </a:r>
            <a:r>
              <a:rPr lang="en-GB" sz="2000" dirty="0" err="1"/>
              <a:t>yapılmıştır</a:t>
            </a:r>
            <a:r>
              <a:rPr lang="en-GB" sz="2000" dirty="0"/>
              <a:t>. </a:t>
            </a:r>
            <a:r>
              <a:rPr lang="en-GB" sz="2000" dirty="0" err="1"/>
              <a:t>Johanson</a:t>
            </a:r>
            <a:r>
              <a:rPr lang="en-GB" sz="2000" dirty="0"/>
              <a:t>  </a:t>
            </a:r>
            <a:r>
              <a:rPr lang="en-GB" sz="2000" dirty="0" err="1"/>
              <a:t>Türk</a:t>
            </a:r>
            <a:r>
              <a:rPr lang="en-GB" sz="2000" dirty="0"/>
              <a:t> </a:t>
            </a:r>
            <a:r>
              <a:rPr lang="en-GB" sz="2000" dirty="0" err="1"/>
              <a:t>lehçelerini</a:t>
            </a:r>
            <a:r>
              <a:rPr lang="en-GB" sz="2000" dirty="0"/>
              <a:t> 6 </a:t>
            </a:r>
            <a:r>
              <a:rPr lang="en-GB" sz="2000" dirty="0" err="1"/>
              <a:t>gruba</a:t>
            </a:r>
            <a:r>
              <a:rPr lang="en-GB" sz="2000" dirty="0"/>
              <a:t> </a:t>
            </a:r>
            <a:r>
              <a:rPr lang="en-GB" sz="2000" dirty="0" err="1"/>
              <a:t>ayırmıştır</a:t>
            </a:r>
            <a:r>
              <a:rPr lang="en-GB" sz="2000" dirty="0"/>
              <a:t> </a:t>
            </a:r>
            <a:r>
              <a:rPr lang="en-GB" sz="2000" dirty="0" err="1"/>
              <a:t>ve</a:t>
            </a:r>
            <a:r>
              <a:rPr lang="en-GB" sz="2000" dirty="0"/>
              <a:t> </a:t>
            </a:r>
            <a:r>
              <a:rPr lang="en-GB" sz="2000" dirty="0" err="1"/>
              <a:t>bu</a:t>
            </a:r>
            <a:r>
              <a:rPr lang="en-GB" sz="2000" dirty="0"/>
              <a:t> </a:t>
            </a:r>
            <a:r>
              <a:rPr lang="en-GB" sz="2000" dirty="0" err="1"/>
              <a:t>çalışmasını</a:t>
            </a:r>
            <a:r>
              <a:rPr lang="en-GB" sz="2000" dirty="0"/>
              <a:t> </a:t>
            </a:r>
            <a:r>
              <a:rPr lang="en-GB" sz="2000" dirty="0" err="1"/>
              <a:t>geleneksel</a:t>
            </a:r>
            <a:r>
              <a:rPr lang="en-GB" sz="2000" dirty="0"/>
              <a:t> </a:t>
            </a:r>
            <a:r>
              <a:rPr lang="en-GB" sz="2000" dirty="0" err="1"/>
              <a:t>lehçe</a:t>
            </a:r>
            <a:r>
              <a:rPr lang="en-GB" sz="2000" dirty="0"/>
              <a:t> </a:t>
            </a:r>
            <a:r>
              <a:rPr lang="en-GB" sz="2000" dirty="0" err="1"/>
              <a:t>tasniflerinin</a:t>
            </a:r>
            <a:r>
              <a:rPr lang="en-GB" sz="2000" dirty="0"/>
              <a:t> </a:t>
            </a:r>
            <a:r>
              <a:rPr lang="en-GB" sz="2000" dirty="0" err="1"/>
              <a:t>dışına</a:t>
            </a:r>
            <a:r>
              <a:rPr lang="en-GB" sz="2000" dirty="0"/>
              <a:t> </a:t>
            </a:r>
            <a:r>
              <a:rPr lang="en-GB" sz="2000" dirty="0" err="1"/>
              <a:t>çıkmadan</a:t>
            </a:r>
            <a:r>
              <a:rPr lang="en-GB" sz="2000" dirty="0"/>
              <a:t> </a:t>
            </a:r>
            <a:r>
              <a:rPr lang="en-GB" sz="2000" dirty="0" err="1"/>
              <a:t>yapmıştır</a:t>
            </a:r>
            <a:r>
              <a:rPr lang="en-GB" sz="2000" dirty="0"/>
              <a:t>: </a:t>
            </a:r>
            <a:endParaRPr lang="tr-TR" sz="2000" dirty="0"/>
          </a:p>
          <a:p>
            <a:pPr lvl="0" algn="just"/>
            <a:r>
              <a:rPr lang="en-GB" sz="2000" dirty="0" err="1"/>
              <a:t>Güney</a:t>
            </a:r>
            <a:r>
              <a:rPr lang="en-GB" sz="2000" dirty="0"/>
              <a:t>- </a:t>
            </a:r>
            <a:r>
              <a:rPr lang="en-GB" sz="2000" dirty="0" err="1"/>
              <a:t>batı</a:t>
            </a:r>
            <a:r>
              <a:rPr lang="en-GB" sz="2000" dirty="0"/>
              <a:t> </a:t>
            </a:r>
            <a:r>
              <a:rPr lang="en-GB" sz="2000" dirty="0" err="1"/>
              <a:t>kolu</a:t>
            </a:r>
            <a:r>
              <a:rPr lang="en-GB" sz="2000" dirty="0"/>
              <a:t>: </a:t>
            </a:r>
            <a:r>
              <a:rPr lang="en-GB" sz="2000" dirty="0" err="1"/>
              <a:t>Oğuz</a:t>
            </a:r>
            <a:r>
              <a:rPr lang="en-GB" sz="2000" dirty="0"/>
              <a:t> </a:t>
            </a:r>
            <a:r>
              <a:rPr lang="en-GB" sz="2000" dirty="0" err="1"/>
              <a:t>Türkçesi</a:t>
            </a:r>
            <a:endParaRPr lang="tr-TR" sz="2000" dirty="0"/>
          </a:p>
          <a:p>
            <a:pPr lvl="0" algn="just"/>
            <a:r>
              <a:rPr lang="en-GB" sz="2000" dirty="0" err="1"/>
              <a:t>Kuzey-batı</a:t>
            </a:r>
            <a:r>
              <a:rPr lang="en-GB" sz="2000" dirty="0"/>
              <a:t> </a:t>
            </a:r>
            <a:r>
              <a:rPr lang="en-GB" sz="2000" dirty="0" err="1"/>
              <a:t>kolu</a:t>
            </a:r>
            <a:r>
              <a:rPr lang="en-GB" sz="2000" dirty="0"/>
              <a:t>: </a:t>
            </a:r>
            <a:r>
              <a:rPr lang="en-GB" sz="2000" dirty="0" err="1"/>
              <a:t>Kıpçak</a:t>
            </a:r>
            <a:r>
              <a:rPr lang="en-GB" sz="2000" dirty="0"/>
              <a:t> </a:t>
            </a:r>
            <a:r>
              <a:rPr lang="en-GB" sz="2000" dirty="0" err="1"/>
              <a:t>Türkçesi</a:t>
            </a:r>
            <a:endParaRPr lang="tr-TR" sz="2000" dirty="0"/>
          </a:p>
          <a:p>
            <a:pPr lvl="0" algn="just"/>
            <a:r>
              <a:rPr lang="en-GB" sz="2000" dirty="0" err="1"/>
              <a:t>Güney-doğu</a:t>
            </a:r>
            <a:r>
              <a:rPr lang="en-GB" sz="2000" dirty="0"/>
              <a:t> </a:t>
            </a:r>
            <a:r>
              <a:rPr lang="en-GB" sz="2000" dirty="0" err="1"/>
              <a:t>kolu</a:t>
            </a:r>
            <a:r>
              <a:rPr lang="en-GB" sz="2000" dirty="0"/>
              <a:t>: Uygur </a:t>
            </a:r>
            <a:r>
              <a:rPr lang="en-GB" sz="2000" dirty="0" err="1"/>
              <a:t>Türkçesi</a:t>
            </a:r>
            <a:endParaRPr lang="tr-TR" sz="2000" dirty="0"/>
          </a:p>
          <a:p>
            <a:pPr lvl="0" algn="just"/>
            <a:r>
              <a:rPr lang="en-GB" sz="2000" dirty="0" err="1"/>
              <a:t>Kuzey-doğu</a:t>
            </a:r>
            <a:r>
              <a:rPr lang="en-GB" sz="2000" dirty="0"/>
              <a:t> </a:t>
            </a:r>
            <a:r>
              <a:rPr lang="en-GB" sz="2000" dirty="0" err="1"/>
              <a:t>kolu</a:t>
            </a:r>
            <a:r>
              <a:rPr lang="en-GB" sz="2000" dirty="0"/>
              <a:t>: </a:t>
            </a:r>
            <a:r>
              <a:rPr lang="en-GB" sz="2000" dirty="0" err="1"/>
              <a:t>Sibirya</a:t>
            </a:r>
            <a:r>
              <a:rPr lang="en-GB" sz="2000" dirty="0"/>
              <a:t> </a:t>
            </a:r>
            <a:r>
              <a:rPr lang="en-GB" sz="2000" dirty="0" err="1"/>
              <a:t>Türkçesi</a:t>
            </a:r>
            <a:endParaRPr lang="tr-TR" sz="2000" dirty="0"/>
          </a:p>
          <a:p>
            <a:pPr lvl="0" algn="just"/>
            <a:r>
              <a:rPr lang="en-GB" sz="2000" dirty="0" err="1"/>
              <a:t>Ogur</a:t>
            </a:r>
            <a:r>
              <a:rPr lang="en-GB" sz="2000" dirty="0"/>
              <a:t>-Bulgar </a:t>
            </a:r>
            <a:r>
              <a:rPr lang="en-GB" sz="2000" dirty="0" err="1"/>
              <a:t>Türkçesinin</a:t>
            </a:r>
            <a:r>
              <a:rPr lang="en-GB" sz="2000" dirty="0"/>
              <a:t> </a:t>
            </a:r>
            <a:r>
              <a:rPr lang="en-GB" sz="2000" dirty="0" err="1"/>
              <a:t>temsilcisi</a:t>
            </a:r>
            <a:r>
              <a:rPr lang="en-GB" sz="2000" dirty="0"/>
              <a:t> </a:t>
            </a:r>
            <a:r>
              <a:rPr lang="en-GB" sz="2000" dirty="0" err="1"/>
              <a:t>Çuvaşça</a:t>
            </a:r>
            <a:endParaRPr lang="tr-TR" sz="2000" dirty="0"/>
          </a:p>
          <a:p>
            <a:pPr lvl="0" algn="just"/>
            <a:r>
              <a:rPr lang="en-GB" sz="2000" dirty="0" err="1"/>
              <a:t>Argu</a:t>
            </a:r>
            <a:r>
              <a:rPr lang="en-GB" sz="2000" dirty="0"/>
              <a:t> </a:t>
            </a:r>
            <a:r>
              <a:rPr lang="en-GB" sz="2000" dirty="0" err="1"/>
              <a:t>Türkçesinin</a:t>
            </a:r>
            <a:r>
              <a:rPr lang="en-GB" sz="2000" dirty="0"/>
              <a:t> </a:t>
            </a:r>
            <a:r>
              <a:rPr lang="en-GB" sz="2000" dirty="0" err="1"/>
              <a:t>temsilcisi</a:t>
            </a:r>
            <a:r>
              <a:rPr lang="en-GB" sz="2000" dirty="0"/>
              <a:t> </a:t>
            </a:r>
            <a:r>
              <a:rPr lang="en-GB" sz="2000" dirty="0" err="1"/>
              <a:t>Halaçça</a:t>
            </a:r>
            <a:r>
              <a:rPr lang="en-GB" sz="2000" dirty="0"/>
              <a:t>.</a:t>
            </a:r>
            <a:endParaRPr lang="tr-TR" sz="2000" dirty="0"/>
          </a:p>
          <a:p>
            <a:pPr algn="just"/>
            <a:r>
              <a:rPr lang="en-GB" sz="2000" dirty="0"/>
              <a:t>Bu </a:t>
            </a:r>
            <a:r>
              <a:rPr lang="en-GB" sz="2000" dirty="0" err="1"/>
              <a:t>tasnif</a:t>
            </a:r>
            <a:r>
              <a:rPr lang="en-GB" sz="2000" dirty="0"/>
              <a:t> </a:t>
            </a:r>
            <a:r>
              <a:rPr lang="en-GB" sz="2000" dirty="0" err="1"/>
              <a:t>çalışmaları</a:t>
            </a:r>
            <a:r>
              <a:rPr lang="en-GB" sz="2000" dirty="0"/>
              <a:t>, </a:t>
            </a:r>
            <a:r>
              <a:rPr lang="en-GB" sz="2000" dirty="0" err="1"/>
              <a:t>Türk</a:t>
            </a:r>
            <a:r>
              <a:rPr lang="en-GB" sz="2000" dirty="0"/>
              <a:t> </a:t>
            </a:r>
            <a:r>
              <a:rPr lang="en-GB" sz="2000" dirty="0" err="1"/>
              <a:t>lehçelerinin</a:t>
            </a:r>
            <a:r>
              <a:rPr lang="en-GB" sz="2000" dirty="0"/>
              <a:t> </a:t>
            </a:r>
            <a:r>
              <a:rPr lang="en-GB" sz="2000" dirty="0" err="1"/>
              <a:t>esaslı</a:t>
            </a:r>
            <a:r>
              <a:rPr lang="en-GB" sz="2000" dirty="0"/>
              <a:t> </a:t>
            </a:r>
            <a:r>
              <a:rPr lang="en-GB" sz="2000" dirty="0" err="1"/>
              <a:t>ve</a:t>
            </a:r>
            <a:r>
              <a:rPr lang="en-GB" sz="2000" dirty="0"/>
              <a:t> </a:t>
            </a:r>
            <a:r>
              <a:rPr lang="en-GB" sz="2000" dirty="0" err="1"/>
              <a:t>nihaî</a:t>
            </a:r>
            <a:r>
              <a:rPr lang="en-GB" sz="2000" dirty="0"/>
              <a:t> </a:t>
            </a:r>
            <a:r>
              <a:rPr lang="en-GB" sz="2000" dirty="0" err="1"/>
              <a:t>sınıflandırması</a:t>
            </a:r>
            <a:r>
              <a:rPr lang="en-GB" sz="2000" dirty="0"/>
              <a:t> </a:t>
            </a:r>
            <a:r>
              <a:rPr lang="en-GB" sz="2000" dirty="0" err="1"/>
              <a:t>değildir</a:t>
            </a:r>
            <a:r>
              <a:rPr lang="en-GB" sz="2000" dirty="0"/>
              <a:t>. </a:t>
            </a:r>
            <a:r>
              <a:rPr lang="en-GB" sz="2000" dirty="0" err="1"/>
              <a:t>Çünkü</a:t>
            </a:r>
            <a:r>
              <a:rPr lang="en-GB" sz="2000" dirty="0"/>
              <a:t>, </a:t>
            </a:r>
            <a:r>
              <a:rPr lang="en-GB" sz="2000" dirty="0" err="1"/>
              <a:t>Türk</a:t>
            </a:r>
            <a:r>
              <a:rPr lang="en-GB" sz="2000" dirty="0"/>
              <a:t> </a:t>
            </a:r>
            <a:r>
              <a:rPr lang="en-GB" sz="2000" dirty="0" err="1"/>
              <a:t>dili</a:t>
            </a:r>
            <a:r>
              <a:rPr lang="en-GB" sz="2000" dirty="0"/>
              <a:t>,  </a:t>
            </a:r>
            <a:r>
              <a:rPr lang="en-GB" sz="2000" dirty="0" err="1"/>
              <a:t>tarihî</a:t>
            </a:r>
            <a:r>
              <a:rPr lang="en-GB" sz="2000" dirty="0"/>
              <a:t> </a:t>
            </a:r>
            <a:r>
              <a:rPr lang="en-GB" sz="2000" dirty="0" err="1"/>
              <a:t>derinliklere</a:t>
            </a:r>
            <a:r>
              <a:rPr lang="en-GB" sz="2000" dirty="0"/>
              <a:t> </a:t>
            </a:r>
            <a:r>
              <a:rPr lang="en-GB" sz="2000" dirty="0" err="1"/>
              <a:t>ve</a:t>
            </a:r>
            <a:r>
              <a:rPr lang="en-GB" sz="2000" dirty="0"/>
              <a:t> </a:t>
            </a:r>
            <a:r>
              <a:rPr lang="en-GB" sz="2000" dirty="0" err="1"/>
              <a:t>coğrafi</a:t>
            </a:r>
            <a:r>
              <a:rPr lang="en-GB" sz="2000" dirty="0"/>
              <a:t> </a:t>
            </a:r>
            <a:r>
              <a:rPr lang="en-GB" sz="2000" dirty="0" err="1"/>
              <a:t>genişliklere</a:t>
            </a:r>
            <a:r>
              <a:rPr lang="en-GB" sz="2000" dirty="0"/>
              <a:t> </a:t>
            </a:r>
            <a:r>
              <a:rPr lang="en-GB" sz="2000" dirty="0" err="1"/>
              <a:t>sahip</a:t>
            </a:r>
            <a:r>
              <a:rPr lang="en-GB" sz="2000" dirty="0"/>
              <a:t> </a:t>
            </a:r>
            <a:r>
              <a:rPr lang="en-GB" sz="2000" dirty="0" err="1"/>
              <a:t>bir</a:t>
            </a:r>
            <a:r>
              <a:rPr lang="en-GB" sz="2000" dirty="0"/>
              <a:t> </a:t>
            </a:r>
            <a:r>
              <a:rPr lang="en-GB" sz="2000" dirty="0" err="1"/>
              <a:t>dil</a:t>
            </a:r>
            <a:r>
              <a:rPr lang="en-GB" sz="2000" dirty="0"/>
              <a:t> </a:t>
            </a:r>
            <a:r>
              <a:rPr lang="en-GB" sz="2000" dirty="0" err="1"/>
              <a:t>olarak</a:t>
            </a:r>
            <a:r>
              <a:rPr lang="en-GB" sz="2000" dirty="0"/>
              <a:t> </a:t>
            </a:r>
            <a:r>
              <a:rPr lang="en-GB" sz="2000" dirty="0" err="1"/>
              <a:t>çok</a:t>
            </a:r>
            <a:r>
              <a:rPr lang="en-GB" sz="2000" dirty="0"/>
              <a:t> </a:t>
            </a:r>
            <a:r>
              <a:rPr lang="en-GB" sz="2000" dirty="0" err="1"/>
              <a:t>çeşitli</a:t>
            </a:r>
            <a:r>
              <a:rPr lang="en-GB" sz="2000" dirty="0"/>
              <a:t> </a:t>
            </a:r>
            <a:r>
              <a:rPr lang="en-GB" sz="2000" dirty="0" err="1"/>
              <a:t>lehçe</a:t>
            </a:r>
            <a:r>
              <a:rPr lang="en-GB" sz="2000" dirty="0"/>
              <a:t>, </a:t>
            </a:r>
            <a:r>
              <a:rPr lang="en-GB" sz="2000" dirty="0" err="1"/>
              <a:t>şive</a:t>
            </a:r>
            <a:r>
              <a:rPr lang="en-GB" sz="2000" dirty="0"/>
              <a:t> </a:t>
            </a:r>
            <a:r>
              <a:rPr lang="en-GB" sz="2000" dirty="0" err="1"/>
              <a:t>ve</a:t>
            </a:r>
            <a:r>
              <a:rPr lang="en-GB" sz="2000" dirty="0"/>
              <a:t> </a:t>
            </a:r>
            <a:r>
              <a:rPr lang="en-GB" sz="2000" dirty="0" err="1"/>
              <a:t>ağızdan</a:t>
            </a:r>
            <a:r>
              <a:rPr lang="en-GB" sz="2000" dirty="0"/>
              <a:t> </a:t>
            </a:r>
            <a:r>
              <a:rPr lang="en-GB" sz="2000" dirty="0" err="1"/>
              <a:t>oluşmaktadır</a:t>
            </a:r>
            <a:r>
              <a:rPr lang="en-GB" sz="2000" dirty="0"/>
              <a:t>  (Ali </a:t>
            </a:r>
            <a:r>
              <a:rPr lang="en-GB" sz="2000" dirty="0" err="1"/>
              <a:t>Akar</a:t>
            </a:r>
            <a:r>
              <a:rPr lang="en-GB" sz="2000" dirty="0"/>
              <a:t>,  </a:t>
            </a:r>
            <a:r>
              <a:rPr lang="en-GB" sz="2000" dirty="0" err="1"/>
              <a:t>Türk</a:t>
            </a:r>
            <a:r>
              <a:rPr lang="en-GB" sz="2000" dirty="0"/>
              <a:t> Dili </a:t>
            </a:r>
            <a:r>
              <a:rPr lang="en-GB" sz="2000" dirty="0" err="1"/>
              <a:t>Tarihi</a:t>
            </a:r>
            <a:r>
              <a:rPr lang="en-GB" sz="2000" dirty="0"/>
              <a:t>, s.41.).</a:t>
            </a:r>
            <a:endParaRPr lang="tr-TR" sz="2000" dirty="0"/>
          </a:p>
          <a:p>
            <a:pPr marL="0" indent="0">
              <a:buNone/>
            </a:pPr>
            <a:endParaRPr lang="tr-TR" dirty="0"/>
          </a:p>
          <a:p>
            <a:pPr lvl="0" algn="just"/>
            <a:endParaRPr lang="tr-TR" sz="2400" dirty="0"/>
          </a:p>
        </p:txBody>
      </p:sp>
      <p:sp>
        <p:nvSpPr>
          <p:cNvPr id="4" name="3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5" name="4 Slayt Numarası Yer Tutucusu"/>
          <p:cNvSpPr>
            <a:spLocks noGrp="1"/>
          </p:cNvSpPr>
          <p:nvPr>
            <p:ph type="sldNum" sz="quarter" idx="12"/>
          </p:nvPr>
        </p:nvSpPr>
        <p:spPr/>
        <p:txBody>
          <a:bodyPr/>
          <a:lstStyle/>
          <a:p>
            <a:fld id="{F5241D30-471F-4A7E-8796-A38B74581AEE}" type="slidenum">
              <a:rPr lang="tr-TR" smtClean="0"/>
              <a:pPr/>
              <a:t>71</a:t>
            </a:fld>
            <a:endParaRPr lang="tr-TR" dirty="0"/>
          </a:p>
        </p:txBody>
      </p:sp>
    </p:spTree>
    <p:extLst>
      <p:ext uri="{BB962C8B-B14F-4D97-AF65-F5344CB8AC3E}">
        <p14:creationId xmlns:p14="http://schemas.microsoft.com/office/powerpoint/2010/main" val="157835662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Kaynakça</a:t>
            </a:r>
          </a:p>
        </p:txBody>
      </p:sp>
      <p:sp>
        <p:nvSpPr>
          <p:cNvPr id="3" name="2 İçerik Yer Tutucusu"/>
          <p:cNvSpPr>
            <a:spLocks noGrp="1"/>
          </p:cNvSpPr>
          <p:nvPr>
            <p:ph idx="1"/>
          </p:nvPr>
        </p:nvSpPr>
        <p:spPr>
          <a:xfrm>
            <a:off x="323528" y="1700808"/>
            <a:ext cx="8219256" cy="4929411"/>
          </a:xfrm>
        </p:spPr>
        <p:txBody>
          <a:bodyPr>
            <a:noAutofit/>
          </a:bodyPr>
          <a:lstStyle/>
          <a:p>
            <a:pPr lvl="0" algn="just"/>
            <a:r>
              <a:rPr lang="tr-TR" sz="2400" dirty="0"/>
              <a:t>Aysu Ata, Orhun Türkçesi, Anadolu Üniversitesi </a:t>
            </a:r>
            <a:r>
              <a:rPr lang="tr-TR" sz="2400" dirty="0" err="1"/>
              <a:t>Açıköğretim</a:t>
            </a:r>
            <a:r>
              <a:rPr lang="tr-TR" sz="2400" dirty="0"/>
              <a:t> Fakültesi Yayını, Eskişehir, 2011.</a:t>
            </a:r>
          </a:p>
          <a:p>
            <a:pPr lvl="0" algn="just"/>
            <a:r>
              <a:rPr lang="tr-TR" sz="2400" dirty="0"/>
              <a:t>Aysu Ata, Uygur Türkçesi, Anadolu Üniversitesi </a:t>
            </a:r>
            <a:r>
              <a:rPr lang="tr-TR" sz="2400" dirty="0" err="1"/>
              <a:t>Açıköğretim</a:t>
            </a:r>
            <a:r>
              <a:rPr lang="tr-TR" sz="2400" dirty="0"/>
              <a:t> Fakültesi Yayını, Eskişehir, 2011.</a:t>
            </a:r>
          </a:p>
          <a:p>
            <a:pPr lvl="0" algn="just"/>
            <a:r>
              <a:rPr lang="tr-TR" sz="2400" dirty="0"/>
              <a:t>Rekin Ertem- İsa </a:t>
            </a:r>
            <a:r>
              <a:rPr lang="tr-TR" sz="2400" dirty="0" err="1"/>
              <a:t>Kocakaplan</a:t>
            </a:r>
            <a:r>
              <a:rPr lang="tr-TR" sz="2400" dirty="0"/>
              <a:t>, Üniversitelerde Türk Dili ve Kompozisyon, Kesit Yayınları, İstanbul, 2011.</a:t>
            </a:r>
          </a:p>
          <a:p>
            <a:pPr lvl="0" algn="just"/>
            <a:r>
              <a:rPr lang="tr-TR" sz="2400" dirty="0"/>
              <a:t>Mehmet Dursun Erdem, Mustafa Karataş, Erkan </a:t>
            </a:r>
            <a:r>
              <a:rPr lang="tr-TR" sz="2400" dirty="0" err="1"/>
              <a:t>Hirik</a:t>
            </a:r>
            <a:r>
              <a:rPr lang="tr-TR" sz="2400" dirty="0"/>
              <a:t>, Yeni Türk Dili, Maarif Mektepleri Yayınları, Ankara, 2005.</a:t>
            </a:r>
          </a:p>
          <a:p>
            <a:pPr lvl="0" algn="just"/>
            <a:r>
              <a:rPr lang="tr-TR" sz="2400" dirty="0"/>
              <a:t>Ahmet </a:t>
            </a:r>
            <a:r>
              <a:rPr lang="tr-TR" sz="2400" dirty="0" err="1"/>
              <a:t>Bican</a:t>
            </a:r>
            <a:r>
              <a:rPr lang="tr-TR" sz="2400" dirty="0"/>
              <a:t> </a:t>
            </a:r>
            <a:r>
              <a:rPr lang="tr-TR" sz="2400" dirty="0" err="1"/>
              <a:t>Ercilasun</a:t>
            </a:r>
            <a:r>
              <a:rPr lang="tr-TR" sz="2400" dirty="0"/>
              <a:t>, Türk Dili Tarihi, </a:t>
            </a:r>
            <a:r>
              <a:rPr lang="tr-TR" sz="2400" dirty="0" err="1"/>
              <a:t>Akçağ</a:t>
            </a:r>
            <a:r>
              <a:rPr lang="tr-TR" sz="2400" dirty="0"/>
              <a:t> Yayınları, Ankara, 2007</a:t>
            </a:r>
          </a:p>
          <a:p>
            <a:pPr lvl="0" algn="just"/>
            <a:r>
              <a:rPr lang="tr-TR" sz="2400" dirty="0"/>
              <a:t>Ali Akar, Türk Dili Tarihi, </a:t>
            </a:r>
            <a:r>
              <a:rPr lang="tr-TR" sz="2400" dirty="0" err="1"/>
              <a:t>Ötüken</a:t>
            </a:r>
            <a:r>
              <a:rPr lang="tr-TR" sz="2400" dirty="0"/>
              <a:t> Yayınları, İstanbul, 2006.</a:t>
            </a:r>
          </a:p>
          <a:p>
            <a:endParaRPr lang="tr-TR" sz="2300" dirty="0"/>
          </a:p>
          <a:p>
            <a:pPr>
              <a:buNone/>
            </a:pPr>
            <a:endParaRPr lang="tr-TR" sz="2300" dirty="0"/>
          </a:p>
        </p:txBody>
      </p:sp>
      <p:sp>
        <p:nvSpPr>
          <p:cNvPr id="4" name="3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5" name="4 Slayt Numarası Yer Tutucusu"/>
          <p:cNvSpPr>
            <a:spLocks noGrp="1"/>
          </p:cNvSpPr>
          <p:nvPr>
            <p:ph type="sldNum" sz="quarter" idx="12"/>
          </p:nvPr>
        </p:nvSpPr>
        <p:spPr/>
        <p:txBody>
          <a:bodyPr/>
          <a:lstStyle/>
          <a:p>
            <a:fld id="{F5241D30-471F-4A7E-8796-A38B74581AEE}" type="slidenum">
              <a:rPr lang="tr-TR" smtClean="0"/>
              <a:pPr/>
              <a:t>72</a:t>
            </a:fld>
            <a:endParaRPr lang="tr-T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Kaynakça</a:t>
            </a:r>
          </a:p>
        </p:txBody>
      </p:sp>
      <p:sp>
        <p:nvSpPr>
          <p:cNvPr id="3" name="2 İçerik Yer Tutucusu"/>
          <p:cNvSpPr>
            <a:spLocks noGrp="1"/>
          </p:cNvSpPr>
          <p:nvPr>
            <p:ph idx="1"/>
          </p:nvPr>
        </p:nvSpPr>
        <p:spPr>
          <a:xfrm>
            <a:off x="467544" y="1700808"/>
            <a:ext cx="8219256" cy="4785395"/>
          </a:xfrm>
        </p:spPr>
        <p:txBody>
          <a:bodyPr>
            <a:noAutofit/>
          </a:bodyPr>
          <a:lstStyle/>
          <a:p>
            <a:pPr lvl="0" algn="just"/>
            <a:r>
              <a:rPr lang="tr-TR" sz="2400" dirty="0"/>
              <a:t>Doğan Aksan, Türkçenin Gücü, Bilgi  Yayınevi, Ankara, 2008.</a:t>
            </a:r>
          </a:p>
          <a:p>
            <a:pPr lvl="0" algn="just"/>
            <a:r>
              <a:rPr lang="tr-TR" sz="2400" dirty="0"/>
              <a:t>Editör Ceyhun Vedat Uygur, Yaşar Öztürk, Şerif </a:t>
            </a:r>
            <a:r>
              <a:rPr lang="tr-TR" sz="2400" dirty="0" err="1"/>
              <a:t>Kutludağ</a:t>
            </a:r>
            <a:r>
              <a:rPr lang="tr-TR" sz="2400" dirty="0"/>
              <a:t>, Şenel Çalışkan, Aliye </a:t>
            </a:r>
            <a:r>
              <a:rPr lang="tr-TR" sz="2400" dirty="0" err="1"/>
              <a:t>Tokmakoğlu</a:t>
            </a:r>
            <a:r>
              <a:rPr lang="tr-TR" sz="2400" dirty="0"/>
              <a:t>, Üniversiteler İçin Türk Dili Yazılı ve Sözlü Anlatım, Kriter Yayınevi, İstanbul, 2008.</a:t>
            </a:r>
          </a:p>
          <a:p>
            <a:pPr lvl="0" algn="just"/>
            <a:r>
              <a:rPr lang="tr-TR" sz="2400" dirty="0"/>
              <a:t>Kemal Ateş, Türk Dili, Ankara, 1999.</a:t>
            </a:r>
          </a:p>
          <a:p>
            <a:pPr lvl="0" algn="just"/>
            <a:r>
              <a:rPr lang="tr-TR" sz="2400" dirty="0"/>
              <a:t>Zeynep Korkmaz, Ahmet B. </a:t>
            </a:r>
            <a:r>
              <a:rPr lang="tr-TR" sz="2400" dirty="0" err="1"/>
              <a:t>Ercilasun</a:t>
            </a:r>
            <a:r>
              <a:rPr lang="tr-TR" sz="2400" dirty="0"/>
              <a:t>, Tuncer </a:t>
            </a:r>
            <a:r>
              <a:rPr lang="tr-TR" sz="2400" dirty="0" err="1"/>
              <a:t>Gülensoy</a:t>
            </a:r>
            <a:r>
              <a:rPr lang="tr-TR" sz="2400" dirty="0"/>
              <a:t>, İsmail Parlatır, Hamza Zülfikar, Necat Birinci, Türk Dili ve Kompozisyon, Ekin Kitabevi, Ankara, 2005</a:t>
            </a:r>
          </a:p>
          <a:p>
            <a:pPr lvl="0" algn="just"/>
            <a:r>
              <a:rPr lang="tr-TR" sz="2400" dirty="0"/>
              <a:t>Muharrem  Ergin, Orhun Abideleri,  Boğaziçi Yayınları, İstanbul, 1999.</a:t>
            </a:r>
          </a:p>
          <a:p>
            <a:pPr>
              <a:buNone/>
            </a:pPr>
            <a:endParaRPr lang="tr-TR" sz="2100" dirty="0"/>
          </a:p>
        </p:txBody>
      </p:sp>
      <p:sp>
        <p:nvSpPr>
          <p:cNvPr id="4" name="3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5" name="4 Slayt Numarası Yer Tutucusu"/>
          <p:cNvSpPr>
            <a:spLocks noGrp="1"/>
          </p:cNvSpPr>
          <p:nvPr>
            <p:ph type="sldNum" sz="quarter" idx="12"/>
          </p:nvPr>
        </p:nvSpPr>
        <p:spPr/>
        <p:txBody>
          <a:bodyPr/>
          <a:lstStyle/>
          <a:p>
            <a:fld id="{F5241D30-471F-4A7E-8796-A38B74581AEE}" type="slidenum">
              <a:rPr lang="tr-TR" smtClean="0"/>
              <a:pPr/>
              <a:t>73</a:t>
            </a:fld>
            <a:endParaRPr lang="tr-T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Kaynakça</a:t>
            </a:r>
          </a:p>
        </p:txBody>
      </p:sp>
      <p:sp>
        <p:nvSpPr>
          <p:cNvPr id="3" name="2 İçerik Yer Tutucusu"/>
          <p:cNvSpPr>
            <a:spLocks noGrp="1"/>
          </p:cNvSpPr>
          <p:nvPr>
            <p:ph idx="1"/>
          </p:nvPr>
        </p:nvSpPr>
        <p:spPr>
          <a:xfrm>
            <a:off x="467544" y="1700808"/>
            <a:ext cx="8219256" cy="4785395"/>
          </a:xfrm>
        </p:spPr>
        <p:txBody>
          <a:bodyPr>
            <a:noAutofit/>
          </a:bodyPr>
          <a:lstStyle/>
          <a:p>
            <a:pPr lvl="0"/>
            <a:r>
              <a:rPr lang="tr-TR" sz="2400" dirty="0"/>
              <a:t>Süer Eker, Çağdaş Türk Dili, Grafiker Yayınları, Ankara, 2003.</a:t>
            </a:r>
          </a:p>
          <a:p>
            <a:pPr lvl="0"/>
            <a:r>
              <a:rPr lang="tr-TR" sz="2400" dirty="0"/>
              <a:t>Talat Tekin, Mehmet Ölmez, Türk Dilleri Giriş, Yıldız Dil ve Edebiyat 2 , İstanbul, 2003.</a:t>
            </a:r>
          </a:p>
          <a:p>
            <a:pPr lvl="0"/>
            <a:r>
              <a:rPr lang="en-GB" sz="2400" dirty="0"/>
              <a:t>A. </a:t>
            </a:r>
            <a:r>
              <a:rPr lang="en-GB" sz="2400" dirty="0" err="1"/>
              <a:t>Melek</a:t>
            </a:r>
            <a:r>
              <a:rPr lang="en-GB" sz="2400" dirty="0"/>
              <a:t> </a:t>
            </a:r>
            <a:r>
              <a:rPr lang="en-GB" sz="2400" dirty="0" err="1"/>
              <a:t>Özyetgin</a:t>
            </a:r>
            <a:r>
              <a:rPr lang="en-GB" sz="2400" dirty="0"/>
              <a:t>, “</a:t>
            </a:r>
            <a:r>
              <a:rPr lang="en-GB" sz="2400" dirty="0" err="1"/>
              <a:t>Tarihten</a:t>
            </a:r>
            <a:r>
              <a:rPr lang="en-GB" sz="2400" dirty="0"/>
              <a:t> </a:t>
            </a:r>
            <a:r>
              <a:rPr lang="en-GB" sz="2400" dirty="0" err="1"/>
              <a:t>Bugüne</a:t>
            </a:r>
            <a:r>
              <a:rPr lang="en-GB" sz="2400" dirty="0"/>
              <a:t> </a:t>
            </a:r>
            <a:r>
              <a:rPr lang="en-GB" sz="2400" dirty="0" err="1"/>
              <a:t>Türk</a:t>
            </a:r>
            <a:r>
              <a:rPr lang="en-GB" sz="2400" dirty="0"/>
              <a:t> Dili </a:t>
            </a:r>
            <a:r>
              <a:rPr lang="en-GB" sz="2400" dirty="0" err="1"/>
              <a:t>Alanı</a:t>
            </a:r>
            <a:r>
              <a:rPr lang="en-GB" sz="2400" dirty="0"/>
              <a:t>”, (Conference) Chinese Academy of Social Science, Sino-Foreign Relationship Department of Institute of History, Beijing, CHINA, 2006.</a:t>
            </a:r>
            <a:endParaRPr lang="tr-TR" sz="2400" dirty="0"/>
          </a:p>
          <a:p>
            <a:pPr>
              <a:buNone/>
            </a:pPr>
            <a:endParaRPr lang="tr-TR" sz="2100" dirty="0"/>
          </a:p>
        </p:txBody>
      </p:sp>
      <p:sp>
        <p:nvSpPr>
          <p:cNvPr id="4" name="3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5" name="4 Slayt Numarası Yer Tutucusu"/>
          <p:cNvSpPr>
            <a:spLocks noGrp="1"/>
          </p:cNvSpPr>
          <p:nvPr>
            <p:ph type="sldNum" sz="quarter" idx="12"/>
          </p:nvPr>
        </p:nvSpPr>
        <p:spPr/>
        <p:txBody>
          <a:bodyPr/>
          <a:lstStyle/>
          <a:p>
            <a:fld id="{F5241D30-471F-4A7E-8796-A38B74581AEE}" type="slidenum">
              <a:rPr lang="tr-TR" smtClean="0"/>
              <a:pPr/>
              <a:t>74</a:t>
            </a:fld>
            <a:endParaRPr lang="tr-TR"/>
          </a:p>
        </p:txBody>
      </p:sp>
    </p:spTree>
    <p:extLst>
      <p:ext uri="{BB962C8B-B14F-4D97-AF65-F5344CB8AC3E}">
        <p14:creationId xmlns:p14="http://schemas.microsoft.com/office/powerpoint/2010/main" val="130593213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Teşekkür Ederim</a:t>
            </a:r>
          </a:p>
        </p:txBody>
      </p:sp>
      <p:sp>
        <p:nvSpPr>
          <p:cNvPr id="3" name="2 İçerik Yer Tutucusu"/>
          <p:cNvSpPr>
            <a:spLocks noGrp="1"/>
          </p:cNvSpPr>
          <p:nvPr>
            <p:ph idx="1"/>
            <p:custDataLst>
              <p:tags r:id="rId1"/>
            </p:custDataLst>
          </p:nvPr>
        </p:nvSpPr>
        <p:spPr/>
        <p:txBody>
          <a:bodyPr>
            <a:normAutofit/>
          </a:bodyPr>
          <a:lstStyle/>
          <a:p>
            <a:pPr lvl="0" algn="ctr">
              <a:buNone/>
            </a:pPr>
            <a:endParaRPr lang="tr-TR" sz="4100" b="1" i="1" dirty="0">
              <a:effectLst>
                <a:outerShdw blurRad="38100" dist="38100" dir="2700000" algn="tl">
                  <a:srgbClr val="000000">
                    <a:alpha val="43137"/>
                  </a:srgbClr>
                </a:outerShdw>
              </a:effectLst>
            </a:endParaRPr>
          </a:p>
          <a:p>
            <a:pPr marL="0" indent="0" algn="ctr">
              <a:buNone/>
            </a:pPr>
            <a:r>
              <a:rPr lang="tr-TR" sz="4100" b="1" i="1" dirty="0">
                <a:effectLst>
                  <a:outerShdw blurRad="38100" dist="38100" dir="2700000" algn="tl">
                    <a:srgbClr val="000000">
                      <a:alpha val="43137"/>
                    </a:srgbClr>
                  </a:outerShdw>
                </a:effectLst>
              </a:rPr>
              <a:t>Sağlıklı ve mutlu bir hafta geçirmeniz temennisiyle, iyi çalışmalar dilerim…</a:t>
            </a:r>
          </a:p>
          <a:p>
            <a:pPr marL="0" indent="0" algn="ctr">
              <a:buNone/>
            </a:pPr>
            <a:endParaRPr lang="tr-TR" sz="4100" b="1" i="1" dirty="0">
              <a:effectLst>
                <a:outerShdw blurRad="38100" dist="38100" dir="2700000" algn="tl">
                  <a:srgbClr val="000000">
                    <a:alpha val="43137"/>
                  </a:srgbClr>
                </a:outerShdw>
              </a:effectLst>
            </a:endParaRPr>
          </a:p>
        </p:txBody>
      </p:sp>
      <p:sp>
        <p:nvSpPr>
          <p:cNvPr id="4" name="3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5" name="4 Slayt Numarası Yer Tutucusu"/>
          <p:cNvSpPr>
            <a:spLocks noGrp="1"/>
          </p:cNvSpPr>
          <p:nvPr>
            <p:ph type="sldNum" sz="quarter" idx="12"/>
          </p:nvPr>
        </p:nvSpPr>
        <p:spPr/>
        <p:txBody>
          <a:bodyPr/>
          <a:lstStyle/>
          <a:p>
            <a:fld id="{F5241D30-471F-4A7E-8796-A38B74581AEE}" type="slidenum">
              <a:rPr lang="tr-TR" smtClean="0"/>
              <a:pPr/>
              <a:t>75</a:t>
            </a:fld>
            <a:endParaRPr lang="tr-TR"/>
          </a:p>
        </p:txBody>
      </p:sp>
      <p:pic>
        <p:nvPicPr>
          <p:cNvPr id="6" name="2 Resim" descr="Logo_180_202_Modified.PNG"/>
          <p:cNvPicPr/>
          <p:nvPr/>
        </p:nvPicPr>
        <p:blipFill>
          <a:blip r:embed="rId3" cstate="print"/>
          <a:stretch>
            <a:fillRect/>
          </a:stretch>
        </p:blipFill>
        <p:spPr>
          <a:xfrm>
            <a:off x="323528" y="332656"/>
            <a:ext cx="838706" cy="936104"/>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en-GB" dirty="0"/>
              <a:t>Türk Dilinin Gelişmesi ve Tarihi Devreleri</a:t>
            </a:r>
            <a:endParaRPr lang="tr-TR" dirty="0"/>
          </a:p>
        </p:txBody>
      </p:sp>
      <p:sp>
        <p:nvSpPr>
          <p:cNvPr id="3" name="2 İçerik Yer Tutucusu"/>
          <p:cNvSpPr>
            <a:spLocks noGrp="1"/>
          </p:cNvSpPr>
          <p:nvPr>
            <p:ph idx="1"/>
          </p:nvPr>
        </p:nvSpPr>
        <p:spPr>
          <a:xfrm>
            <a:off x="467544" y="1844824"/>
            <a:ext cx="8229600" cy="4525963"/>
          </a:xfrm>
        </p:spPr>
        <p:txBody>
          <a:bodyPr>
            <a:noAutofit/>
          </a:bodyPr>
          <a:lstStyle/>
          <a:p>
            <a:pPr algn="just"/>
            <a:r>
              <a:rPr lang="en-GB" sz="2200" dirty="0" err="1"/>
              <a:t>Türk</a:t>
            </a:r>
            <a:r>
              <a:rPr lang="en-GB" sz="2200" dirty="0"/>
              <a:t> </a:t>
            </a:r>
            <a:r>
              <a:rPr lang="en-GB" sz="2200" dirty="0" err="1"/>
              <a:t>dilinin</a:t>
            </a:r>
            <a:r>
              <a:rPr lang="en-GB" sz="2200" dirty="0"/>
              <a:t>, </a:t>
            </a:r>
            <a:r>
              <a:rPr lang="en-GB" sz="2200" dirty="0" err="1"/>
              <a:t>ana</a:t>
            </a:r>
            <a:r>
              <a:rPr lang="en-GB" sz="2200" dirty="0"/>
              <a:t> </a:t>
            </a:r>
            <a:r>
              <a:rPr lang="en-GB" sz="2200" dirty="0" err="1"/>
              <a:t>kaynağından</a:t>
            </a:r>
            <a:r>
              <a:rPr lang="en-GB" sz="2200" dirty="0"/>
              <a:t>, </a:t>
            </a:r>
            <a:r>
              <a:rPr lang="en-GB" sz="2200" dirty="0" err="1"/>
              <a:t>günümüz</a:t>
            </a:r>
            <a:r>
              <a:rPr lang="en-GB" sz="2200" dirty="0"/>
              <a:t> </a:t>
            </a:r>
            <a:r>
              <a:rPr lang="en-GB" sz="2200" dirty="0" err="1"/>
              <a:t>yazı</a:t>
            </a:r>
            <a:r>
              <a:rPr lang="en-GB" sz="2200" dirty="0"/>
              <a:t> </a:t>
            </a:r>
            <a:r>
              <a:rPr lang="en-GB" sz="2200" dirty="0" err="1"/>
              <a:t>dillerine</a:t>
            </a:r>
            <a:r>
              <a:rPr lang="en-GB" sz="2200" dirty="0"/>
              <a:t> </a:t>
            </a:r>
            <a:r>
              <a:rPr lang="en-GB" sz="2200" dirty="0" err="1"/>
              <a:t>kadar</a:t>
            </a:r>
            <a:r>
              <a:rPr lang="en-GB" sz="2200" dirty="0"/>
              <a:t> </a:t>
            </a:r>
            <a:r>
              <a:rPr lang="en-GB" sz="2200" dirty="0" err="1"/>
              <a:t>uzanan</a:t>
            </a:r>
            <a:r>
              <a:rPr lang="en-GB" sz="2200" dirty="0"/>
              <a:t> </a:t>
            </a:r>
            <a:r>
              <a:rPr lang="en-GB" sz="2200" dirty="0" err="1"/>
              <a:t>dönemlerini</a:t>
            </a:r>
            <a:r>
              <a:rPr lang="en-GB" sz="2200" dirty="0"/>
              <a:t>, </a:t>
            </a:r>
            <a:r>
              <a:rPr lang="en-GB" sz="2200" dirty="0" err="1"/>
              <a:t>ana</a:t>
            </a:r>
            <a:r>
              <a:rPr lang="en-GB" sz="2200" dirty="0"/>
              <a:t> </a:t>
            </a:r>
            <a:r>
              <a:rPr lang="en-GB" sz="2200" dirty="0" err="1"/>
              <a:t>hatlarıyla</a:t>
            </a:r>
            <a:r>
              <a:rPr lang="en-GB" sz="2200" dirty="0"/>
              <a:t> </a:t>
            </a:r>
            <a:r>
              <a:rPr lang="en-GB" sz="2200" dirty="0" err="1"/>
              <a:t>şöyle</a:t>
            </a:r>
            <a:r>
              <a:rPr lang="en-GB" sz="2200" dirty="0"/>
              <a:t> </a:t>
            </a:r>
            <a:r>
              <a:rPr lang="en-GB" sz="2200" dirty="0" err="1"/>
              <a:t>sıralayabiliriz</a:t>
            </a:r>
            <a:r>
              <a:rPr lang="en-GB" sz="2200" dirty="0"/>
              <a:t>:</a:t>
            </a:r>
            <a:endParaRPr lang="tr-TR" sz="2200" dirty="0"/>
          </a:p>
          <a:p>
            <a:pPr marL="0" indent="0" algn="just">
              <a:buNone/>
            </a:pPr>
            <a:r>
              <a:rPr lang="en-GB" sz="2200" dirty="0"/>
              <a:t>	1. Ana </a:t>
            </a:r>
            <a:r>
              <a:rPr lang="en-GB" sz="2200" dirty="0" err="1"/>
              <a:t>Altayca</a:t>
            </a:r>
            <a:r>
              <a:rPr lang="en-GB" sz="2200" dirty="0"/>
              <a:t> (Altay </a:t>
            </a:r>
            <a:r>
              <a:rPr lang="en-GB" sz="2200" dirty="0" err="1"/>
              <a:t>Dil</a:t>
            </a:r>
            <a:r>
              <a:rPr lang="en-GB" sz="2200" dirty="0"/>
              <a:t> </a:t>
            </a:r>
            <a:r>
              <a:rPr lang="en-GB" sz="2200" dirty="0" err="1"/>
              <a:t>birliği</a:t>
            </a:r>
            <a:r>
              <a:rPr lang="en-GB" sz="2200" dirty="0"/>
              <a:t>) </a:t>
            </a:r>
            <a:r>
              <a:rPr lang="en-GB" sz="2200" dirty="0" err="1"/>
              <a:t>Dönemi</a:t>
            </a:r>
            <a:endParaRPr lang="tr-TR" sz="2200" dirty="0"/>
          </a:p>
          <a:p>
            <a:pPr marL="0" indent="0" algn="just">
              <a:buNone/>
            </a:pPr>
            <a:r>
              <a:rPr lang="en-GB" sz="2200" dirty="0"/>
              <a:t>	2. </a:t>
            </a:r>
            <a:r>
              <a:rPr lang="en-GB" sz="2200" dirty="0" err="1"/>
              <a:t>En</a:t>
            </a:r>
            <a:r>
              <a:rPr lang="en-GB" sz="2200" dirty="0"/>
              <a:t> </a:t>
            </a:r>
            <a:r>
              <a:rPr lang="en-GB" sz="2200" dirty="0" err="1"/>
              <a:t>Eski</a:t>
            </a:r>
            <a:r>
              <a:rPr lang="en-GB" sz="2200" dirty="0"/>
              <a:t> </a:t>
            </a:r>
            <a:r>
              <a:rPr lang="en-GB" sz="2200" dirty="0" err="1"/>
              <a:t>Türkçe</a:t>
            </a:r>
            <a:r>
              <a:rPr lang="en-GB" sz="2200" dirty="0"/>
              <a:t> </a:t>
            </a:r>
            <a:r>
              <a:rPr lang="en-GB" sz="2200" dirty="0" err="1"/>
              <a:t>Dönemi</a:t>
            </a:r>
            <a:r>
              <a:rPr lang="en-GB" sz="2200" dirty="0"/>
              <a:t> (</a:t>
            </a:r>
            <a:r>
              <a:rPr lang="en-GB" sz="2200" dirty="0" err="1"/>
              <a:t>Türk</a:t>
            </a:r>
            <a:r>
              <a:rPr lang="en-GB" sz="2200" dirty="0"/>
              <a:t>- </a:t>
            </a:r>
            <a:r>
              <a:rPr lang="en-GB" sz="2200" dirty="0" err="1"/>
              <a:t>Çuvaş-Moğol-Tunguz</a:t>
            </a:r>
            <a:r>
              <a:rPr lang="en-GB" sz="2200" dirty="0"/>
              <a:t> </a:t>
            </a:r>
            <a:r>
              <a:rPr lang="en-GB" sz="2200" dirty="0" err="1"/>
              <a:t>Dil</a:t>
            </a:r>
            <a:r>
              <a:rPr lang="en-GB" sz="2200" dirty="0"/>
              <a:t> </a:t>
            </a:r>
            <a:r>
              <a:rPr lang="en-GB" sz="2200" dirty="0" err="1"/>
              <a:t>Birliği</a:t>
            </a:r>
            <a:r>
              <a:rPr lang="en-GB" sz="2200" dirty="0"/>
              <a:t> </a:t>
            </a:r>
            <a:r>
              <a:rPr lang="en-GB" sz="2200" dirty="0" err="1"/>
              <a:t>Dönemi</a:t>
            </a:r>
            <a:r>
              <a:rPr lang="en-GB" sz="2200" dirty="0"/>
              <a:t>, Proto </a:t>
            </a:r>
            <a:r>
              <a:rPr lang="en-GB" sz="2200" dirty="0" err="1"/>
              <a:t>Türkçe</a:t>
            </a:r>
            <a:r>
              <a:rPr lang="en-GB" sz="2200" dirty="0"/>
              <a:t>) </a:t>
            </a:r>
            <a:endParaRPr lang="tr-TR" sz="2200" dirty="0"/>
          </a:p>
          <a:p>
            <a:pPr marL="0" indent="0" algn="just">
              <a:buNone/>
            </a:pPr>
            <a:r>
              <a:rPr lang="tr-TR" sz="2200" dirty="0"/>
              <a:t>              </a:t>
            </a:r>
            <a:r>
              <a:rPr lang="en-GB" sz="2200" dirty="0"/>
              <a:t>3. İlk </a:t>
            </a:r>
            <a:r>
              <a:rPr lang="en-GB" sz="2200" dirty="0" err="1"/>
              <a:t>Türkçe</a:t>
            </a:r>
            <a:r>
              <a:rPr lang="en-GB" sz="2200" dirty="0"/>
              <a:t> (</a:t>
            </a:r>
            <a:r>
              <a:rPr lang="en-GB" sz="2200" dirty="0" err="1"/>
              <a:t>Çuvaş-Türk</a:t>
            </a:r>
            <a:r>
              <a:rPr lang="en-GB" sz="2200" dirty="0"/>
              <a:t> </a:t>
            </a:r>
            <a:r>
              <a:rPr lang="en-GB" sz="2200" dirty="0" err="1"/>
              <a:t>Dil</a:t>
            </a:r>
            <a:r>
              <a:rPr lang="en-GB" sz="2200" dirty="0"/>
              <a:t> </a:t>
            </a:r>
            <a:r>
              <a:rPr lang="en-GB" sz="2200" dirty="0" err="1"/>
              <a:t>Birliği</a:t>
            </a:r>
            <a:r>
              <a:rPr lang="en-GB" sz="2200" dirty="0"/>
              <a:t> </a:t>
            </a:r>
            <a:r>
              <a:rPr lang="en-GB" sz="2200" dirty="0" err="1"/>
              <a:t>Dönemi</a:t>
            </a:r>
            <a:r>
              <a:rPr lang="en-GB" sz="2200" dirty="0"/>
              <a:t>, </a:t>
            </a:r>
            <a:r>
              <a:rPr lang="en-GB" sz="2200" dirty="0" err="1"/>
              <a:t>Ön</a:t>
            </a:r>
            <a:r>
              <a:rPr lang="en-GB" sz="2200" dirty="0"/>
              <a:t> </a:t>
            </a:r>
            <a:r>
              <a:rPr lang="en-GB" sz="2200" dirty="0" err="1"/>
              <a:t>Türkçe</a:t>
            </a:r>
            <a:r>
              <a:rPr lang="en-GB" sz="2200" dirty="0"/>
              <a:t>, Pre-Turkic) </a:t>
            </a:r>
            <a:r>
              <a:rPr lang="en-GB" sz="2200" dirty="0" err="1"/>
              <a:t>Dönemi</a:t>
            </a:r>
            <a:endParaRPr lang="tr-TR" sz="2200" dirty="0"/>
          </a:p>
          <a:p>
            <a:pPr marL="0" indent="0" algn="just">
              <a:buNone/>
            </a:pPr>
            <a:r>
              <a:rPr lang="en-GB" sz="2200" dirty="0"/>
              <a:t>	4. Ana </a:t>
            </a:r>
            <a:r>
              <a:rPr lang="en-GB" sz="2200" dirty="0" err="1"/>
              <a:t>Türkçe</a:t>
            </a:r>
            <a:r>
              <a:rPr lang="en-GB" sz="2200" dirty="0"/>
              <a:t> (Proto-Turkic) </a:t>
            </a:r>
            <a:r>
              <a:rPr lang="en-GB" sz="2200" dirty="0" err="1"/>
              <a:t>Dönemi</a:t>
            </a:r>
            <a:endParaRPr lang="tr-TR" sz="2200" dirty="0"/>
          </a:p>
          <a:p>
            <a:pPr marL="0" indent="0" algn="just">
              <a:buNone/>
            </a:pPr>
            <a:r>
              <a:rPr lang="en-GB" sz="2200" dirty="0"/>
              <a:t>	5. </a:t>
            </a:r>
            <a:r>
              <a:rPr lang="en-GB" sz="2200" dirty="0" err="1"/>
              <a:t>Eski</a:t>
            </a:r>
            <a:r>
              <a:rPr lang="en-GB" sz="2200" dirty="0"/>
              <a:t> </a:t>
            </a:r>
            <a:r>
              <a:rPr lang="en-GB" sz="2200" dirty="0" err="1"/>
              <a:t>Türkçe</a:t>
            </a:r>
            <a:r>
              <a:rPr lang="en-GB" sz="2200" dirty="0"/>
              <a:t> </a:t>
            </a:r>
            <a:r>
              <a:rPr lang="en-GB" sz="2200" dirty="0" err="1"/>
              <a:t>Dönemi</a:t>
            </a:r>
            <a:endParaRPr lang="tr-TR" sz="2200" dirty="0"/>
          </a:p>
          <a:p>
            <a:pPr marL="0" indent="0" algn="just">
              <a:buNone/>
            </a:pPr>
            <a:r>
              <a:rPr lang="en-GB" sz="2200" dirty="0"/>
              <a:t>	6. </a:t>
            </a:r>
            <a:r>
              <a:rPr lang="en-GB" sz="2200" dirty="0" err="1"/>
              <a:t>Orta</a:t>
            </a:r>
            <a:r>
              <a:rPr lang="en-GB" sz="2200" dirty="0"/>
              <a:t> </a:t>
            </a:r>
            <a:r>
              <a:rPr lang="en-GB" sz="2200" dirty="0" err="1"/>
              <a:t>Türkçe</a:t>
            </a:r>
            <a:r>
              <a:rPr lang="en-GB" sz="2200" dirty="0"/>
              <a:t> </a:t>
            </a:r>
            <a:r>
              <a:rPr lang="en-GB" sz="2200" dirty="0" err="1"/>
              <a:t>Dönemi</a:t>
            </a:r>
            <a:endParaRPr lang="tr-TR" sz="2200" dirty="0"/>
          </a:p>
          <a:p>
            <a:pPr marL="0" indent="0" algn="just">
              <a:buNone/>
            </a:pPr>
            <a:r>
              <a:rPr lang="en-GB" sz="2200" dirty="0"/>
              <a:t>	7. </a:t>
            </a:r>
            <a:r>
              <a:rPr lang="en-GB" sz="2200" dirty="0" err="1"/>
              <a:t>Yeni</a:t>
            </a:r>
            <a:r>
              <a:rPr lang="en-GB" sz="2200" dirty="0"/>
              <a:t> </a:t>
            </a:r>
            <a:r>
              <a:rPr lang="en-GB" sz="2200" dirty="0" err="1"/>
              <a:t>Türkçe</a:t>
            </a:r>
            <a:r>
              <a:rPr lang="en-GB" sz="2200" dirty="0"/>
              <a:t> </a:t>
            </a:r>
            <a:r>
              <a:rPr lang="en-GB" sz="2200" dirty="0" err="1"/>
              <a:t>Dönemi</a:t>
            </a:r>
            <a:r>
              <a:rPr lang="en-GB" sz="2200" dirty="0"/>
              <a:t> </a:t>
            </a:r>
            <a:endParaRPr lang="tr-TR" sz="2200" dirty="0"/>
          </a:p>
          <a:p>
            <a:pPr marL="0" indent="0" algn="just">
              <a:buNone/>
            </a:pPr>
            <a:r>
              <a:rPr lang="en-GB" sz="2200" dirty="0"/>
              <a:t>          </a:t>
            </a:r>
            <a:r>
              <a:rPr lang="tr-TR" sz="2200" dirty="0"/>
              <a:t>  </a:t>
            </a:r>
            <a:r>
              <a:rPr lang="en-GB" sz="2200" dirty="0"/>
              <a:t> 8. Modern </a:t>
            </a:r>
            <a:r>
              <a:rPr lang="en-GB" sz="2200" dirty="0" err="1"/>
              <a:t>Türkçe</a:t>
            </a:r>
            <a:r>
              <a:rPr lang="en-GB" sz="2200" dirty="0"/>
              <a:t> </a:t>
            </a:r>
            <a:r>
              <a:rPr lang="en-GB" sz="2200" dirty="0" err="1"/>
              <a:t>Dönemi</a:t>
            </a:r>
            <a:endParaRPr lang="tr-TR" sz="2200" dirty="0"/>
          </a:p>
        </p:txBody>
      </p:sp>
      <p:sp>
        <p:nvSpPr>
          <p:cNvPr id="4" name="3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5" name="4 Slayt Numarası Yer Tutucusu"/>
          <p:cNvSpPr>
            <a:spLocks noGrp="1"/>
          </p:cNvSpPr>
          <p:nvPr>
            <p:ph type="sldNum" sz="quarter" idx="12"/>
          </p:nvPr>
        </p:nvSpPr>
        <p:spPr/>
        <p:txBody>
          <a:bodyPr/>
          <a:lstStyle/>
          <a:p>
            <a:fld id="{F5241D30-471F-4A7E-8796-A38B74581AEE}" type="slidenum">
              <a:rPr lang="tr-TR" smtClean="0"/>
              <a:pPr/>
              <a:t>8</a:t>
            </a:fld>
            <a:endParaRPr lang="tr-TR" dirty="0"/>
          </a:p>
        </p:txBody>
      </p:sp>
    </p:spTree>
    <p:extLst>
      <p:ext uri="{BB962C8B-B14F-4D97-AF65-F5344CB8AC3E}">
        <p14:creationId xmlns:p14="http://schemas.microsoft.com/office/powerpoint/2010/main" val="3951107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en-GB" dirty="0"/>
              <a:t>Türk Dilinin Gelişmesi ve Tarihi Devreleri</a:t>
            </a:r>
            <a:endParaRPr lang="tr-TR" dirty="0"/>
          </a:p>
        </p:txBody>
      </p:sp>
      <p:sp>
        <p:nvSpPr>
          <p:cNvPr id="3" name="2 İçerik Yer Tutucusu"/>
          <p:cNvSpPr>
            <a:spLocks noGrp="1"/>
          </p:cNvSpPr>
          <p:nvPr>
            <p:ph idx="1"/>
          </p:nvPr>
        </p:nvSpPr>
        <p:spPr>
          <a:xfrm>
            <a:off x="467544" y="1844824"/>
            <a:ext cx="8229600" cy="4525963"/>
          </a:xfrm>
        </p:spPr>
        <p:txBody>
          <a:bodyPr>
            <a:noAutofit/>
          </a:bodyPr>
          <a:lstStyle/>
          <a:p>
            <a:pPr algn="just"/>
            <a:r>
              <a:rPr lang="en-GB" dirty="0"/>
              <a:t>“Bu </a:t>
            </a:r>
            <a:r>
              <a:rPr lang="en-GB" dirty="0" err="1"/>
              <a:t>devrelerden</a:t>
            </a:r>
            <a:r>
              <a:rPr lang="en-GB" dirty="0"/>
              <a:t>, ilk </a:t>
            </a:r>
            <a:r>
              <a:rPr lang="en-GB" dirty="0" err="1"/>
              <a:t>dördü</a:t>
            </a:r>
            <a:r>
              <a:rPr lang="en-GB" dirty="0"/>
              <a:t> </a:t>
            </a:r>
            <a:r>
              <a:rPr lang="en-GB" dirty="0" err="1"/>
              <a:t>varsayılan</a:t>
            </a:r>
            <a:r>
              <a:rPr lang="en-GB" dirty="0"/>
              <a:t> </a:t>
            </a:r>
            <a:r>
              <a:rPr lang="en-GB" dirty="0" err="1"/>
              <a:t>devrelerdir</a:t>
            </a:r>
            <a:r>
              <a:rPr lang="en-GB" dirty="0"/>
              <a:t>, </a:t>
            </a:r>
            <a:r>
              <a:rPr lang="en-GB" dirty="0" err="1"/>
              <a:t>dil</a:t>
            </a:r>
            <a:r>
              <a:rPr lang="en-GB" dirty="0"/>
              <a:t> </a:t>
            </a:r>
            <a:r>
              <a:rPr lang="en-GB" dirty="0" err="1"/>
              <a:t>karşılaştırmalarından</a:t>
            </a:r>
            <a:r>
              <a:rPr lang="en-GB" dirty="0"/>
              <a:t> </a:t>
            </a:r>
            <a:r>
              <a:rPr lang="en-GB" dirty="0" err="1"/>
              <a:t>ve</a:t>
            </a:r>
            <a:r>
              <a:rPr lang="en-GB" dirty="0"/>
              <a:t> </a:t>
            </a:r>
            <a:r>
              <a:rPr lang="en-GB" dirty="0" err="1"/>
              <a:t>bazı</a:t>
            </a:r>
            <a:r>
              <a:rPr lang="en-GB" dirty="0"/>
              <a:t> </a:t>
            </a:r>
            <a:r>
              <a:rPr lang="en-GB" dirty="0" err="1"/>
              <a:t>arkeolojik</a:t>
            </a:r>
            <a:r>
              <a:rPr lang="en-GB" dirty="0"/>
              <a:t> </a:t>
            </a:r>
            <a:r>
              <a:rPr lang="en-GB" dirty="0" err="1"/>
              <a:t>verilerden</a:t>
            </a:r>
            <a:r>
              <a:rPr lang="en-GB" dirty="0"/>
              <a:t> </a:t>
            </a:r>
            <a:r>
              <a:rPr lang="en-GB" dirty="0" err="1"/>
              <a:t>çıkan</a:t>
            </a:r>
            <a:r>
              <a:rPr lang="en-GB" dirty="0"/>
              <a:t> </a:t>
            </a:r>
            <a:r>
              <a:rPr lang="en-GB" dirty="0" err="1"/>
              <a:t>teorik</a:t>
            </a:r>
            <a:r>
              <a:rPr lang="en-GB" dirty="0"/>
              <a:t> </a:t>
            </a:r>
            <a:r>
              <a:rPr lang="en-GB" dirty="0" err="1"/>
              <a:t>bilgi</a:t>
            </a:r>
            <a:r>
              <a:rPr lang="en-GB" dirty="0"/>
              <a:t> </a:t>
            </a:r>
            <a:r>
              <a:rPr lang="en-GB" dirty="0" err="1"/>
              <a:t>ve</a:t>
            </a:r>
            <a:r>
              <a:rPr lang="en-GB" dirty="0"/>
              <a:t> </a:t>
            </a:r>
            <a:r>
              <a:rPr lang="en-GB" dirty="0" err="1"/>
              <a:t>sonuçlara</a:t>
            </a:r>
            <a:r>
              <a:rPr lang="en-GB" dirty="0"/>
              <a:t> </a:t>
            </a:r>
            <a:r>
              <a:rPr lang="en-GB" dirty="0" err="1"/>
              <a:t>dayanmaktadır</a:t>
            </a:r>
            <a:r>
              <a:rPr lang="en-GB" dirty="0"/>
              <a:t>.” (</a:t>
            </a:r>
            <a:r>
              <a:rPr lang="en-GB" dirty="0" err="1"/>
              <a:t>Ceyhun</a:t>
            </a:r>
            <a:r>
              <a:rPr lang="en-GB" dirty="0"/>
              <a:t> </a:t>
            </a:r>
            <a:r>
              <a:rPr lang="en-GB" dirty="0" err="1"/>
              <a:t>Vedat</a:t>
            </a:r>
            <a:r>
              <a:rPr lang="en-GB" dirty="0"/>
              <a:t> Uygur, </a:t>
            </a:r>
            <a:r>
              <a:rPr lang="en-GB" dirty="0" err="1"/>
              <a:t>Üniversiteler</a:t>
            </a:r>
            <a:r>
              <a:rPr lang="en-GB" dirty="0"/>
              <a:t> </a:t>
            </a:r>
            <a:r>
              <a:rPr lang="en-GB" dirty="0" err="1"/>
              <a:t>İçin</a:t>
            </a:r>
            <a:r>
              <a:rPr lang="en-GB" dirty="0"/>
              <a:t> </a:t>
            </a:r>
            <a:r>
              <a:rPr lang="en-GB" dirty="0" err="1"/>
              <a:t>Türk</a:t>
            </a:r>
            <a:r>
              <a:rPr lang="en-GB" dirty="0"/>
              <a:t> Dili </a:t>
            </a:r>
            <a:r>
              <a:rPr lang="en-GB" dirty="0" err="1"/>
              <a:t>Yazılı</a:t>
            </a:r>
            <a:r>
              <a:rPr lang="en-GB" dirty="0"/>
              <a:t> </a:t>
            </a:r>
            <a:r>
              <a:rPr lang="en-GB" dirty="0" err="1"/>
              <a:t>ve</a:t>
            </a:r>
            <a:r>
              <a:rPr lang="en-GB" dirty="0"/>
              <a:t> </a:t>
            </a:r>
            <a:r>
              <a:rPr lang="en-GB" dirty="0" err="1"/>
              <a:t>Sözlü</a:t>
            </a:r>
            <a:r>
              <a:rPr lang="en-GB" dirty="0"/>
              <a:t> </a:t>
            </a:r>
            <a:r>
              <a:rPr lang="en-GB" dirty="0" err="1"/>
              <a:t>Anlatım</a:t>
            </a:r>
            <a:r>
              <a:rPr lang="en-GB" dirty="0"/>
              <a:t>, s.37)</a:t>
            </a:r>
            <a:endParaRPr lang="tr-TR" dirty="0"/>
          </a:p>
          <a:p>
            <a:pPr algn="just"/>
            <a:endParaRPr lang="tr-TR" dirty="0"/>
          </a:p>
          <a:p>
            <a:pPr marL="0" indent="0" algn="just">
              <a:buNone/>
            </a:pPr>
            <a:endParaRPr lang="tr-TR" sz="2200" dirty="0"/>
          </a:p>
        </p:txBody>
      </p:sp>
      <p:sp>
        <p:nvSpPr>
          <p:cNvPr id="4" name="3 Altbilgi Yer Tutucusu"/>
          <p:cNvSpPr>
            <a:spLocks noGrp="1"/>
          </p:cNvSpPr>
          <p:nvPr>
            <p:ph type="ftr" sz="quarter" idx="11"/>
          </p:nvPr>
        </p:nvSpPr>
        <p:spPr/>
        <p:txBody>
          <a:bodyPr/>
          <a:lstStyle/>
          <a:p>
            <a:r>
              <a:rPr lang="tr-TR" dirty="0"/>
              <a:t>KBUZEM</a:t>
            </a:r>
          </a:p>
          <a:p>
            <a:r>
              <a:rPr lang="tr-TR" dirty="0"/>
              <a:t>Karabük Üniversitesi</a:t>
            </a:r>
          </a:p>
          <a:p>
            <a:r>
              <a:rPr lang="tr-TR" dirty="0"/>
              <a:t>Uzaktan Eğitim Uygulama ve Araştırma Merkezi</a:t>
            </a:r>
          </a:p>
        </p:txBody>
      </p:sp>
      <p:sp>
        <p:nvSpPr>
          <p:cNvPr id="5" name="4 Slayt Numarası Yer Tutucusu"/>
          <p:cNvSpPr>
            <a:spLocks noGrp="1"/>
          </p:cNvSpPr>
          <p:nvPr>
            <p:ph type="sldNum" sz="quarter" idx="12"/>
          </p:nvPr>
        </p:nvSpPr>
        <p:spPr/>
        <p:txBody>
          <a:bodyPr/>
          <a:lstStyle/>
          <a:p>
            <a:fld id="{F5241D30-471F-4A7E-8796-A38B74581AEE}" type="slidenum">
              <a:rPr lang="tr-TR" smtClean="0"/>
              <a:pPr/>
              <a:t>9</a:t>
            </a:fld>
            <a:endParaRPr lang="tr-TR" dirty="0"/>
          </a:p>
        </p:txBody>
      </p:sp>
    </p:spTree>
    <p:extLst>
      <p:ext uri="{BB962C8B-B14F-4D97-AF65-F5344CB8AC3E}">
        <p14:creationId xmlns:p14="http://schemas.microsoft.com/office/powerpoint/2010/main" val="253895310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0PHOTO" val=""/>
  <p:tag name="MMPROD_0LOGO" val=""/>
  <p:tag name="MMPROD_1PHOTO" val=""/>
  <p:tag name="MMPROD_1LOGO" val=""/>
  <p:tag name="MMPROD_11031PHOTO" val=""/>
  <p:tag name="MMPROD_11031LOGO" val=""/>
  <p:tag name="MMPROD_11030PHOTO" val=""/>
  <p:tag name="MMPROD_11030LOGO" val=""/>
  <p:tag name="MMPROD_2PHOTO" val=""/>
  <p:tag name="MMPROD_2LOGO" val=""/>
  <p:tag name="MMPROD_11032PHOTO" val=""/>
  <p:tag name="MMPROD_11032LOGO" val=""/>
  <p:tag name="MMPROD_3PHOTO" val=""/>
  <p:tag name="MMPROD_3LOGO" val=""/>
  <p:tag name="MMPROD_11033PHOTO" val=""/>
  <p:tag name="MMPROD_11033LOGO" val=""/>
  <p:tag name="MMPROD_4PHOTO" val=""/>
  <p:tag name="MMPROD_4LOGO" val=""/>
  <p:tag name="MMPROD_11034PHOTO" val=""/>
  <p:tag name="MMPROD_11034LOGO" val=""/>
  <p:tag name="MMPROD_5PHOTO" val=""/>
  <p:tag name="MMPROD_5LOGO" val=""/>
  <p:tag name="MMPROD_11035PHOTO" val=""/>
  <p:tag name="MMPROD_11035LOGO" val=""/>
  <p:tag name="MMPROD_6PHOTO" val=""/>
  <p:tag name="MMPROD_6LOGO" val=""/>
  <p:tag name="MMPROD_11036PHOTO" val=""/>
  <p:tag name="MMPROD_11036LOGO" val=""/>
  <p:tag name="MMPROD_7PHOTO" val=""/>
  <p:tag name="MMPROD_7LOGO" val=""/>
  <p:tag name="MMPROD_11037PHOTO" val=""/>
  <p:tag name="MMPROD_11037LOGO" val=""/>
  <p:tag name="MMPROD_8PHOTO" val=""/>
  <p:tag name="MMPROD_8LOGO" val=""/>
  <p:tag name="MMPROD_11038PHOTO" val=""/>
  <p:tag name="MMPROD_11038LOGO" val=""/>
  <p:tag name="MMPROD_9PHOTO" val=""/>
  <p:tag name="MMPROD_9LOGO" val=""/>
  <p:tag name="MMPROD_11039PHOTO" val=""/>
  <p:tag name="MMPROD_11039LOGO" val=""/>
  <p:tag name="MMPROD_10PHOTO" val=""/>
  <p:tag name="MMPROD_10LOGO" val=""/>
  <p:tag name="MMPROD_11040PHOTO" val=""/>
  <p:tag name="MMPROD_11040LOGO" val=""/>
  <p:tag name="MMPROD_11PHOTO" val=""/>
  <p:tag name="MMPROD_11LOGO" val=""/>
  <p:tag name="MMPROD_11041PHOTO" val=""/>
  <p:tag name="MMPROD_11041LOGO" val=""/>
  <p:tag name="MMPROD_12PHOTO" val=""/>
  <p:tag name="MMPROD_12LOGO" val=""/>
  <p:tag name="MMPROD_11042PHOTO" val=""/>
  <p:tag name="MMPROD_11042LOGO" val=""/>
  <p:tag name="MMPROD_13PHOTO" val=""/>
  <p:tag name="MMPROD_13LOGO" val=""/>
  <p:tag name="MMPROD_11043PHOTO" val=""/>
  <p:tag name="MMPROD_11043LOGO" val=""/>
  <p:tag name="MMPROD_14PHOTO" val=""/>
  <p:tag name="MMPROD_14LOGO" val=""/>
  <p:tag name="MMPROD_11044PHOTO" val=""/>
  <p:tag name="MMPROD_11044LOGO" val=""/>
  <p:tag name="MMPROD_15PHOTO" val=""/>
  <p:tag name="MMPROD_15LOGO" val=""/>
  <p:tag name="MMPROD_11045PHOTO" val=""/>
  <p:tag name="MMPROD_11045LOGO" val=""/>
  <p:tag name="MMPROD_16PHOTO" val=""/>
  <p:tag name="MMPROD_16LOGO" val=""/>
  <p:tag name="MMPROD_11046PHOTO" val=""/>
  <p:tag name="MMPROD_11046LOGO" val=""/>
  <p:tag name="MMPROD_17PHOTO" val=""/>
  <p:tag name="MMPROD_17LOGO" val=""/>
  <p:tag name="MMPROD_11047PHOTO" val=""/>
  <p:tag name="MMPROD_11047LOGO" val=""/>
  <p:tag name="MMPROD_22PHOTO" val=""/>
  <p:tag name="MMPROD_22LOGO" val=""/>
  <p:tag name="MMPROD_18PHOTO" val=""/>
  <p:tag name="MMPROD_18LOGO" val=""/>
  <p:tag name="MMPROD_11049PHOTO" val=""/>
  <p:tag name="MMPROD_11049LOGO" val=""/>
  <p:tag name="MMPROD_19PHOTO" val=""/>
  <p:tag name="MMPROD_19LOGO" val=""/>
  <p:tag name="MMPROD_11050PHOTO" val=""/>
  <p:tag name="MMPROD_11050LOGO" val=""/>
  <p:tag name="MMPROD_20PHOTO" val=""/>
  <p:tag name="MMPROD_20LOGO" val=""/>
  <p:tag name="MMPROD_11051PHOTO" val=""/>
  <p:tag name="MMPROD_11051LOGO" val=""/>
  <p:tag name="MMPROD_23PHOTO" val=""/>
  <p:tag name="MMPROD_23LOGO" val=""/>
  <p:tag name="MMPROD_32PHOTO" val=""/>
  <p:tag name="MMPROD_32LOGO" val=""/>
  <p:tag name="MMPROD_11053PHOTO" val=""/>
  <p:tag name="MMPROD_11053LOGO" val=""/>
  <p:tag name="MMPROD_31PHOTO" val=""/>
  <p:tag name="MMPROD_31LOGO" val=""/>
  <p:tag name="MMPROD_11054PHOTO" val=""/>
  <p:tag name="MMPROD_11054LOGO" val=""/>
  <p:tag name="MMPROD_30PHOTO" val=""/>
  <p:tag name="MMPROD_30LOGO" val=""/>
  <p:tag name="MMPROD_11055PHOTO" val=""/>
  <p:tag name="MMPROD_11055LOGO" val=""/>
  <p:tag name="MMPROD_26PHOTO" val=""/>
  <p:tag name="MMPROD_26LOGO" val=""/>
  <p:tag name="MMPROD_11056PHOTO" val=""/>
  <p:tag name="MMPROD_11056LOGO" val=""/>
  <p:tag name="MMPROD_24PHOTO" val=""/>
  <p:tag name="MMPROD_24LOGO" val=""/>
  <p:tag name="MMPROD_11057PHOTO" val=""/>
  <p:tag name="MMPROD_11057LOGO" val=""/>
  <p:tag name="MMPROD_11048PHOTO" val=""/>
  <p:tag name="MMPROD_11048LOGO" val=""/>
  <p:tag name="MMPROD_11052PHOTO" val=""/>
  <p:tag name="MMPROD_11052LOGO" val=""/>
  <p:tag name="MMPROD_NEXTUNIQUEID" val="10026"/>
  <p:tag name="MMPROD_DATA" val="&lt;object type=&quot;10002&quot; unique_id=&quot;901&quot;&gt;&lt;property id=&quot;10007&quot; value=&quot;İleri&quot;/&gt;&lt;property id=&quot;10008&quot; value=&quot;Geri&quot;/&gt;&lt;property id=&quot;10009&quot; value=&quot;Gönder&quot;/&gt;&lt;property id=&quot;10012&quot; value=&quot;2&quot;/&gt;&lt;property id=&quot;10022&quot; value=&quot;Yeniden deneyin&quot;/&gt;&lt;property id=&quot;10068&quot; value=&quot;Doğru - Devam etmek için herhangi bir yeri tıklatın&quot;/&gt;&lt;property id=&quot;10069&quot; value=&quot;Yanlış - Devam etmek için herhangi bir yeri tıklatın&quot;/&gt;&lt;property id=&quot;10124&quot; value=&quot;Devam etmek için tıklatın&quot;/&gt;&lt;property id=&quot;10125&quot; value=&quot;Yanıtı göndermek için tıklatın&quot;/&gt;&lt;property id=&quot;10126&quot; value=&quot;Geri dönmek için tıklatın&quot;/&gt;&lt;property id=&quot;10127&quot; value=&quot;Temizle&quot;/&gt;&lt;property id=&quot;10128&quot; value=&quot;Temizlemek için tıklatın&quot;/&gt;&lt;property id=&quot;10133&quot; value=&quot;1&quot;/&gt;&lt;property id=&quot;10134&quot; value=&quot;1&quot;/&gt;&lt;property id=&quot;10135&quot; value=&quot;,&quot;/&gt;&lt;property id=&quot;10136&quot; value=&quot;0&quot;/&gt;&lt;property id=&quot;10156&quot; value=&quot;1&quot;/&gt;&lt;property id=&quot;10157&quot; value=&quot;1&quot;/&gt;&lt;property id=&quot;10158&quot; value=&quot;1&quot;/&gt;&lt;property id=&quot;10177&quot; value=&quot;1&quot;/&gt;&lt;property id=&quot;10183&quot; value=&quot;Devam etmeden önce soruyu yanıtlamanız gerekiyor&quot;/&gt;&lt;property id=&quot;10185&quot; value=&quot;1&quot;/&gt;&lt;property id=&quot;10188&quot; value=&quot;Bu soruyu yanıtlama süresi doldu.&quot;/&gt;&lt;property id=&quot;10189&quot; value=&quot;1&quot;/&gt;&lt;property id=&quot;10194&quot; value=&quot;2&quot;/&gt;&lt;property id=&quot;10195&quot; value=&quot;1&quot;/&gt;&lt;property id=&quot;10196&quot; value=&quot;0&quot;/&gt;&lt;property id=&quot;10198&quot; value=&quot;100&quot;/&gt;&lt;property id=&quot;10200&quot; value=&quot;1&quot;/&gt;&lt;property id=&quot;10212&quot; value=&quot;0&quot;/&gt;&lt;property id=&quot;10213&quot; value=&quot;1&quot;/&gt;&lt;property id=&quot;10214&quot; value=&quot;0&quot;/&gt;&lt;property id=&quot;10215&quot; value=&quot;0&quot;/&gt;&lt;property id=&quot;10216&quot; value=&quot;0&quot;/&gt;&lt;property id=&quot;10217&quot; value=&quot;1&quot;/&gt;&lt;property id=&quot;10218&quot; value=&quot;0&quot;/&gt;&lt;property id=&quot;10219&quot; value=&quot;0&quot;/&gt;&lt;property id=&quot;10221&quot; value=&quot;&amp;lt;Format Name=&amp;quot;Sunum Varsayılanı&amp;quot;&amp;gt;&amp;lt;Question FontName=&amp;quot;Palatino Linotype&amp;quot; IsBold=&amp;quot;1&amp;quot; IsItalic=&amp;quot;0&amp;quot; IsUnderline=&amp;quot;0&amp;quot; FontSize=&amp;quot;40&amp;quot;/&amp;gt;&amp;lt;Answer FontName=&amp;quot;Palatino Linotype&amp;quot; IsBold=&amp;quot;0&amp;quot; IsItalic=&amp;quot;0&amp;quot; IsUnderline=&amp;quot;0&amp;quot; FontSize=&amp;quot;24&amp;quot;/&amp;gt;&amp;lt;Button FontName=&amp;quot;Palatino Linotype&amp;quot; IsBold=&amp;quot;0&amp;quot; IsItalic=&amp;quot;0&amp;quot; IsUnderline=&amp;quot;0&amp;quot; FontSize=&amp;quot;14&amp;quot;/&amp;gt;&amp;lt;Message FontName=&amp;quot;Palatino Linotype&amp;quot; IsBold=&amp;quot;0&amp;quot; IsItalic=&amp;quot;0&amp;quot; IsUnderline=&amp;quot;0&amp;quot; FontSize=&amp;quot;18&amp;quot;/&amp;gt;&amp;lt;ButtonPlacement Orientation=&amp;quot;Horizontal&amp;quot; Position=&amp;quot;0&amp;quot;/&amp;gt;&amp;lt;/Format&amp;gt; &quot;/&gt;&lt;property id=&quot;10227&quot; value=&quot;0&quot;/&gt;&lt;property id=&quot;10229&quot; value=&quot;0&quot;/&gt;&lt;object type=&quot;10054&quot; unique_id=&quot;10002&quot;&gt;&lt;property id=&quot;10139&quot; value=&quot;1.0&quot;/&gt;&lt;property id=&quot;10141&quot; value=&quot;80&quot;/&gt;&lt;property id=&quot;10142&quot; value=&quot;  :  :  &quot;/&gt;&lt;property id=&quot;10143&quot; value=&quot;0&quot;/&gt;&lt;property id=&quot;10144&quot; value=&quot;0&quot;/&gt;&lt;property id=&quot;10145&quot; value=&quot;0&quot;/&gt;&lt;property id=&quot;10146&quot; value=&quot;1&quot;/&gt;&lt;property id=&quot;10147&quot; value=&quot;0&quot;/&gt;&lt;property id=&quot;10148&quot; value=&quot;0&quot;/&gt;&lt;property id=&quot;10149&quot; value=&quot;0&quot;/&gt;&lt;property id=&quot;10150&quot; value=&quot;0&quot;/&gt;&lt;property id=&quot;10151&quot; value=&quot;KBU101&quot;/&gt;&lt;property id=&quot;10154&quot; value=&quot;1.Hafta&quot;/&gt;&lt;property id=&quot;10155&quot; value=&quot;  :  :  &quot;/&gt;&lt;/object&gt;&lt;object type=&quot;10042&quot; unique_id=&quot;903&quot;&gt;&lt;object type=&quot;10003&quot; unique_id=&quot;10004&quot;&gt;&lt;property id=&quot;10002&quot; value=&quot;Sınav&quot;/&gt;&lt;property id=&quot;10003&quot; value=&quot;0&quot;/&gt;&lt;property id=&quot;10004&quot; value=&quot;0&quot;/&gt;&lt;property id=&quot;10005&quot; value=&quot;0&quot;/&gt;&lt;property id=&quot;10006&quot; value=&quot;0&quot;/&gt;&lt;property id=&quot;10010&quot; value=&quot;1&quot;/&gt;&lt;property id=&quot;10014&quot; value=&quot;1&quot;/&gt;&lt;property id=&quot;10015&quot; value=&quot;1&quot;/&gt;&lt;property id=&quot;10016&quot; value=&quot;1&quot;/&gt;&lt;property id=&quot;10017&quot; value=&quot;1&quot;/&gt;&lt;property id=&quot;10018&quot; value=&quot;1&quot;/&gt;&lt;property id=&quot;10029&quot; value=&quot;2&quot;/&gt;&lt;property id=&quot;10072&quot; value=&quot;Sınav10004&quot;/&gt;&lt;property id=&quot;10123&quot; value=&quot;1&quot;/&gt;&lt;property id=&quot;10129&quot; value=&quot;0&quot;/&gt;&lt;property id=&quot;10130&quot; value=&quot;80&quot;/&gt;&lt;property id=&quot;10160&quot; value=&quot;1&quot;/&gt;&lt;property id=&quot;10161&quot; value=&quot;1&quot;/&gt;&lt;property id=&quot;10162&quot; value=&quot;1&quot;/&gt;&lt;property id=&quot;10163&quot; value=&quot;0&quot;/&gt;&lt;property id=&quot;10164&quot; value=&quot;0&quot;/&gt;&lt;property id=&quot;10165&quot; value=&quot;Geçti&quot;/&gt;&lt;property id=&quot;10166&quot; value=&quot;Başarısız&quot;/&gt;&lt;property id=&quot;10167&quot; value=&quot;FFFFFFFF&quot;/&gt;&lt;property id=&quot;10169&quot; value=&quot;Soru %d/%d&quot;/&gt;&lt;property id=&quot;10170&quot; value=&quot;E-posta gönder&quot;/&gt;&lt;property id=&quot;10171&quot; value=&quot;Bunu doğru yanıtladınız!&quot;/&gt;&lt;property id=&quot;10172&quot; value=&quot;Bu soruyu tam yanıtlamadınız&quot;/&gt;&lt;property id=&quot;10173&quot; value=&quot;Yanıtınız:&quot;/&gt;&lt;property id=&quot;10174&quot; value=&quot;Doğru yanıt:&quot;/&gt;&lt;property id=&quot;10208&quot; value=&quot;0&quot;/&gt;&lt;property id=&quot;10222&quot; value=&quot;0&quot;/&gt;&lt;property id=&quot;10223&quot; value=&quot;1&quot;/&gt;&lt;property id=&quot;10224&quot; value=&quot;1&quot;/&gt;&lt;property id=&quot;10225&quot; value=&quot;Talimat Slaydı Başlığı&quot;/&gt;&lt;property id=&quot;10226&quot; value=&quot;Sınav katılımcıları için talimatları buraya yazın...&quot;/&gt;&lt;property id=&quot;10228&quot; value=&quot;0&quot;/&gt;&lt;object type=&quot;10062&quot; unique_id=&quot;10006&quot;&gt;&lt;object type=&quot;10050&quot; unique_id=&quot;10007&quot;&gt;&lt;property id=&quot;10020&quot; value=&quot;2&quot;/&gt;&lt;property id=&quot;10191&quot; value=&quot;-1&quot;/&gt;&lt;/object&gt;&lt;object type=&quot;10051&quot; unique_id=&quot;10008&quot;&gt;&lt;property id=&quot;10020&quot; value=&quot;2&quot;/&gt;&lt;property id=&quot;10191&quot; value=&quot;-1&quot;/&gt;&lt;/object&gt;&lt;/object&gt;&lt;object type=&quot;10061&quot; unique_id=&quot;20000&quot;/&gt;&lt;/object&gt;&lt;/object&gt;&lt;/object&gt;&#10;"/>
  <p:tag name="MMPROD_THEME_BG_IMAGE" val=""/>
  <p:tag name="MMPROD_11029PHOTO" val=""/>
  <p:tag name="MMPROD_11029LOGO" val=""/>
  <p:tag name="MMPROD_UIDATA" val="&lt;database version=&quot;7.0&quot;&gt;&lt;object type=&quot;1&quot; unique_id=&quot;10001&quot;&gt;&lt;property id=&quot;20141&quot; value=&quot;KBU101&quot;/&gt;&lt;property id=&quot;20142&quot; value=&quot;Bu bölümde; bilgisayarın tarihi ve bilgisayarların sınıflandırılması konularına değinilecektir.&quot;/&gt;&lt;property id=&quot;20144&quot; value=&quot;1&quot;/&gt;&lt;property id=&quot;20146&quot; value=&quot;0&quot;/&gt;&lt;property id=&quot;20147&quot; value=&quot;0&quot;/&gt;&lt;property id=&quot;20148&quot; value=&quot;10&quot;/&gt;&lt;property id=&quot;20180&quot; value=&quot;1&quot;/&gt;&lt;property id=&quot;20181&quot; value=&quot;1&quot;/&gt;&lt;property id=&quot;20182&quot; value=&quot;0&quot;/&gt;&lt;property id=&quot;20183&quot; value=&quot;1&quot;/&gt;&lt;property id=&quot;20184&quot; value=&quot;7&quot;/&gt;&lt;property id=&quot;20193&quot; value=&quot;-1&quot;/&gt;&lt;property id=&quot;20224&quot; value=&quot;C:\Documents and Settings\User\Desktop&quot;/&gt;&lt;property id=&quot;20225&quot; value=&quot;C:\Documents and Settings\User\Desktop\KBUZEM ŞABLONLAR v.5\Örnek Ders\&quot;/&gt;&lt;property id=&quot;20226&quot; value=&quot;C:\Documents and Settings\User\Desktop\KBUZEM ŞABLONLAR v.5\Örnek Ders\H1_KBU101_Ornek Ders.pptx&quot;/&gt;&lt;property id=&quot;20250&quot; value=&quot;0&quot;/&gt;&lt;property id=&quot;20251&quot; value=&quot;1&quot;/&gt;&lt;property id=&quot;20259&quot; value=&quot;0&quot;/&gt;&lt;object type=&quot;8&quot; unique_id=&quot;10002&quot;&gt;&lt;object type=&quot;9&quot; unique_id=&quot;13970&quot;&gt;&lt;property id=&quot;20000&quot; value=&quot;0&quot;/&gt;&lt;property id=&quot;20400&quot; value=&quot;PDF&quot;/&gt;&lt;property id=&quot;20401&quot; value=&quot;H1_KBU101_Ornek Ders1.pdf&quot;/&gt;&lt;property id=&quot;20402&quot; value=&quot;0&quot;/&gt;&lt;property id=&quot;20404&quot; value=&quot;521618&quot;/&gt;&lt;property id=&quot;20405&quot; value=&quot;1&quot;/&gt;&lt;/object&gt;&lt;/object&gt;&lt;object type=&quot;2&quot; unique_id=&quot;10003&quot;&gt;&lt;object type=&quot;3&quot; unique_id=&quot;10596&quot;&gt;&lt;property id=&quot;20148&quot; value=&quot;5&quot;/&gt;&lt;property id=&quot;20300&quot; value=&quot;Slayt 1 - &amp;quot;KBU101&amp;#x0D;&amp;#x0A;BİLGİSAYARA GİRİŞ&amp;quot;&quot;/&gt;&lt;property id=&quot;20302&quot; value=&quot;1&quot;/&gt;&lt;property id=&quot;20303&quot; value=&quot;Öğr. Gör. S.M.Fatih APAYDIN&quot;/&gt;&lt;property id=&quot;20307&quot; value=&quot;271&quot;/&gt;&lt;property id=&quot;20309&quot; value=&quot;11029&quot;/&gt;&lt;property id=&quot;20312&quot; value=&quot;0&quot;/&gt;&lt;/object&gt;&lt;object type=&quot;3&quot; unique_id=&quot;10964&quot;&gt;&lt;property id=&quot;20148&quot; value=&quot;5&quot;/&gt;&lt;property id=&quot;20300&quot; value=&quot;Slayt 2 - &amp;quot;Temel Kavramlar&amp;quot;&quot;/&gt;&lt;property id=&quot;20302&quot; value=&quot;1&quot;/&gt;&lt;property id=&quot;20303&quot; value=&quot;Öğr. Gör. S.M.Fatih APAYDIN&quot;/&gt;&lt;property id=&quot;20307&quot; value=&quot;273&quot;/&gt;&lt;property id=&quot;20309&quot; value=&quot;11029&quot;/&gt;&lt;property id=&quot;20312&quot; value=&quot;0&quot;/&gt;&lt;/object&gt;&lt;object type=&quot;3&quot; unique_id=&quot;10965&quot;&gt;&lt;property id=&quot;20148&quot; value=&quot;5&quot;/&gt;&lt;property id=&quot;20300&quot; value=&quot;Slayt 3 - &amp;quot;Bilgisayarların Kısa Tarihçesi&amp;quot;&quot;/&gt;&lt;property id=&quot;20302&quot; value=&quot;1&quot;/&gt;&lt;property id=&quot;20303&quot; value=&quot;Öğr. Gör. S.M.Fatih APAYDIN&quot;/&gt;&lt;property id=&quot;20307&quot; value=&quot;274&quot;/&gt;&lt;property id=&quot;20309&quot; value=&quot;11029&quot;/&gt;&lt;property id=&quot;20312&quot; value=&quot;0&quot;/&gt;&lt;/object&gt;&lt;object type=&quot;3&quot; unique_id=&quot;10974&quot;&gt;&lt;property id=&quot;20148&quot; value=&quot;5&quot;/&gt;&lt;property id=&quot;20300&quot; value=&quot;Slayt 16 - &amp;quot;Kaynakça&amp;quot;&quot;/&gt;&lt;property id=&quot;20302&quot; value=&quot;1&quot;/&gt;&lt;property id=&quot;20303&quot; value=&quot;Öğr. Gör. S.M.Fatih APAYDIN&quot;/&gt;&lt;property id=&quot;20307&quot; value=&quot;283&quot;/&gt;&lt;property id=&quot;20309&quot; value=&quot;11029&quot;/&gt;&lt;property id=&quot;20312&quot; value=&quot;0&quot;/&gt;&lt;/object&gt;&lt;object type=&quot;3&quot; unique_id=&quot;10975&quot;&gt;&lt;property id=&quot;20148&quot; value=&quot;5&quot;/&gt;&lt;property id=&quot;20300&quot; value=&quot;Slayt 17 - &amp;quot;Teşekkür Ederim&amp;quot;&quot;/&gt;&lt;property id=&quot;20302&quot; value=&quot;1&quot;/&gt;&lt;property id=&quot;20303&quot; value=&quot;Öğr. Gör. S.M.Fatih APAYDIN&quot;/&gt;&lt;property id=&quot;20307&quot; value=&quot;284&quot;/&gt;&lt;property id=&quot;20309&quot; value=&quot;11029&quot;/&gt;&lt;property id=&quot;20312&quot; value=&quot;0&quot;/&gt;&lt;/object&gt;&lt;object type=&quot;3&quot; unique_id=&quot;12925&quot;&gt;&lt;property id=&quot;20148&quot; value=&quot;5&quot;/&gt;&lt;property id=&quot;20300&quot; value=&quot;Slayt 4 - &amp;quot;Donanım Gelişimi&amp;quot;&quot;/&gt;&lt;property id=&quot;20302&quot; value=&quot;1&quot;/&gt;&lt;property id=&quot;20303&quot; value=&quot;Öğr. Gör. S.M.Fatih APAYDIN&quot;/&gt;&lt;property id=&quot;20307&quot; value=&quot;292&quot;/&gt;&lt;property id=&quot;20309&quot; value=&quot;11029&quot;/&gt;&lt;property id=&quot;20312&quot; value=&quot;0&quot;/&gt;&lt;/object&gt;&lt;object type=&quot;3&quot; unique_id=&quot;12926&quot;&gt;&lt;property id=&quot;20148&quot; value=&quot;5&quot;/&gt;&lt;property id=&quot;20300&quot; value=&quot;Slayt 5 - &amp;quot;Donanım Gelişimi&amp;quot;&quot;/&gt;&lt;property id=&quot;20302&quot; value=&quot;1&quot;/&gt;&lt;property id=&quot;20303&quot; value=&quot;Öğr. Gör. S.M.Fatih APAYDIN&quot;/&gt;&lt;property id=&quot;20307&quot; value=&quot;291&quot;/&gt;&lt;property id=&quot;20309&quot; value=&quot;11029&quot;/&gt;&lt;property id=&quot;20312&quot; value=&quot;0&quot;/&gt;&lt;/object&gt;&lt;object type=&quot;3&quot; unique_id=&quot;12927&quot;&gt;&lt;property id=&quot;20148&quot; value=&quot;5&quot;/&gt;&lt;property id=&quot;20300&quot; value=&quot;Slayt 6&quot;/&gt;&lt;property id=&quot;20302&quot; value=&quot;1&quot;/&gt;&lt;property id=&quot;20303&quot; value=&quot;Öğr. Gör. S.M.Fatih APAYDIN&quot;/&gt;&lt;property id=&quot;20307&quot; value=&quot;293&quot;/&gt;&lt;property id=&quot;20309&quot; value=&quot;11029&quot;/&gt;&lt;property id=&quot;20312&quot; value=&quot;0&quot;/&gt;&lt;/object&gt;&lt;object type=&quot;3&quot; unique_id=&quot;12928&quot;&gt;&lt;property id=&quot;20148&quot; value=&quot;5&quot;/&gt;&lt;property id=&quot;20300&quot; value=&quot;Slayt 7&quot;/&gt;&lt;property id=&quot;20302&quot; value=&quot;1&quot;/&gt;&lt;property id=&quot;20303&quot; value=&quot;Öğr. Gör. S.M.Fatih APAYDIN&quot;/&gt;&lt;property id=&quot;20307&quot; value=&quot;294&quot;/&gt;&lt;property id=&quot;20309&quot; value=&quot;11029&quot;/&gt;&lt;property id=&quot;20312&quot; value=&quot;0&quot;/&gt;&lt;/object&gt;&lt;object type=&quot;3&quot; unique_id=&quot;12929&quot;&gt;&lt;property id=&quot;20148&quot; value=&quot;5&quot;/&gt;&lt;property id=&quot;20300&quot; value=&quot;Slayt 8 - &amp;quot;Yazılım Gelişimi&amp;quot;&quot;/&gt;&lt;property id=&quot;20302&quot; value=&quot;1&quot;/&gt;&lt;property id=&quot;20303&quot; value=&quot;Öğr. Gör. S.M.Fatih APAYDIN&quot;/&gt;&lt;property id=&quot;20307&quot; value=&quot;295&quot;/&gt;&lt;property id=&quot;20309&quot; value=&quot;11029&quot;/&gt;&lt;property id=&quot;20312&quot; value=&quot;0&quot;/&gt;&lt;/object&gt;&lt;object type=&quot;3&quot; unique_id=&quot;12930&quot;&gt;&lt;property id=&quot;20148&quot; value=&quot;5&quot;/&gt;&lt;property id=&quot;20300&quot; value=&quot;Slayt 9 - &amp;quot;Bilgisayarların Sınıflandırılması&amp;quot;&quot;/&gt;&lt;property id=&quot;20302&quot; value=&quot;1&quot;/&gt;&lt;property id=&quot;20303&quot; value=&quot;Öğr. Gör. S.M.Fatih APAYDIN&quot;/&gt;&lt;property id=&quot;20307&quot; value=&quot;296&quot;/&gt;&lt;property id=&quot;20309&quot; value=&quot;11029&quot;/&gt;&lt;property id=&quot;20312&quot; value=&quot;0&quot;/&gt;&lt;/object&gt;&lt;object type=&quot;3&quot; unique_id=&quot;12931&quot;&gt;&lt;property id=&quot;20148&quot; value=&quot;5&quot;/&gt;&lt;property id=&quot;20300&quot; value=&quot;Slayt 10 - &amp;quot;Donanım ve Yazılım Kavramları&amp;quot;&quot;/&gt;&lt;property id=&quot;20302&quot; value=&quot;1&quot;/&gt;&lt;property id=&quot;20303&quot; value=&quot;Öğr. Gör. S.M.Fatih APAYDIN&quot;/&gt;&lt;property id=&quot;20307&quot; value=&quot;297&quot;/&gt;&lt;property id=&quot;20309&quot; value=&quot;11029&quot;/&gt;&lt;property id=&quot;20312&quot; value=&quot;0&quot;/&gt;&lt;/object&gt;&lt;object type=&quot;3&quot; unique_id=&quot;12932&quot;&gt;&lt;property id=&quot;20148&quot; value=&quot;5&quot;/&gt;&lt;property id=&quot;20300&quot; value=&quot;Slayt 11&quot;/&gt;&lt;property id=&quot;20302&quot; value=&quot;1&quot;/&gt;&lt;property id=&quot;20303&quot; value=&quot;Öğr. Gör. S.M.Fatih APAYDIN&quot;/&gt;&lt;property id=&quot;20307&quot; value=&quot;298&quot;/&gt;&lt;property id=&quot;20309&quot; value=&quot;11029&quot;/&gt;&lt;property id=&quot;20312&quot; value=&quot;0&quot;/&gt;&lt;/object&gt;&lt;object type=&quot;3&quot; unique_id=&quot;12933&quot;&gt;&lt;property id=&quot;20148&quot; value=&quot;5&quot;/&gt;&lt;property id=&quot;20300&quot; value=&quot;Slayt 12 - &amp;quot;Donanım (Hardware)&amp;quot;&quot;/&gt;&lt;property id=&quot;20302&quot; value=&quot;1&quot;/&gt;&lt;property id=&quot;20303&quot; value=&quot;Öğr. Gör. S.M.Fatih APAYDIN&quot;/&gt;&lt;property id=&quot;20307&quot; value=&quot;299&quot;/&gt;&lt;property id=&quot;20309&quot; value=&quot;11029&quot;/&gt;&lt;property id=&quot;20312&quot; value=&quot;0&quot;/&gt;&lt;/object&gt;&lt;object type=&quot;3&quot; unique_id=&quot;12934&quot;&gt;&lt;property id=&quot;20148&quot; value=&quot;5&quot;/&gt;&lt;property id=&quot;20300&quot; value=&quot;Slayt 13 - &amp;quot;Yazılım (Software)&amp;quot;&quot;/&gt;&lt;property id=&quot;20302&quot; value=&quot;1&quot;/&gt;&lt;property id=&quot;20303&quot; value=&quot;Öğr. Gör. S.M.Fatih APAYDIN&quot;/&gt;&lt;property id=&quot;20307&quot; value=&quot;300&quot;/&gt;&lt;property id=&quot;20309&quot; value=&quot;11029&quot;/&gt;&lt;property id=&quot;20312&quot; value=&quot;0&quot;/&gt;&lt;/object&gt;&lt;object type=&quot;3&quot; unique_id=&quot;12935&quot;&gt;&lt;property id=&quot;20148&quot; value=&quot;5&quot;/&gt;&lt;property id=&quot;20300&quot; value=&quot;Slayt 14 - &amp;quot;Bilgisayarların Büyüklüklerine Göre Gruplandırılması&amp;quot;&quot;/&gt;&lt;property id=&quot;20302&quot; value=&quot;1&quot;/&gt;&lt;property id=&quot;20303&quot; value=&quot;Öğr. Gör. S.M.Fatih APAYDIN&quot;/&gt;&lt;property id=&quot;20307&quot; value=&quot;290&quot;/&gt;&lt;property id=&quot;20309&quot; value=&quot;11029&quot;/&gt;&lt;property id=&quot;20312&quot; value=&quot;0&quot;/&gt;&lt;/object&gt;&lt;object type=&quot;3&quot; unique_id=&quot;12936&quot;&gt;&lt;property id=&quot;20148&quot; value=&quot;5&quot;/&gt;&lt;property id=&quot;20300&quot; value=&quot;Slayt 15&quot;/&gt;&lt;property id=&quot;20302&quot; value=&quot;1&quot;/&gt;&lt;property id=&quot;20303&quot; value=&quot;Öğr. Gör. S.M.Fatih APAYDIN&quot;/&gt;&lt;property id=&quot;20307&quot; value=&quot;301&quot;/&gt;&lt;property id=&quot;20309&quot; value=&quot;11029&quot;/&gt;&lt;property id=&quot;20312&quot; value=&quot;0&quot;/&gt;&lt;/object&gt;&lt;/object&gt;&lt;object type=&quot;10&quot; unique_id=&quot;10211&quot;&gt;&lt;object type=&quot;11&quot; unique_id=&quot;10212&quot;&gt;&lt;property id=&quot;20180&quot; value=&quot;1&quot;/&gt;&lt;property id=&quot;20181&quot; value=&quot;1&quot;/&gt;&lt;property id=&quot;20182&quot; value=&quot;0&quot;/&gt;&lt;property id=&quot;20183&quot; value=&quot;1&quot;/&gt;&lt;/object&gt;&lt;object type=&quot;12&quot; unique_id=&quot;10214&quot;&gt;&lt;/object&gt;&lt;object type=&quot;13&quot; unique_id=&quot;13888&quot;&gt;&lt;/object&gt;&lt;/object&gt;&lt;object type=&quot;4&quot; unique_id=&quot;10213&quot;&gt;&lt;object type=&quot;5&quot; unique_id=&quot;11029&quot;&gt;&lt;property id=&quot;20149&quot; value=&quot;Öğr. Gör. S.M.Fatih APAYDIN&quot;/&gt;&lt;property id=&quot;20153&quot; value=&quot;fatihapaydin@karabuk.edu.tr&quot;/&gt;&lt;/object&gt;&lt;object type=&quot;5&quot; unique_id=&quot;11030&quot;&gt;&lt;property id=&quot;20149&quot; value=&quot;Abdullah KARAKAYA&quot;/&gt;&lt;property id=&quot;20150&quot; value=&quot;Yrd. Doç. Dr.&quot;/&gt;&lt;property id=&quot;20153&quot; value=&quot;akarakaya@karabuk.edu.tr&quot;/&gt;&lt;/object&gt;&lt;object type=&quot;5&quot; unique_id=&quot;11031&quot;&gt;&lt;property id=&quot;20149&quot; value=&quot;Abdullah ÇAVUŞOĞLU&quot;/&gt;&lt;property id=&quot;20150&quot; value=&quot;Prof. Dr.&quot;/&gt;&lt;property id=&quot;20153&quot; value=&quot;abdullah.cavusoglu@karabuk.edu.tr&quot;/&gt;&lt;/object&gt;&lt;object type=&quot;5&quot; unique_id=&quot;11032&quot;&gt;&lt;property id=&quot;20149&quot; value=&quot;Bilgehan ERKAL&quot;/&gt;&lt;property id=&quot;20150&quot; value=&quot;Öğr. Gör.&quot;/&gt;&lt;property id=&quot;20153&quot; value=&quot;berkal99@gmail.com&quot;/&gt;&lt;/object&gt;&lt;object type=&quot;5&quot; unique_id=&quot;11033&quot;&gt;&lt;property id=&quot;20149&quot; value=&quot;Doğan ÇALIKOĞLU&quot;/&gt;&lt;property id=&quot;20150&quot; value=&quot;Prof. Dr.&quot;/&gt;&lt;/object&gt;&lt;object type=&quot;5&quot; unique_id=&quot;11034&quot;&gt;&lt;property id=&quot;20149&quot; value=&quot;Emine GÜL&quot;/&gt;&lt;property id=&quot;20150&quot; value=&quot;Öğr. Gör.&quot;/&gt;&lt;property id=&quot;20153&quot; value=&quot;egul@karabuk.edu.tr&quot;/&gt;&lt;/object&gt;&lt;object type=&quot;5&quot; unique_id=&quot;11035&quot;&gt;&lt;property id=&quot;20149&quot; value=&quot;Engin DEMİR&quot;/&gt;&lt;property id=&quot;20150&quot; value=&quot;Öğr. Gör.&quot;/&gt;&lt;/object&gt;&lt;object type=&quot;5&quot; unique_id=&quot;11036&quot;&gt;&lt;property id=&quot;20149&quot; value=&quot;Fuat ŞİMŞİR&quot;/&gt;&lt;property id=&quot;20150&quot; value=&quot;Yrd. Doç. Dr.&quot;/&gt;&lt;property id=&quot;20153&quot; value=&quot;fuatsimsir@karabuk.edu.tr&quot;/&gt;&lt;/object&gt;&lt;object type=&quot;5&quot; unique_id=&quot;11037&quot;&gt;&lt;property id=&quot;20149&quot; value=&quot;Gökhan KAYA&quot;/&gt;&lt;property id=&quot;20150&quot; value=&quot;Öğr. Gör.&quot;/&gt;&lt;/object&gt;&lt;object type=&quot;5&quot; unique_id=&quot;11038&quot;&gt;&lt;property id=&quot;20149&quot; value=&quot;Hakan BOSTANCI&quot;/&gt;&lt;property id=&quot;20150&quot; value=&quot;Yrd. Doç. Dr.&quot;/&gt;&lt;property id=&quot;20153&quot; value=&quot;hbostanci@karabuk.edu.tr&quot;/&gt;&lt;/object&gt;&lt;object type=&quot;5&quot; unique_id=&quot;11039&quot;&gt;&lt;property id=&quot;20149&quot; value=&quot;Haldun ABDULLAH&quot;/&gt;&lt;property id=&quot;20150&quot; value=&quot;Prof. Dr.&quot;/&gt;&lt;property id=&quot;20153&quot; value=&quot;ha.abdullah@karabuk.edu.tr&quot;/&gt;&lt;/object&gt;&lt;object type=&quot;5&quot; unique_id=&quot;11040&quot;&gt;&lt;property id=&quot;20149&quot; value=&quot;Halim AKBULUT&quot;/&gt;&lt;property id=&quot;20150&quot; value=&quot;Yrd. Doç. Dr.&quot;/&gt;&lt;/object&gt;&lt;object type=&quot;5&quot; unique_id=&quot;11041&quot;&gt;&lt;property id=&quot;20149&quot; value=&quot;Hüseyin DEMİREL&quot;/&gt;&lt;property id=&quot;20150&quot; value=&quot;Yrd. Doç. Dr.&quot;/&gt;&lt;property id=&quot;20153&quot; value=&quot;hdemirel@karabuk.edu.tr&quot;/&gt;&lt;/object&gt;&lt;object type=&quot;5&quot; unique_id=&quot;11042&quot;&gt;&lt;property id=&quot;20149&quot; value=&quot;Mesut GÜL&quot;/&gt;&lt;property id=&quot;20150&quot; value=&quot;Öğr. Gör.&quot;/&gt;&lt;property id=&quot;20153&quot; value=&quot;mesutgul@karabuk.edu.tr&quot;/&gt;&lt;/object&gt;&lt;object type=&quot;5&quot; unique_id=&quot;11043&quot;&gt;&lt;property id=&quot;20149&quot; value=&quot;Murat DÜZ&quot;/&gt;&lt;property id=&quot;20150&quot; value=&quot;Yrd. Doç. Dr.&quot;/&gt;&lt;/object&gt;&lt;object type=&quot;5&quot; unique_id=&quot;11044&quot;&gt;&lt;property id=&quot;20149&quot; value=&quot;Murat ETÖZ&quot;/&gt;&lt;property id=&quot;20150&quot; value=&quot;Yrd. Doç. Dr.&quot;/&gt;&lt;property id=&quot;20153&quot; value=&quot;muratetoz@karabuk.edu.tr&quot;/&gt;&lt;/object&gt;&lt;object type=&quot;5&quot; unique_id=&quot;11045&quot;&gt;&lt;property id=&quot;20149&quot; value=&quot;Murat KOŞAR&quot;/&gt;&lt;property id=&quot;20150&quot; value=&quot;Öğr. Gör.&quot;/&gt;&lt;/object&gt;&lt;object type=&quot;5&quot; unique_id=&quot;11046&quot;&gt;&lt;property id=&quot;20149&quot; value=&quot;Mustafa YILDIRIM&quot;/&gt;&lt;property id=&quot;20150&quot; value=&quot;Öğr. Gör.&quot;/&gt;&lt;/object&gt;&lt;object type=&quot;5&quot; unique_id=&quot;11047&quot;&gt;&lt;property id=&quot;20149&quot; value=&quot;Nihan ALCA&quot;/&gt;&lt;property id=&quot;20150&quot; value=&quot;Okt.&quot;/&gt;&lt;property id=&quot;20153&quot; value=&quot;nihanalca@karabuk.edu.tr&quot;/&gt;&lt;/object&gt;&lt;object type=&quot;5&quot; unique_id=&quot;11048&quot;&gt;&lt;property id=&quot;20149&quot; value=&quot;Sami AĞAOĞLU&quot;/&gt;&lt;property id=&quot;20150&quot; value=&quot;Yrd. Doç. Dr.&quot;/&gt;&lt;/object&gt;&lt;object type=&quot;5&quot; unique_id=&quot;11049&quot;&gt;&lt;property id=&quot;20149&quot; value=&quot;Nil ORHAN ERTAŞ&quot;/&gt;&lt;property id=&quot;20150&quot; value=&quot;Yrd. Doç. Dr.&quot;/&gt;&lt;/object&gt;&lt;object type=&quot;5&quot; unique_id=&quot;11050&quot;&gt;&lt;property id=&quot;20149&quot; value=&quot;Nurgün KOÇ&quot;/&gt;&lt;property id=&quot;20150&quot; value=&quot;Yrd. Doç.&quot;/&gt;&lt;/object&gt;&lt;object type=&quot;5&quot; unique_id=&quot;11051&quot;&gt;&lt;property id=&quot;20149&quot; value=&quot;Oğuz DİKER&quot;/&gt;&lt;property id=&quot;20150&quot; value=&quot;Öğr. Gör.&quot;/&gt;&lt;/object&gt;&lt;object type=&quot;5&quot; unique_id=&quot;11052&quot;&gt;&lt;property id=&quot;20149&quot; value=&quot;Öğr. Gör. Selahattin ALTAN&quot;/&gt;&lt;property id=&quot;20153&quot; value=&quot;saltan@karabuk.edu.tr&quot;/&gt;&lt;/object&gt;&lt;object type=&quot;5&quot; unique_id=&quot;11053&quot;&gt;&lt;property id=&quot;20149&quot; value=&quot;Ömer DULKADİR&quot;/&gt;&lt;property id=&quot;20150&quot; value=&quot;Öğr. Gör.&quot;/&gt;&lt;/object&gt;&lt;object type=&quot;5&quot; unique_id=&quot;11054&quot;&gt;&lt;property id=&quot;20149&quot; value=&quot;Yusuf KURTGÖZ&quot;/&gt;&lt;property id=&quot;20150&quot; value=&quot;Öğr. Gör.&quot;/&gt;&lt;/object&gt;&lt;object type=&quot;5&quot; unique_id=&quot;11055&quot;&gt;&lt;property id=&quot;20149&quot; value=&quot;Ömer SARVAN&quot;/&gt;&lt;property id=&quot;20150&quot; value=&quot;Yrd. Doç. Dr.&quot;/&gt;&lt;property id=&quot;20153&quot; value=&quot;osarvan@karabuk.edu.tr&quot;/&gt;&lt;/object&gt;&lt;object type=&quot;5&quot; unique_id=&quot;11056&quot;&gt;&lt;property id=&quot;20149&quot; value=&quot;Yasemin IŞIK&quot;/&gt;&lt;property id=&quot;20150&quot; value=&quot;Arş. Gör.&quot;/&gt;&lt;property id=&quot;20153&quot; value=&quot;i.yasemin@karabuk.edu.tr&quot;/&gt;&lt;/object&gt;&lt;/object&gt;&lt;/object&gt;&lt;/database&gt;"/>
  <p:tag name="MMPROD_TAG_VCONFIG" val="PD94bWwgdmVyc2lvbj0iMS4wIiBlbmNvZGluZz0iVVRGLTgiPz4NCjxjb25maWd1cmF0aW9uPg0KCTxicmFuZGluZz4NCgkJPHVpZm9udCBuYW1lPSJGT05UX05PVEVTX1RFWFQiIHZhbHVlPSJWZXJkYW5hLDksZmFsc2UsZmFsc2UsZmFsc2UiLz4NCgk8L2JyYW5kaW5nPg0KCTxjb2xvcnM+DQoJCTx1aWNvbG9yIG5hbWU9InByaW1hcnkiIHZhbHVlPSIweDY2NjY2NiIvPg0KCQk8dWljb2xvciBuYW1lPSJnbG93IiB2YWx1ZT0iMHgzNUQzMzQiLz4NCgkJPHVpY29sb3IgbmFtZT0idGV4dCIgdmFsdWU9IjB4RkZGRkZGIi8+DQoJCTx1aWNvbG9yIG5hbWU9ImxpZ2h0IiB2YWx1ZT0iMHg0ODQ4NDgiLz4NCgkJPHVpY29sb3IgbmFtZT0ic2hhZG93IiB2YWx1ZT0iMHgwMDAwMDAiLz4NCgkJPHVpY29sb3IgbmFtZT0iYmFja2dyb3VuZCIgdmFsdWU9IjB4NUY1RjU4Ii8+DQoJPC9jb2xvcnM+DQoJPGxheW91dD4NCgkJPHVpc2hvdyBuYW1lPSJwcmVzZW50YXRpb250aXRsZSIgdmFsdWU9InRydWUiLz4NCgkJPHVpc2hvdyBuYW1lPSJwcmVzZW50ZXJwaG90byIgdmFsdWU9ImZhbHNlIi8+DQoJCTx1aXNob3cgbmFtZT0icHJlc2VudGVybmFtZSIgdmFsdWU9InRydWUiLz4NCgkJPHVpc2hvdyBuYW1lPSJwcmVzZW50ZXJ0aXRsZSIgdmFsdWU9InRydWUiLz4NCgkJPHVpc2hvdyBuYW1lPSJwcmVzZW50ZXJlbWFpbCIgdmFsdWU9InRydWUiLz4NCgkJPHVpc2hvdyBuYW1lPSJwcmVzZW50ZXJiaW8iIHZhbHVlPSJmYWxzZSIvPg0KCQk8dWlzaG93IG5hbWU9ImNvbXBhbnlsb2dvIiB2YWx1ZT0iZmFsc2UiLz4NCgkJPHVpc2hvdyBuYW1lPSJzaWRlYmFyIiB2YWx1ZT0idHJ1ZSIvPg0KCQk8dWlzaG93IG5hbWU9Im91dGxpbmUiIHZhbHVlPSJ0cnVlIi8+DQoJCTx1aXNob3cgbmFtZT0idGh1bWJuYWlsIiB2YWx1ZT0idHJ1ZSIvPg0KCQk8dWlzaG93IG5hbWU9Im5vdGVzIiB2YWx1ZT0idHJ1ZSIvPg0KCQk8dWlzaG93IG5hbWU9InNlYXJjaCIgdmFsdWU9InRydWUiLz4NCgkJPHVpc2hvdyBuYW1lPSJxdWl6IiB2YWx1ZT0idHJ1ZSIvPg0KCQk8dWlzaG93IG5hbWU9ImF0dGFjaG1lbnRzIiB2YWx1ZT0idHJ1ZSIvPg0KCQk8dWlzaG93IG5hbWU9InV0aWxzIiB2YWx1ZT0idHJ1ZSIvPg0KCQk8dWlzaG93IG5hbWU9InZvbHVtZSIgdmFsdWU9InRydWUiLz4NCgkJPHVpc2hvdyBuYW1lPSJwbGF5YmFyIiB2YWx1ZT0idHJ1ZSIvPg0KCQk8dWlzaG93IG5hbWU9InRhbGtpbmdoZWFkIiB2YWx1ZT0idHJ1ZSIvPg0KCQk8dWlzaG93IG5hbWU9InNpZGViYXJvbnJpZ2h0IiB2YWx1ZT0iZmFsc2UiLz4NCgkJPHVpc2hvdyBuYW1lPSJ2aWV3Y2hhbmdlIiB2YWx1ZT0idHJ1ZSIvPg0KCQk8dWlzaG93IG5hbWU9ImFsd2F5c1NjcnVuY2giIHZhbHVlPSJmYWxzZSIvPg0KCQk8dWlzaG93IG5hbWU9ImluaXRpYWxkaXNwbGF5bW9kZWlzbm9ybWFsIiB2YWx1ZT0idHJ1ZSIvPg0KCQk8dWlyZXBsYWNlIG5hbWU9ImxvZ28iIHZhbHVlPSIiLz4NCgkJPHVpcmVwbGFjZSBuYW1lPSJiZ2ltYWdlIiB2YWx1ZT0iIi8+DQoJCTx1aXJlcGxhY2UgbmFtZT0iaW5pdGlhbHRhYiIgdmFsdWU9Im91dGxpbmUiLz4NCgk8L2xheW91dD4NCgk8bGFuZ3VhZ2UgaWQ9ImVu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lNsaWRlICVuIi8+DQoJCTwhLS0gc3Vic3RpdHV0aW9uOiAlbiA9PSBzbGlkZSBudW1iZXIgLS0+DQoJCTwhLS0gc3Vic3RpdHV0aW9uOiAldCA9PSB0b3RhbCBzbGlkZSBjb3VudCAtLT4NCgkJPHVpdGV4dCBuYW1lPSJTQ1JVQkJBUlNUQVRVU19TTElERUlORk8iIHZhbHVlPSJTbGlkZSAlbiAvICV0IHwgIi8+DQoJCTx1aXRleHQgbmFtZT0iU0NSVUJCQVJTVEFUVVNfU1RPUFBFRCIgdmFsdWU9IlN0b3BwZWQiLz4NCgkJPHVpdGV4dCBuYW1lPSJTQ1JVQkJBUlNUQVRVU19QTEFZSU5HIiB2YWx1ZT0iUGxheWluZyIvPg0KCQk8dWl0ZXh0IG5hbWU9IlNDUlVCQkFSU1RBVFVTX05PQVVESU8iIHZhbHVlPSJObyBBdWRpbyIvPg0KCQk8dWl0ZXh0IG5hbWU9IlNDUlVCQkFSU1RBVFVTX1ZJRFBMQVlJTkciIHZhbHVlPSJWaWRlbyBQbGF5aW5nIi8+DQoJCTx1aXRleHQgbmFtZT0iU0NSVUJCQVJTVEFUVVNfTE9BRElORyIgdmFsdWU9IkxvYWRpbmciLz4NCgkJPHVpdGV4dCBuYW1lPSJTQ1JVQkJBUlNUQVRVU19CVUZGRVJJTkciIHZhbHVlPSJCdWZmZXJpbmciLz4NCgkJPHVpdGV4dCBuYW1lPSJTQ1JVQkJBUlNUQVRVU19RVUVTVElPTiIgdmFsdWU9IkFuc3dlciBRdWVzdGlvbiIvPg0KCQk8dWl0ZXh0IG5hbWU9IlNDUlVCQkFSU1RBVFVTX1JFVklFV1FVSVoiIHZhbHVlPSJSZXZpZXdpbmcgUXVpeiIvPg0KCQk8IS0tIHN1YnN0aXR1dGlvbjogJW0gPT0gbWludXRlcyByZW1haW5pbmcgLS0+DQoJCTwhLS0gc3Vic3RpdHV0aW9uOiAlcyA9PSBzZWNvbmRzIHJlbWFpbmluZyAtLT4NCgkJPHVpdGV4dCBuYW1lPSJFTEFQU0VEIiB2YWx1ZT0iJW0gTWludXRlcyAlcyBTZWNvbmRzIFJlbWFpbmluZyIvPg0KCQk8dWl0ZXh0IG5hbWU9Ik5PVEZPVU5EIiB2YWx1ZT0iTm90aGluZyBGb3VuZCIvPg0KCQk8dWl0ZXh0IG5hbWU9IkFUVEFDSE1FTlRTIiB2YWx1ZT0iQXR0YWNobWVudH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WN0Ii8+DQoJCTx1aXRleHQgbmFtZT0iVEFCX1FVSVoiIHZhbHVlPSJRdWl6Ii8+DQoJCTx1aXRleHQgbmFtZT0iVEFCX09VVExJTkUiIHZhbHVlPSJPdXRsaW5lIi8+DQoJCTx1aXRleHQgbmFtZT0iVEFCX1RIVU1CIiB2YWx1ZT0iVGh1bWIiLz4NCgkJPHVpdGV4dCBuYW1lPSJUQUJfTk9URVMiIHZhbHVlPSJOb3RlcyIvPg0KCQk8dWl0ZXh0IG5hbWU9IlRBQl9TRUFSQ0giIHZhbHVlPSJTZWFyY2giLz4NCgkJPHVpdGV4dCBuYW1lPSJTTElERV9IRUFESU5HIiB2YWx1ZT0iU2xpZGUgVGl0bGUiLz4NCgkJPHVpdGV4dCBuYW1lPSJEVVJBVElPTl9IRUFESU5HIiB2YWx1ZT0iRHVyYXRpb24iLz4NCgkJPHVpdGV4dCBuYW1lPSJTRUFSQ0hfSEVBRElORyIgdmFsdWU9IlNlYXJjaCBmb3IgdGV4dDoiLz4NCgkJPHVpdGV4dCBuYW1lPSJUSFVNQl9IRUFESU5HIiB2YWx1ZT0iU2xpZGUiLz4NCgkJPHVpdGV4dCBuYW1lPSJUSFVNQl9JTkZPIiB2YWx1ZT0iU2xpZGUgVGl0bGUvRHVyYXRpb24iLz4NCgkJPHVpdGV4dCBuYW1lPSJBVFRBQ0hOQU1FX0hFQURJTkciIHZhbHVlPSJGaWxlIE5hbWUiLz4NCgkJPHVpdGV4dCBuYW1lPSJBVFRBQ0hTSVpFX0hFQURJTkciIHZhbHVlPSJTaXplIi8+DQoJCTx1aXRleHQgbmFtZT0iU0xJREVfTk9URVMiIHZhbHVlPSJTbGlkZSBOb3RlcyIvPg0KCQk8IS0tcXVpeiBwb2QgYW5kIG1lc3NhZ2UgYm94IHRleHRzLS0+DQoJCTx1aXRleHQgbmFtZT0iUVVJWlBPRF9RVUlaX0FUVEVNUFQiIHZhbHVlPSJRdWl6IEF0dGVtcHQ6Ii8+DQoJCTx1aXRleHQgbmFtZT0iUVVJWlBPRF9RVUlaX0FUVEVNUFRfVkFMVUUiIHZhbHVlPSIlbiBvZiAldCIvPg0KCQk8dWl0ZXh0IG5hbWU9IlFVSVpQT0RfUVVJWl9TQ09SRSIgdmFsdWU9IlNjb3JlZDoiLz4NCgkJPHVpdGV4dCBuYW1lPSJRVUlaUE9EX1FVSVpfUEFTU1NDT1JFIiB2YWx1ZT0iUGFzc2luZyBTY29yZToiLz4NCgkJPHVpdGV4dCBuYW1lPSJRVUlaUE9EX1FVSVpfTUFYU0NPUkUiIHZhbHVlPSJNYXggU2NvcmU6Ii8+DQoJCTx1aXRleHQgbmFtZT0iUVVJWlBPRF9RVUVTQVRNUFRfU1RSIiB2YWx1ZT0iQXR0ZW1wdDogJW4gb2YgJXQiLz4NCgkJPHVpdGV4dCBuYW1lPSJRVUlaUE9EX1FVRVNUWVBFX1NUUiIgdmFsdWU9IlR5cGU6ICVzIi8+DQoJCTx1aXRleHQgbmFtZT0iUVVJWlBPRF9RVUVTVFlQRV9HUkQiIHZhbHVlPSJHcmFkZWQiLz4NCgkJPHVpdGV4dCBuYW1lPSJRVUlaUE9EX1FVRVNUWVBFX1NWWSIgdmFsdWU9IlN1cnZleSIvPg0KCQk8dWl0ZXh0IG5hbWU9IlFVSVpQT0RfUVVJWkFUTVBUX0lORiIgdmFsdWU9IkluZmluaXRlIi8+DQoJCTx1aXRleHQgbmFtZT0iUVVJWlBPRF9RVUVTQVRNUFRfSU5GIiB2YWx1ZT0iSW5maW5pdGUiLz4NCgkJPHVpdGV4dCBuYW1lPSJXQVJOSU5HTVNHX1lFU1NUUklORyIgdmFsdWU9IlllcyIvPg0KCQk8dWl0ZXh0IG5hbWU9IldBUk5JTkdNU0dfTk9TVFJJTkciIHZhbHVlPSJObyIvPg0KCQk8dWl0ZXh0IG5hbWU9IldBUk5JTkdNU0dfVElUTEVTVFJJTkciIHZhbHVlPSJRdWl6IE5hdmlnYXRpb24gV2FybmluZyIvPg0KCQk8dWl0ZXh0IG5hbWU9IldBUk5JTkdNU0dfTVNHU1RSSU5HIiB2YWx1ZT0iVGhlcmUgYXJlIHVuLWF0dGVtcHRlZCBxdWVzdGlvbnMgaW4gdGhpcyBRdWl6LiYjeEE7JiN4QTtDbGlja2luZyBZZXMgd2lsbCB0YWtlIHlvdSBvdXQgb2YgdGhlIFF1aXouIENsaWNrIE5vIHRvIGNvbnRpbnVlIHRoZSBRdWl6LiIvPg0KCQk8dWl0ZXh0IG5hbWU9IklORk9STUFUSU9OX0gyNjRfRkxBU0hQTEFZRVIiIHZhbHVlPSJUaGUgY3VycmVudCB2ZXJzaW9uIG9mIEZsYXNoIFBsYXllciBpbnN0YWxsZWQgb24geW91ciBtYWNoaW5lIGRvZXMgbm90IHN1cHBvcnQgdGhpcyB2aWRlby4gQ2xpY2sgb24gdGhlIHZpZGVvIGFyZWEgdG8gZG93bmxvYWQgdGhlIGxhdGVzdC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lNob3cgc2lkZWJhciB0byBwYXJ0aWNpcGFudHMiLz4NCgkJPHVpdGV4dCBuYW1lPSJNVVRFIiB2YWx1ZT0iTXV0ZSIvPg0KCQk8dWl0ZXh0IG5hbWU9IkRPQ1dSQVBfVElUTEUiIHZhbHVlPSJQcmVzZW50ZXIgRmlsZSBBdHRhY2htZW50Ii8+DQoJCTx1aXRleHQgbmFtZT0iRE9DV1JBUF9NU0ciIHZhbHVlPSJTYXZlIHRvIE15IENvbXB1dGVyIi8+DQoJCTx1aXRleHQgbmFtZT0iRE9DV1JBUF9QUk9NUFQiIHZhbHVlPSJDbGljayB0byBEb3dubG9hZCIvPg0KCTwvbGFuZ3VhZ2U+DQoJPGxhbmd1YWdlIGlkPSJkZS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Gb2xpZSAlbiIvPg0KCQk8IS0tIHN1YnN0aXR1dGlvbjogJW4gPT0gc2xpZGUgbnVtYmVyIC0tPg0KCQk8IS0tIHN1YnN0aXR1dGlvbjogJXQgPT0gdG90YWwgc2xpZGUgY291bnQgLS0+DQoJCTx1aXRleHQgbmFtZT0iU0NSVUJCQVJTVEFUVVNfU0xJREVJTkZPIiB2YWx1ZT0iRm9saWUgJW4gLyAldCB8ICIvPg0KCQk8dWl0ZXh0IG5hbWU9IlNDUlVCQkFSU1RBVFVTX1NUT1BQRUQiIHZhbHVlPSJCZWVuZGV0Ii8+DQoJCTx1aXRleHQgbmFtZT0iU0NSVUJCQVJTVEFUVVNfUExBWUlORyIgdmFsdWU9IldpZWRlcmdhYmUiLz4NCgkJPHVpdGV4dCBuYW1lPSJTQ1JVQkJBUlNUQVRVU19OT0FVRElPIiB2YWx1ZT0iS2VpbiBBdWRpbyIvPg0KCQk8dWl0ZXh0IG5hbWU9IlNDUlVCQkFSU1RBVFVTX1ZJRFBMQVlJTkciIHZhbHVlPSJWaWRlbyB3aXJkIGFiZ2VzcGllbHQiLz4NCgkJPHVpdGV4dCBuYW1lPSJTQ1JVQkJBUlNUQVRVU19MT0FESU5HIiB2YWx1ZT0iTGFkZW4iLz4NCgkJPHVpdGV4dCBuYW1lPSJTQ1JVQkJBUlNUQVRVU19CVUZGRVJJTkciIHZhbHVlPSJQdWZmZXJuIi8+DQoJCTx1aXRleHQgbmFtZT0iU0NSVUJCQVJTVEFUVVNfUVVFU1RJT04iIHZhbHVlPSJGcmFnZSBiZWFudHdvcnRlbiIvPg0KCQk8dWl0ZXh0IG5hbWU9IlNDUlVCQkFSU1RBVFVTX1JFVklFV1FVSVoiIHZhbHVlPSJOb2NobWFscyBkdXJjaHNlaGVuIi8+DQoJCTwhLS0gc3Vic3RpdHV0aW9uOiAlbSA9PSBtaW51dGVzIHJlbWFpbmluZyAtLT4NCgkJPCEtLSBzdWJzdGl0dXRpb246ICVzID09IHNlY29uZHMgcmVtYWluaW5nIC0tPg0KCQk8dWl0ZXh0IG5hbWU9IkVMQVBTRUQiIHZhbHVlPSJSZXN0ZGF1ZXI6ICVtIE1pbnV0ZW4gJXMgU2VrdW5kZW4iLz4NCgkJPHVpdGV4dCBuYW1lPSJOT1RGT1VORCIgdmFsdWU9Ik5pY2h0cyBnZWZ1bmRlbiIvPg0KCQk8dWl0ZXh0IG5hbWU9IkFUVEFDSE1FTlRTIiB2YWx1ZT0iQW5sYWdlbiIvPg0KCQk8IS0tIHN1YnN0aXR1dGlvbjogJXAgPT0gY3VycmVudCBzcGVha2VyJ3MgdGl0bGUgLS0+DQoJCTx1aXRleHQgbmFtZT0iQklPV0lOX1RJVExFIiB2YWx1ZT0iU3ByZWNoZXI6ICVwIi8+DQoJCTx1aXRleHQgbmFtZT0iQklPQlROX1RJVExFIiB2YWx1ZT0iU3ByZWNoZXIiLz4NCgkJPHVpdGV4dCBuYW1lPSJESVZJREVSQlROX1RJVExFIiB2YWx1ZT0ifCIvPg0KCQk8dWl0ZXh0IG5hbWU9IkNPTlRBQ1RCVE5fVElUTEUiIHZhbHVlPSJLb250YWt0Ii8+DQoJCTx1aXRleHQgbmFtZT0iVEFCX1FVSVoiIHZhbHVlPSJRdWl6Ii8+DQoJCTx1aXRleHQgbmFtZT0iVEFCX09VVExJTkUiIHZhbHVlPSJTdHJ1a3R1ciIvPg0KCQk8dWl0ZXh0IG5hbWU9IlRBQl9USFVNQiIgdmFsdWU9Ik1pbmlhdHVyIi8+DQoJCTx1aXRleHQgbmFtZT0iVEFCX05PVEVTIiB2YWx1ZT0iTm90aXplbiIvPg0KCQk8dWl0ZXh0IG5hbWU9IlRBQl9TRUFSQ0giIHZhbHVlPSJTdWNoZW4iLz4NCgkJPHVpdGV4dCBuYW1lPSJTTElERV9IRUFESU5HIiB2YWx1ZT0iRm9saWVudGl0ZWwiLz4NCgkJPHVpdGV4dCBuYW1lPSJEVVJBVElPTl9IRUFESU5HIiB2YWx1ZT0iRGF1ZXIiLz4NCgkJPHVpdGV4dCBuYW1lPSJTRUFSQ0hfSEVBRElORyIgdmFsdWU9IlRleHQgc3VjaGVuOiIvPg0KCQk8dWl0ZXh0IG5hbWU9IlRIVU1CX0hFQURJTkciIHZhbHVlPSJGb2xpZSIvPg0KCQk8dWl0ZXh0IG5hbWU9IlRIVU1CX0lORk8iIHZhbHVlPSJGb2xpZW50aXRlbC9EYXVlciIvPg0KCQk8dWl0ZXh0IG5hbWU9IkFUVEFDSE5BTUVfSEVBRElORyIgdmFsdWU9IkRhdGVpbmFtZSIvPg0KCQk8dWl0ZXh0IG5hbWU9IkFUVEFDSFNJWkVfSEVBRElORyIgdmFsdWU9Ikdyw7bDn2UiLz4NCgkJPHVpdGV4dCBuYW1lPSJTTElERV9OT1RFUyIgdmFsdWU9IkZvbGllbm5vdGl6ZW4iLz4NCgkJPCEtLXF1aXogcG9kIGFuZCBtZXNzYWdlIGJveCB0ZXh0cy0tPg0KCQk8dWl0ZXh0IG5hbWU9IlFVSVpQT0RfUVVJWl9BVFRFTVBUIiB2YWx1ZT0iUXVpenZlcnN1Y2g6Ii8+DQoJCTx1aXRleHQgbmFtZT0iUVVJWlBPRF9RVUlaX0FUVEVNUFRfVkFMVUUiIHZhbHVlPSIlbiB2b24gJXQiLz4NCgkJPHVpdGV4dCBuYW1lPSJRVUlaUE9EX1FVSVpfU0NPUkUiIHZhbHVlPSJFcnJlaWNodDoiLz4NCgkJPHVpdGV4dCBuYW1lPSJRVUlaUE9EX1FVSVpfUEFTU1NDT1JFIiB2YWx1ZT0iTWluZGVzdHB1bmt0emFobDoiLz4NCgkJPHVpdGV4dCBuYW1lPSJRVUlaUE9EX1FVSVpfTUFYU0NPUkUiIHZhbHVlPSJNYXhpbWFsZSBQdW5rdHphaGw6Ii8+DQoJCTx1aXRleHQgbmFtZT0iUVVJWlBPRF9RVUVTQVRNUFRfU1RSIiB2YWx1ZT0iVmVyc3VjaDogJW4gdm9uICV0Ii8+DQoJCTx1aXRleHQgbmFtZT0iUVVJWlBPRF9RVUVTVFlQRV9TVFIiIHZhbHVlPSJUeXA6ICVzIi8+DQoJCTx1aXRleHQgbmFtZT0iUVVJWlBPRF9RVUVTVFlQRV9HUkQiIHZhbHVlPSJCZXdlcnRldCIvPg0KCQk8dWl0ZXh0IG5hbWU9IlFVSVpQT0RfUVVFU1RZUEVfU1ZZIiB2YWx1ZT0iVW1mcmFnZSIvPg0KCQk8dWl0ZXh0IG5hbWU9IlFVSVpQT0RfUVVJWkFUTVBUX0lORiIgdmFsdWU9IlVuZW5kbGljaCIvPg0KCQk8dWl0ZXh0IG5hbWU9IlFVSVpQT0RfUVVFU0FUTVBUX0lORiIgdmFsdWU9IlVuZW5kbGljaCIvPg0KCQk8dWl0ZXh0IG5hbWU9IldBUk5JTkdNU0dfWUVTU1RSSU5HIiB2YWx1ZT0iSmEiLz4NCgkJPHVpdGV4dCBuYW1lPSJXQVJOSU5HTVNHX05PU1RSSU5HIiB2YWx1ZT0iTmVpbiIvPg0KCQk8dWl0ZXh0IG5hbWU9IldBUk5JTkdNU0dfVElUTEVTVFJJTkciIHZhbHVlPSJRdWl6bmF2aWdhdGlvbnN3YXJudW5nIi8+DQoJCTx1aXRleHQgbmFtZT0iV0FSTklOR01TR19NU0dTVFJJTkciIHZhbHVlPSJJbiBkaWVzZW0gUXVpeiBnaWJ0IGVzIHVuYmVhbnR3b3J0ZXRlIEZyYWdlbi4mI3hBOyYjeEE7V2VubiBTaWUgYXVmICZxdW90O0phJnF1b3Q7IGtsaWNrZW4sIHdpcmQgZGFzIFF1aXogYmVlbmRldC4gS2xpY2tlbiBTaWUgYXVmICZxdW90O05laW4mcXVvdDssIHVtIG1pdCBkZW0gUXVpeiBmb3J0enVmYWhyZW4uIi8+DQoJCTx1aXRleHQgbmFtZT0iSU5GT1JNQVRJT05fSDI2NF9GTEFTSFBMQVlFUiIgdmFsdWU9IkRhcyBWaWRlbyB3aXJkIHZvbiBkZXIgbW9tZW50YW4gYXVmIGRpZXNlbSBDb21wdXRlciBpbnN0YWxsaWVydGVuIFZlcnNpb24gdm9uIEZsYXNoIFBsYXllciBuaWNodCB1bnRlcnN0w7x0enQuIEtsaWNrZW4gU2llIGF1ZiBkZW4gVmlkZW9iZXJlaWNoLCB1bSBkaWUgYWt0dWVsbGUgVmVyc2lvbiB2b24gRmxhc2ggUGxheWVyIGhlcnVudGVyenVs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RGVuIFRlaWxuZWhtZXJuIGRpZSBTZWl0ZW5sZWlzdGUgYW56ZWlnZW4iLz4NCgkJPHVpdGV4dCBuYW1lPSJNVVRFIiB2YWx1ZT0iVG9uIGF1cyIvPg0KCQk8dWl0ZXh0IG5hbWU9IkRPQ1dSQVBfVElUTEUiIHZhbHVlPSJQcmVzZW50ZXItQW5oYW5nIi8+DQoJCTx1aXRleHQgbmFtZT0iRE9DV1JBUF9NU0ciIHZhbHVlPSJBdWYgbWVpbmVtIEFyYmVpdHNwbGF0eiBzcGVpY2hlcm4iLz4NCgkJPHVpdGV4dCBuYW1lPSJET0NXUkFQX1BST01QVCIgdmFsdWU9Ilp1bSBIZXJ1bnRlcmxhZGVuIGtsaWNrZW4iLz4NCgk8L2xhbmd1YWdlPg0KCTxsYW5ndWFnZSBpZD0iZn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cG9zaXRpdmUgJW4iLz4NCgkJPCEtLSBzdWJzdGl0dXRpb246ICVuID09IHNsaWRlIG51bWJlciAtLT4NCgkJPCEtLSBzdWJzdGl0dXRpb246ICV0ID09IHRvdGFsIHNsaWRlIGNvdW50IC0tPg0KCQk8dWl0ZXh0IG5hbWU9IlNDUlVCQkFSU1RBVFVTX1NMSURFSU5GTyIgdmFsdWU9IkRpYXBvc2l0aXZlICVuIC8gJXQgfCAiLz4NCgkJPHVpdGV4dCBuYW1lPSJTQ1JVQkJBUlNUQVRVU19TVE9QUEVEIiB2YWx1ZT0iQXJyw6p0w6llIi8+DQoJCTx1aXRleHQgbmFtZT0iU0NSVUJCQVJTVEFUVVNfUExBWUlORyIgdmFsdWU9IkxlY3R1cmUiLz4NCgkJPHVpdGV4dCBuYW1lPSJTQ1JVQkJBUlNUQVRVU19OT0FVRElPIiB2YWx1ZT0iUGFzIGRlIHNvbiIvPg0KCQk8dWl0ZXh0IG5hbWU9IlNDUlVCQkFSU1RBVFVTX1ZJRFBMQVlJTkciIHZhbHVlPSJMZWN0dXJlIHZpZMOpbyBlbiBjb3VycyIvPg0KCQk8dWl0ZXh0IG5hbWU9IlNDUlVCQkFSU1RBVFVTX0xPQURJTkciIHZhbHVlPSJDaGFyZ2VtZW50IGVuIGNvdXJzIi8+DQoJCTx1aXRleHQgbmFtZT0iU0NSVUJCQVJTVEFUVVNfQlVGRkVSSU5HIiB2YWx1ZT0iTWlzZSBlbiBtw6ltb2lyZSIvPg0KCQk8dWl0ZXh0IG5hbWU9IlNDUlVCQkFSU1RBVFVTX1FVRVNUSU9OIiB2YWx1ZT0iUsOpcG9uZHJlIMOgIGxhIHF1ZXN0aW9uIi8+DQoJCTx1aXRleHQgbmFtZT0iU0NSVUJCQVJTVEFUVVNfUkVWSUVXUVVJWiIgdmFsdWU9IlLDqXZpc2lvbiBkdSBxdWVzdGlvbm5haXJlIi8+DQoJCTwhLS0gc3Vic3RpdHV0aW9uOiAlbSA9PSBtaW51dGVzIHJlbWFpbmluZyAtLT4NCgkJPCEtLSBzdWJzdGl0dXRpb246ICVzID09IHNlY29uZHMgcmVtYWluaW5nIC0tPg0KCQk8dWl0ZXh0IG5hbWU9IkVMQVBTRUQiIHZhbHVlPSIlbSBtaW51dGVzICVzIHNlY29uZGVzIHJlc3RhbnRlcyIvPg0KCQk8dWl0ZXh0IG5hbWU9Ik5PVEZPVU5EIiB2YWx1ZT0iUmllbiB0cm91dsOpIi8+DQoJCTx1aXRleHQgbmFtZT0iQVRUQUNITUVOVFMiIHZhbHVlPSJQacOoY2VzIGpvaW50ZXMiLz4NCgkJPCEtLSBzdWJzdGl0dXRpb246ICVwID09IGN1cnJlbnQgc3BlYWtlcidzIHRpdGxlIC0tPg0KCQk8dWl0ZXh0IG5hbWU9IkJJT1dJTl9USVRMRSIgdmFsdWU9IkJpbyA6ICVwIi8+DQoJCTx1aXRleHQgbmFtZT0iQklPQlROX1RJVExFIiB2YWx1ZT0iQmlvIDoiLz4NCgkJPHVpdGV4dCBuYW1lPSJESVZJREVSQlROX1RJVExFIiB2YWx1ZT0ifCIvPg0KCQk8dWl0ZXh0IG5hbWU9IkNPTlRBQ1RCVE5fVElUTEUiIHZhbHVlPSJDb250YWN0Ii8+DQoJCTx1aXRleHQgbmFtZT0iVEFCX1FVSVoiIHZhbHVlPSJRdWl6Ii8+DQoJCTx1aXRleHQgbmFtZT0iVEFCX09VVExJTkUiIHZhbHVlPSJQbGFuIi8+DQoJCTx1aXRleHQgbmFtZT0iVEFCX1RIVU1CIiB2YWx1ZT0iRGlhcG9zIi8+DQoJCTx1aXRleHQgbmFtZT0iVEFCX05PVEVTIiB2YWx1ZT0iTm90ZXMiLz4NCgkJPHVpdGV4dCBuYW1lPSJUQUJfU0VBUkNIIiB2YWx1ZT0iUmVjaGVyY2hlIi8+DQoJCTx1aXRleHQgbmFtZT0iU0xJREVfSEVBRElORyIgdmFsdWU9IlRpdHJlIGRlIGxhIGRpYXBvc2l0aXZlIi8+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DQoJCTx1aXRleHQgbmFtZT0iQVRUQUNITkFNRV9IRUFESU5HIiB2YWx1ZT0iTm9tIGRlIGZpY2hpZXIiLz4NCgkJPHVpdGV4dCBuYW1lPSJBVFRBQ0hTSVpFX0hFQURJTkciIHZhbHVlPSJUYWlsbGUiLz4NCgkJPHVpdGV4dCBuYW1lPSJTTElERV9OT1RFUyIgdmFsdWU9IkNvbW1lbnRhaXJlcyBkZXMgZGlhcG9zaXRpdmVzIi8+DQoJCTwhLS1xdWl6IHBvZCBhbmQgbWVzc2FnZSBib3ggdGV4dHMtLT4NCgkJPHVpdGV4dCBuYW1lPSJRVUlaUE9EX1FVSVpfQVRURU1QVCIgdmFsdWU9IlRlbnRhdGl2ZSBkZSBxdWVzdGlvbm5haXJlIDoiLz4NCgkJPHVpdGV4dCBuYW1lPSJRVUlaUE9EX1FVSVpfQVRURU1QVF9WQUxVRSIgdmFsdWU9IiVuIHN1ciAldCIvPg0KCQk8dWl0ZXh0IG5hbWU9IlFVSVpQT0RfUVVJWl9TQ09SRSIgdmFsdWU9Ik5vdGUgb2J0ZW51ZSA6Ii8+DQoJCTx1aXRleHQgbmFtZT0iUVVJWlBPRF9RVUlaX1BBU1NTQ09SRSIgdmFsdWU9Ik5vdGUgZCdhZG1pc3NpYmlsaXTDqcKgOiIvPg0KCQk8dWl0ZXh0IG5hbWU9IlFVSVpQT0RfUVVJWl9NQVhTQ09SRSIgdmFsdWU9Ik5vdGUgbWF4aW1hbGUgOiIvPg0KCQk8dWl0ZXh0IG5hbWU9IlFVSVpQT0RfUVVFU0FUTVBUX1NUUiIgdmFsdWU9IlRlbnRhdGl2ZSA6ICVuIHN1ciAldCIvPg0KCQk8dWl0ZXh0IG5hbWU9IlFVSVpQT0RfUVVFU1RZUEVfU1RSIiB2YWx1ZT0iVHlwZTogJXMiLz4NCgkJPHVpdGV4dCBuYW1lPSJRVUlaUE9EX1FVRVNUWVBFX0dSRCIgdmFsdWU9Ik5vdMOpIi8+DQoJCTx1aXRleHQgbmFtZT0iUVVJWlBPRF9RVUVTVFlQRV9TVlkiIHZhbHVlPSJFbnF1w6p0ZSIvPg0KCQk8dWl0ZXh0IG5hbWU9IlFVSVpQT0RfUVVJWkFUTVBUX0lORiIgdmFsdWU9IklsbGltaXTDqSIvPg0KCQk8dWl0ZXh0IG5hbWU9IlFVSVpQT0RfUVVFU0FUTVBUX0lORiIgdmFsdWU9IklsbGltaXTDqSIvPg0KCQk8dWl0ZXh0IG5hbWU9IldBUk5JTkdNU0dfWUVTU1RSSU5HIiB2YWx1ZT0iT3VpIi8+DQoJCTx1aXRleHQgbmFtZT0iV0FSTklOR01TR19OT1NUUklORyIgdmFsdWU9Ik5vbiIvPg0KCQk8dWl0ZXh0IG5hbWU9IldBUk5JTkdNU0dfVElUTEVTVFJJTkciIHZhbHVlPSJBdmVydGlzc2VtZW50IGRlIG5hdmlnYXRpb24gZHUgcXVlc3Rpb25uYWlyZSIvPg0KCQk8dWl0ZXh0IG5hbWU9IldBUk5JTkdNU0dfTVNHU1RSSU5HIiB2YWx1ZT0iVm91cyBuJ2F2ZXogcGFzIHLDqXBvbmR1IMOgIGNlcnRhaW5lcyBxdWVzdGlvbnMgZGUgY2UgcXVlc3Rpb25uYWlyZS4mI3hBOyYjeEE7U2kgdm91cyBjbGlxdWV6IHN1ciBPdWksIHZvdXMgcXVpdHRlcmV6IGxlIHF1ZXN0aW9ubmFpcmUuIENsaXF1ZXogc3VyIE5vbiBwb3VyIGNvbnRpbnVlciBsZSBxdWVzdGlvbm5haXJlLiIvPg0KCQk8dWl0ZXh0IG5hbWU9IklORk9STUFUSU9OX0gyNjRfRkxBU0hQTEFZRVIiIHZhbHVlPSJMYSB2ZXJzaW9uIGRlIEZsYXNoIFBsYXllciBhY3R1ZWxsZW1lbnQgaW5zdGFsbMOpZSBzdXIgdm90cmUgbWFjaGluZSBuZSBwcmVuZCBwYXMgZW4gY2hhcmdlIGNlIHR5cGUgZGUgdmlkw6lvLiBDbGlxdWV6IHN1ciBsYSB6b25lIHZpZMOpbyBwb3VyIHTDqWzDqWNoYXJnZXIgbGEgZGVybmnDqHJlIHZlcnNpb24gZGU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250cmVyIGwnZW5jYWRyw6kgYXV4IHBhcnRpY2lwYW50cyIvPg0KCQk8dWl0ZXh0IG5hbWU9Ik1VVEUiIHZhbHVlPSJNdWV0Ii8+DQoJCTx1aXRleHQgbmFtZT0iRE9DV1JBUF9USVRMRSIgdmFsdWU9IlBpw6hjZSBqb2ludGUgUHJlc2VudGVyIi8+DQoJCTx1aXRleHQgbmFtZT0iRE9DV1JBUF9NU0ciIHZhbHVlPSJFbnJlZ2lzdHJlciBzdXIgbW9uIG9yZGluYXRldXIiLz4NCgkJPHVpdGV4dCBuYW1lPSJET0NXUkFQX1BST01QVCIgdmFsdWU9IkNsaXF1ZXIgcG91ciB0w6lsw6ljaGFyZ2VyIi8+DQoJPC9sYW5ndWFnZT4NCgk8bGFuZ3VhZ2UgaWQ9Imph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xMSxmYWxzZSxmYWxzZSx0cnVlIi8+DQoJCTx1aWZvbnQgbmFtZT0iRk9OVF9CSU9XSU4iIHZhbHVlPSJWZXJkYW5hLDExLGZhbHNlLGZhbHNlLGZhbHNlIi8+DQoJCTx1aWZvbnQgbmFtZT0iRk9OVF9MSVNUSEVBRElORyIgdmFsdWU9IlZlcmRhbmEsMTEsZmFsc2UsZmFsc2UsZmFsc2UiLz4NCgkJPHVpZm9udCBuYW1lPSJGT05UX1dJTlRJVExFIiB2YWx1ZT0iVmVyZGFuYSwxM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jgrnjg6njgqTjg4kgOiAlbiIvPg0KCQk8IS0tIHN1YnN0aXR1dGlvbjogJW4gPT0gc2xpZGUgbnVtYmVyIC0tPg0KCQk8IS0tIHN1YnN0aXR1dGlvbjogJXQgPT0gdG90YWwgc2xpZGUgY291bnQgLS0+DQoJCTx1aXRleHQgbmFtZT0iU0NSVUJCQVJTVEFUVVNfU0xJREVJTkZPIiB2YWx1ZT0i44K544Op44Kk44OJIDogJW4gLyAldCB8ICIvPg0KCQk8dWl0ZXh0IG5hbWU9IlNDUlVCQkFSU1RBVFVTX1NUT1BQRUQiIHZhbHVlPSLlgZzmraIiLz4NCgkJPHVpdGV4dCBuYW1lPSJTQ1JVQkJBUlNUQVRVU19QTEFZSU5HIiB2YWx1ZT0i5YaN55Sf5LitIi8+DQoJCTx1aXRleHQgbmFtZT0iU0NSVUJCQVJTVEFUVVNfTk9BVURJTyIgdmFsdWU9Iumfs+WjsOOBquOBlyIvPg0KCQk8dWl0ZXh0IG5hbWU9IlNDUlVCQkFSU1RBVFVTX1ZJRFBMQVlJTkciIHZhbHVlPSLjg5Pjg4fjgqrlho3nlJ/kuK0iLz4NCgkJPHVpdGV4dCBuYW1lPSJTQ1JVQkJBUlNUQVRVU19MT0FESU5HIiB2YWx1ZT0i44Ot44O844OJ5LitIi8+DQoJCTx1aXRleHQgbmFtZT0iU0NSVUJCQVJTVEFUVVNfQlVGRkVSSU5HIiB2YWx1ZT0i44OQ44OD44OV44Kh5LitIi8+DQoJCTx1aXRleHQgbmFtZT0iU0NSVUJCQVJTVEFUVVNfUVVFU1RJT04iIHZhbHVlPSLos6rllY/jgavnrZTjgYjjgabkuIvjgZXjgYQiLz4NCgkJPHVpdGV4dCBuYW1lPSJTQ1JVQkJBUlNUQVRVU19SRVZJRVdRVUlaIiB2YWx1ZT0i44Kv44Kk44K644KS44Os44OT44Ol44O844GX44Gm44GE44G+44GZIi8+DQoJCTwhLS0gc3Vic3RpdHV0aW9uOiAlbSA9PSBtaW51dGVzIHJlbWFpbmluZyAtLT4NCgkJPCEtLSBzdWJzdGl0dXRpb246ICVzID09IHNlY29uZHMgcmVtYWluaW5nIC0tPg0KCQk8dWl0ZXh0IG5hbWU9IkVMQVBTRUQiIHZhbHVlPSLmrovjgoogOiAlbSDliIYgJXMg56eSIi8+DQoJCTx1aXRleHQgbmFtZT0iTk9URk9VTkQiIHZhbHVlPSLkvZXjgoLopovjgaTjgYvjgorjgb7jgZvjgpMiLz4NCgkJPHVpdGV4dCBuYW1lPSJBVFRBQ0hNRU5UUyIgdmFsdWU9Iua3u+S7mCIvPg0KCQk8IS0tIHN1YnN0aXR1dGlvbjogJXAgPT0gY3VycmVudCBzcGVha2VyJ3MgdGl0bGUgLS0+DQoJCTx1aXRleHQgbmFtZT0iQklPV0lOX1RJVExFIiB2YWx1ZT0i57WM5q20IDogJXAiLz4NCgkJPHVpdGV4dCBuYW1lPSJCSU9CVE5fVElUTEUiIHZhbHVlPSLntYzmrbQiLz4NCgkJPHVpdGV4dCBuYW1lPSJESVZJREVSQlROX1RJVExFIiB2YWx1ZT0ifCIvPg0KCQk8dWl0ZXh0IG5hbWU9IkNPTlRBQ1RCVE5fVElUTEUiIHZhbHVlPSLjgYrllY/jgYTlkIjjgo/jgZsiLz4NCgkJPHVpdGV4dCBuYW1lPSJUQUJfUVVJWiIgdmFsdWU9IuOCr+OCpOOCuiIvPg0KCQk8dWl0ZXh0IG5hbWU9IlRBQl9PVVRMSU5FIiB2YWx1ZT0i44Ki44Km44OI44Op44Kk44OzIi8+DQoJCTx1aXRleHQgbmFtZT0iVEFCX1RIVU1CIiB2YWx1ZT0i44K144Og44ON44O844OrIi8+DQoJCTx1aXRleHQgbmFtZT0iVEFCX05PVEVTIiB2YWx1ZT0i44OO44O844OIIi8+DQoJCTx1aXRleHQgbmFtZT0iVEFCX1NFQVJDSCIgdmFsdWU9IuaknOe0oiIvPg0KCQk8dWl0ZXh0IG5hbWU9IlNMSURFX0hFQURJTkciIHZhbHVlPSLjgrnjg6njgqTjg4njgr/jgqTjg4jjg6siLz4NCgkJPHVpdGV4dCBuYW1lPSJEVVJBVElPTl9IRUFESU5HIiB2YWx1ZT0i6ZW344GVIi8+DQoJCTx1aXRleHQgbmFtZT0iU0VBUkNIX0hFQURJTkciIHZhbHVlPSLmpJzntKLjgZnjgovjg4bjgq3jgrnjg4ggOiAiLz4NCgkJPHVpdGV4dCBuYW1lPSJUSFVNQl9IRUFESU5HIiB2YWx1ZT0i44K544Op44Kk44OJIi8+DQoJCTx1aXRleHQgbmFtZT0iVEhVTUJfSU5GTyIgdmFsdWU9IuOCueODqeOCpOODieOCv+OCpOODiOODqyAvIOmVt+OBlSIvPg0KCQk8dWl0ZXh0IG5hbWU9IkFUVEFDSE5BTUVfSEVBRElORyIgdmFsdWU9IuODleOCoeOCpOODq+WQjSIvPg0KCQk8dWl0ZXh0IG5hbWU9IkFUVEFDSFNJWkVfSEVBRElORyIgdmFsdWU9IuOCteOCpOOCuiIvPg0KCQk8dWl0ZXh0IG5hbWU9IlNMSURFX05PVEVTIiB2YWx1ZT0i44K544Op44Kk44OJ44OO44O844OIIi8+DQoJCTwhLS1xdWl6IHBvZCBhbmQgbWVzc2FnZSBib3ggdGV4dHMtLT4NCgkJPHVpdGV4dCBuYW1lPSJRVUlaUE9EX1FVSVpfQVRURU1QVCIgdmFsdWU9IuOCr+OCpOOCuuippuihjOWbnuaVsCA6ICIvPg0KCQk8dWl0ZXh0IG5hbWU9IlFVSVpQT0RfUVVJWl9BVFRFTVBUX1ZBTFVFIiB2YWx1ZT0iJW4gLyAldCIvPg0KCQk8dWl0ZXh0IG5hbWU9IlFVSVpQT0RfUVVJWl9TQ09SRSIgdmFsdWU9IuOCueOCs+OCoiA6ICIvPg0KCQk8dWl0ZXh0IG5hbWU9IlFVSVpQT0RfUVVJWl9QQVNTU0NPUkUiIHZhbHVlPSLlkIjmoLzngrkgOiIvPg0KCQk8dWl0ZXh0IG5hbWU9IlFVSVpQT0RfUVVJWl9NQVhTQ09SRSIgdmFsdWU9IuacgOmrmOW+l+eCuSA6ICIvPg0KCQk8dWl0ZXh0IG5hbWU9IlFVSVpQT0RfUVVFU0FUTVBUX1NUUiIgdmFsdWU9IuippuihjOWbnuaVsCA6ICVuIC8gJXQiLz4NCgkJPHVpdGV4dCBuYW1lPSJRVUlaUE9EX1FVRVNUWVBFX1NUUiIgdmFsdWU9IuOCv+OCpOODlyA6ICVzIi8+DQoJCTx1aXRleHQgbmFtZT0iUVVJWlBPRF9RVUVTVFlQRV9HUkQiIHZhbHVlPSLoqZXkvqEiLz4NCgkJPHVpdGV4dCBuYW1lPSJRVUlaUE9EX1FVRVNUWVBFX1NWWSIgdmFsdWU9IuOCouODs+OCseODvOODiCIvPg0KCQk8dWl0ZXh0IG5hbWU9IlFVSVpQT0RfUVVJWkFUTVBUX0lORiIgdmFsdWU9IueEoeWItumZkCIvPg0KCQk8dWl0ZXh0IG5hbWU9IlFVSVpQT0RfUVVFU0FUTVBUX0lORiIgdmFsdWU9IueEoeWItumZkCIvPg0KCQk8dWl0ZXh0IG5hbWU9IldBUk5JTkdNU0dfWUVTU1RSSU5HIiB2YWx1ZT0i44Gv44GEIi8+DQoJCTx1aXRleHQgbmFtZT0iV0FSTklOR01TR19OT1NUUklORyIgdmFsdWU9IuOBhOOBhOOBiCIvPg0KCQk8dWl0ZXh0IG5hbWU9IldBUk5JTkdNU0dfVElUTEVTVFJJTkciIHZhbHVlPSLjgq/jgqTjgrrjga7jg4rjg5PjgrLjg7zjgrfjg6fjg7PjgavplqLjgZnjgovorablkYoiLz4NCgkJPHVpdGV4dCBuYW1lPSJXQVJOSU5HTVNHX01TR1NUUklORyIgdmFsdWU9IuOBk+OBruOCr+OCpOOCuuOBq+OBr+OAgeOBvuOBoOino+etlOOBl+OBpuOBhOOBquOBhOizquWVj+OBjOOBguOCiuOBvuOBmeOAgiYjeEE7JiN4QTsg44Kv44Kk44K644KS57WC5LqG44GZ44KL44Gr44Gv44CB44CM44Gv44GE44CN44KS44Kv44Oq44OD44Kv44GX44G+44GZ44CC44Kv44Kk44K644KS57aa6KGM44GZ44KL44Gr44Gv44CB44CM44GE44GE44GI44CN44KS44Kv44Oq44OD44Kv44GX44G+44GZ44CCIi8+DQoJCTx1aXRleHQgbmFtZT0iSU5GT1JNQVRJT05fSDI2NF9GTEFTSFBMQVlFUiIgdmFsdWU9IuOBiuS9v+OBhOOBruOCs+ODs+ODlOODpeODvOOCv+OBq+ePvuWcqOOCpOODs+OCueODiOODvOODq+OBleOCjOOBpuOBhOOCiyBGbGFzaCBQbGF5ZXIg44Gu44OQ44O844K444On44Oz44Gv44CB44GT44Gu44OT44OH44Kq44KS44K144Od44O844OI44GX44Gm44GE44G+44Gb44KT44CC5pyA5paw44GuIEZsYXNoIFBsYXllciDjgpLjg4Djgqbjg7Pjg63jg7zjg4njgZnjgovjgavjga/jgIHjg5Pjg4fjgqrpoJjln5/jgpLjgq/jg6rjg4Pjgq/jgZfjgabjgY/jgaDjgZXjgYT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44K144Kk44OJ44OQ44O844KS5Y+C5Yqg6ICF44Gr6KaL44Gb44KLIi8+DQoJCTx1aXRleHQgbmFtZT0iTVVURSIgdmFsdWU9IuODn+ODpeODvOODiCIvPg0KCQk8dWl0ZXh0IG5hbWU9IkRPQ1dSQVBfVElUTEUiIHZhbHVlPSJQcmVzZW50ZXIg5re75LuY44OV44Kh44Kk44OrIi8+DQoJCTx1aXRleHQgbmFtZT0iRE9DV1JBUF9NU0ciIHZhbHVlPSLjg57jgqTjgrPjg7Pjg5Tjg6Xjg7zjgr/jgavkv53lrZgiLz4NCgkJPHVpdGV4dCBuYW1lPSJET0NXUkFQX1BST01QVCIgdmFsdWU9IuOCr+ODquODg+OCr+OBl+OBpuODgOOCpuODs+ODreODvOODiSIvPg0KCTwvbGFuZ3VhZ2U+DQoJPGxhbmd1YWdlIGlkPSJrbyI+DQoJCTwhLS0gZm9ybWF0IGZvciB1aWZvbnQgdmFsdWUgaXMgImZvbnQsc2l6ZSxpc2JvbGQsaXNpdGFsaWMsaXNzaGFkb3dlZCIgLS0+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DQoJCTx1aWZvbnQgbmFtZT0iRk9OVF9FTEFQU0VEVElNRSIgdmFsdWU9IlZlcmRhbmEsMTEsdHJ1ZSxmYWxzZSxmYWxzZSIvPg0KCQk8dWlmb250IG5hbWU9IkZPTlRfVVRJTFNNRU5VIiB2YWx1ZT0iVmVyZGFuYSw5LHRydWUsZmFsc2UsZmFsc2UiLz4NCgkJPHVpZm9udCBuYW1lPSJGT05UX1RBQlMiIHZhbHVlPSJWZXJkYW5hLDExLGZhbHNlLGZhbHNlLGZhbHNlIi8+DQoJCTx1aWZvbnQgbmFtZT0iRk9OVF9QUkVTRU5UQVRJT05OQU1FIiB2YWx1ZT0iVmVyZGFuYSwxNSxmYWxzZSxmYWxzZSx0cnVlIi8+DQoJCTx1aWZvbnQgbmFtZT0iRk9OVF9QUkVTRU5URVJOQU1FIiB2YWx1ZT0iVmVyZGFuYSwxNSx0cnVlLGZhbHNlLHRydWUiLz4NCgkJPHVpZm9udCBuYW1lPSJGT05UX1BSRVNFTlRFUlRJVExFIiB2YWx1ZT0iVmVyZGFuYSwxMSxmYWxzZSxmYWxzZSx0cnVlIi8+DQoJCTx1aWZvbnQgbmFtZT0iRk9OVF9CSU9CVE4iIHZhbHVlPSJWZXJkYW5hLDEx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MTEsZmFsc2UsZmFsc2UsdHJ1ZSIvPg0KCQk8dWlmb250IG5hbWU9IkZPTlRfQklPV0lOIiB2YWx1ZT0iVmVyZGFuYSwxMSxmYWxzZSxmYWxzZSxmYWxzZSIvPg0KCQk8dWlmb250IG5hbWU9IkZPTlRfTElTVEhFQURJTkciIHZhbHVlPSJWZXJkYW5hLDExLGZhbHNlLGZhbHNlLGZhbHNlIi8+DQoJCTx1aWZvbnQgbmFtZT0iRk9OVF9XSU5USVRMRSIgdmFsdWU9IlZlcmRhbmEsMTE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7Iqs65287J2065OcICVuIi8+DQoJCTwhLS0gc3Vic3RpdHV0aW9uOiAlbiA9PSBzbGlkZSBudW1iZXIgLS0+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DQoJCTx1aXRleHQgbmFtZT0iU0NSVUJCQVJTVEFUVVNfTk9BVURJTyIgdmFsdWU9IuyYpOuUlOyYpCDsl4bsnYwiLz4NCgkJPHVpdGV4dCBuYW1lPSJTQ1JVQkJBUlNUQVRVU19WSURQTEFZSU5HIiB2YWx1ZT0i67mE65SU7JikIOyerOyDnSDspJEiLz4NCgkJPHVpdGV4dCBuYW1lPSJTQ1JVQkJBUlNUQVRVU19MT0FESU5HIiB2YWx1ZT0i66Gc65SpIi8+DQoJCTx1aXRleHQgbmFtZT0iU0NSVUJCQVJTVEFUVVNfQlVGRkVSSU5HIiB2YWx1ZT0i67KE7Y2866eBIi8+DQoJCTx1aXRleHQgbmFtZT0iU0NSVUJCQVJTVEFUVVNfUVVFU1RJT04iIHZhbHVlPSLsp4jrrLjsl5Ag64u17ZWY6riwIi8+DQoJCTx1aXRleHQgbmFtZT0iU0NSVUJCQVJTVEFUVVNfUkVWSUVXUVVJWiIgdmFsdWU9IuyniOusuCDri6Tsi5zrs7TquLAiLz4NCgkJPCEtLSBzdWJzdGl0dXRpb246ICVtID09IG1pbnV0ZXMgcmVtYWluaW5nIC0tPg0KCQk8IS0tIHN1YnN0aXR1dGlvbjogJXMgPT0gc2Vjb25kcyByZW1haW5pbmcgLS0+DQoJCTx1aXRleHQgbmFtZT0iRUxBUFNFRCIgdmFsdWU9IiVt67aEICVz7LSIIOuCqOydjCIvPg0KCQk8dWl0ZXh0IG5hbWU9Ik5PVEZPVU5EIiB2YWx1ZT0i7JeG7J2MIi8+DQoJCTx1aXRleHQgbmFtZT0iQVRUQUNITUVOVFMiIHZhbHVlPSLssqjrtoAg7YyM7J28Ii8+DQoJCTwhLS0gc3Vic3RpdHV0aW9uOiAlcCA9PSBjdXJyZW50IHNwZWFrZXIncyB0aXRsZSAtLT4NCgkJPHVpdGV4dCBuYW1lPSJCSU9XSU5fVElUTEUiIHZhbHVlPSLqsr3roKUg7IaM6rCcOiAlcCIvPg0KCQk8dWl0ZXh0IG5hbWU9IkJJT0JUTl9USVRMRSIgdmFsdWU9IuqyveugpSDshozqsJwiLz4NCgkJPHVpdGV4dCBuYW1lPSJESVZJREVSQlROX1RJVExFIiB2YWx1ZT0ifCIvPg0KCQk8dWl0ZXh0IG5hbWU9IkNPTlRBQ1RCVE5fVElUTEUiIHZhbHVlPSLsl7Drnb3sspgiLz4NCgkJPHVpdGV4dCBuYW1lPSJUQUJfUVVJWiIgdmFsdWU9Iu2AtOymiCIvPg0KCQk8dWl0ZXh0IG5hbWU9IlRBQl9PVVRMSU5FIiB2YWx1ZT0i6rCc7JqUIi8+DQoJCTx1aXRleHQgbmFtZT0iVEFCX1RIVU1CIiB2YWx1ZT0i7LaV7IaM7YyQIi8+DQoJCTx1aXRleHQgbmFtZT0iVEFCX05PVEVTIiB2YWx1ZT0i64W47Yq4Ii8+DQoJCTx1aXRleHQgbmFtZT0iVEFCX1NFQVJDSCIgdmFsdWU9IuqygOyDiSIvPg0KCQk8dWl0ZXh0IG5hbWU9IlNMSURFX0hFQURJTkciIHZhbHVlPSLsiqzrnbzsnbTrk5wg7KCc66qpIi8+DQoJCTx1aXRleHQgbmFtZT0iRFVSQVRJT05fSEVBRElORyIgdmFsdWU9IuyerOyDneyLnOqwhCIvPg0KCQk8dWl0ZXh0IG5hbWU9IlNFQVJDSF9IRUFESU5HIiB2YWx1ZT0i7YWN7Iqk7Yq4IOqygOyDiToiLz4NCgkJPHVpdGV4dCBuYW1lPSJUSFVNQl9IRUFESU5HIiB2YWx1ZT0i7Iqs65287J2065OcIi8+DQoJCTx1aXRleHQgbmFtZT0iVEhVTUJfSU5GTyIgdmFsdWU9IuygnOuqqS/snqzsg53si5zqsIQiLz4NCgkJPHVpdGV4dCBuYW1lPSJBVFRBQ0hOQU1FX0hFQURJTkciIHZhbHVlPSLtjIzsnbwg7J2066aEIi8+DQoJCTx1aXRleHQgbmFtZT0iQVRUQUNIU0laRV9IRUFESU5HIiB2YWx1ZT0i7YGs6riwIi8+DQoJCTx1aXRleHQgbmFtZT0iU0xJREVfTk9URVMiIHZhbHVlPSLsiqzrnbzsnbTrk5wg64W47Yq4Ii8+DQoJCTwhLS1xdWl6IHBvZCBhbmQgbWVzc2FnZSBib3ggdGV4dHMtLT4NCgkJPHVpdGV4dCBuYW1lPSJRVUlaUE9EX1FVSVpfQVRURU1QVCIgdmFsdWU9Iu2AtOymiCDsi5zrj4Qg7Zqf7IiYOiIvPg0KCQk8dWl0ZXh0IG5hbWU9IlFVSVpQT0RfUVVJWl9BVFRFTVBUX1ZBTFVFIiB2YWx1ZT0iJW4vJXQiLz4NCgkJPHVpdGV4dCBuYW1lPSJRVUlaUE9EX1FVSVpfU0NPUkUiIHZhbHVlPSLrk53soJA6Ii8+DQoJCTx1aXRleHQgbmFtZT0iUVVJWlBPRF9RVUlaX1BBU1NTQ09SRSIgdmFsdWU9Iu2GteqzvCDsoJDsiJg6Ii8+DQoJCTx1aXRleHQgbmFtZT0iUVVJWlBPRF9RVUlaX01BWFNDT1JFIiB2YWx1ZT0i7LWc6rOgIOygkOyImDoiLz4NCgkJPHVpdGV4dCBuYW1lPSJRVUlaUE9EX1FVRVNBVE1QVF9TVFIiIHZhbHVlPSLsi5zrj4Qg7Zqf7IiYOiAlbi8ldCIvPg0KCQk8dWl0ZXh0IG5hbWU9IlFVSVpQT0RfUVVFU1RZUEVfU1RSIiB2YWx1ZT0i7Jyg7ZiVOiAlcyIvPg0KCQk8dWl0ZXh0IG5hbWU9IlFVSVpQT0RfUVVFU1RZUEVfR1JEIiB2YWx1ZT0i7KCQ7IiYIOunpOq4sOq4sCDsmYTro4wiLz4NCgkJPHVpdGV4dCBuYW1lPSJRVUlaUE9EX1FVRVNUWVBFX1NWWSIgdmFsdWU9IuyEpOusuCDsobDsgqwiLz4NCgkJPHVpdGV4dCBuYW1lPSJRVUlaUE9EX1FVSVpBVE1QVF9JTkYiIHZhbHVlPSLrrLTtlZwiLz4NCgkJPHVpdGV4dCBuYW1lPSJRVUlaUE9EX1FVRVNBVE1QVF9JTkYiIHZhbHVlPSLrrLTtlZwiLz4NCgkJPHVpdGV4dCBuYW1lPSJXQVJOSU5HTVNHX1lFU1NUUklORyIgdmFsdWU9IuyYiCIvPg0KCQk8dWl0ZXh0IG5hbWU9IldBUk5JTkdNU0dfTk9TVFJJTkciIHZhbHVlPSLslYTri4jsmKQiLz4NCgkJPHVpdGV4dCBuYW1lPSJXQVJOSU5HTVNHX1RJVExFU1RSSU5HIiB2YWx1ZT0i7YC07KaIIOuCtOu5hOqyjOydtOyFmCDqsr3qs6AiLz4NCgkJPHVpdGV4dCBuYW1lPSJXQVJOSU5HTVNHX01TR1NUUklORyIgdmFsdWU9IuydtCDtgLTspojsl5DshJwg7Iuc64+E7ZWY7KeAIOyViuydgCDsp4jrrLjsnbQg7J6I7Iq164uI64ukLiYjeEE7JiN4QTvtgLTspojrpbwg7KKF66OM7ZWY66Ck66m0IFvsmIhd66W8IO2BtOumre2VmOqzoCwg7YC07KaI66W8IOqzhOyGje2VmOugpOuptCBb7JWE64uI7JikXeulvCDtgbTrpq3tlZjsi63si5zsmKQuIi8+DQoJCTx1aXRleHQgbmFtZT0iSU5GT1JNQVRJT05fSDI2NF9GTEFTSFBMQVlFUiIgdmFsdWU9IuyLnOyKpO2FnOyXkCDshKTsuZjrkJjslrQg7J6I64qUIO2YhOyerCDrsoTsoITsnZggRmxhc2ggUGxheWVy64qUIOydtCDruYTrlJTsmKTrpbwg7KeA7JuQ7ZWY7KeAIOyViuyKteuLiOuLpC4g7LWc7IugIEZsYXNoIFBsYXllcuulvCDri6TsmrTroZzrk5ztlZjroKTrqbQg67mE65SU7JikIOyYgeyXreydhCDtgbTrpq3tlZjsi63si5zsmKQ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ywuOyXrOyekOyXkOqyjCDshLjroZwg66eJ64yAIOuztOydtOq4sCIvPg0KCQk8dWl0ZXh0IG5hbWU9Ik1VVEUiIHZhbHVlPSLsnYzshozqsbAiLz4NCgkJPHVpdGV4dCBuYW1lPSJET0NXUkFQX1RJVExFIiB2YWx1ZT0iUHJlc2VudGVyIO2MjOydvCDssqjrtoAiLz4NCgkJPHVpdGV4dCBuYW1lPSJET0NXUkFQX01TRyIgdmFsdWU9IuuCtCDsu7Ttk6jthLDsl5Ag7KCA7J6lIi8+DQoJCTx1aXRleHQgbmFtZT0iRE9DV1JBUF9QUk9NUFQiIHZhbHVlPSLtgbTrpq3tlZjsl6wg64uk7Jq066Gc65OcIi8+DQoJPC9sYW5ndWFnZT4NCgk8bGFuZ3VhZ2UgaWQ9ImVz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DQoJCTwhLS0gc3Vic3RpdHV0aW9uOiAlbiA9PSBzbGlkZSBudW1iZXIgLS0+DQoJCTwhLS0gc3Vic3RpdHV0aW9uOiAldCA9PSB0b3RhbCBzbGlkZSBjb3VudCAtLT4NCgkJPHVpdGV4dCBuYW1lPSJTQ1JVQkJBUlNUQVRVU19TTElERUlORk8iIHZhbHVlPSJEaWFwb3NpdGl2YSAlbiAvICV0IHwgIi8+DQoJCTx1aXRleHQgbmFtZT0iU0NSVUJCQVJTVEFUVVNfU1RPUFBFRCIgdmFsdWU9IkRldGVuaWRhIi8+DQoJCTx1aXRleHQgbmFtZT0iU0NSVUJCQVJTVEFUVVNfUExBWUlORyIgdmFsdWU9IlJlcHJvZHVjaWVuZG8iLz4NCgkJPHVpdGV4dCBuYW1lPSJTQ1JVQkJBUlNUQVRVU19OT0FVRElPIiB2YWx1ZT0iU2luIHNvbmlkbyIvPg0KCQk8dWl0ZXh0IG5hbWU9IlNDUlVCQkFSU1RBVFVTX1ZJRFBMQVlJTkciIHZhbHVlPSJWw61kZW8gZW4gcmVwcm9kLiIvPg0KCQk8dWl0ZXh0IG5hbWU9IlNDUlVCQkFSU1RBVFVTX0xPQURJTkciIHZhbHVlPSJDYXJnYW5kbyIvPg0KCQk8dWl0ZXh0IG5hbWU9IlNDUlVCQkFSU1RBVFVTX0JVRkZFUklORyIgdmFsdWU9IkFsbWFjZW5hbmRvIGVuIGLDumZlciIvPg0KCQk8dWl0ZXh0IG5hbWU9IlNDUlVCQkFSU1RBVFVTX1FVRVNUSU9OIiB2YWx1ZT0iQ29udGVzdGFyIHByZWd1bnRhIi8+DQoJCTx1aXRleHQgbmFtZT0iU0NSVUJCQVJTVEFUVVNfUkVWSUVXUVVJWiIgdmFsdWU9IlJldmlzYW5kbyBwcnVlYmEiLz4NCgkJPCEtLSBzdWJzdGl0dXRpb246ICVtID09IG1pbnV0ZXMgcmVtYWluaW5nIC0tPg0KCQk8IS0tIHN1YnN0aXR1dGlvbjogJXMgPT0gc2Vjb25kcyByZW1haW5pbmcgLS0+DQoJCTx1aXRleHQgbmFtZT0iRUxBUFNFRCIgdmFsdWU9IiVtIG1pbnV0b3MgJXMgc2VndW5kb3MgcmVzdGFudGVzIi8+DQoJCTx1aXRleHQgbmFtZT0iTk9URk9VTkQiIHZhbHVlPSJObyBzZSBoYSBlbmNvbnRyYWRvIG5hZGEiLz4NCgkJPHVpdGV4dCBuYW1lPSJBVFRBQ0hNRU5UUyIgdmFsdWU9IkFyY2hpdm9zIGFkanVudG9zIi8+DQoJCTwhLS0gc3Vic3RpdHV0aW9uOiAlcCA9PSBjdXJyZW50IHNwZWFrZXIncyB0aXRsZSAtLT4NCgkJPHVpdGV4dCBuYW1lPSJCSU9XSU5fVElUTEUiIHZhbHVlPSJCaW9ncmFmw61hOiAlcCIvPg0KCQk8dWl0ZXh0IG5hbWU9IkJJT0JUTl9USVRMRSIgdmFsdWU9IkJpb2dyYWbDrWEiLz4NCgkJPHVpdGV4dCBuYW1lPSJESVZJREVSQlROX1RJVExFIiB2YWx1ZT0ifCIvPg0KCQk8dWl0ZXh0IG5hbWU9IkNPTlRBQ1RCVE5fVElUTEUiIHZhbHVlPSJDb250YWN0byIvPg0KCQk8dWl0ZXh0IG5hbWU9IlRBQl9RVUlaIiB2YWx1ZT0iUHJ1ZWJhIi8+DQoJCTx1aXRleHQgbmFtZT0iVEFCX09VVExJTkUiIHZhbHVlPSJDb250b3JubyIvPg0KCQk8dWl0ZXh0IG5hbWU9IlRBQl9USFVNQiIgdmFsdWU9Ik1pbmlhdC4iLz4NCgkJPHVpdGV4dCBuYW1lPSJUQUJfTk9URVMiIHZhbHVlPSJOb3RhcyIvPg0KCQk8dWl0ZXh0IG5hbWU9IlRBQl9TRUFSQ0giIHZhbHVlPSJCdXNjYXIiLz4NCgkJPHVpdGV4dCBuYW1lPSJTTElERV9IRUFESU5HIiB2YWx1ZT0iVMOtdHVsbyBkZSBkaWFwb3NpdGl2YSIvPg0KCQk8dWl0ZXh0IG5hbWU9IkRVUkFUSU9OX0hFQURJTkciIHZhbHVlPSJEdXJhYy4iLz4NCgkJPHVpdGV4dCBuYW1lPSJTRUFSQ0hfSEVBRElORyIgdmFsdWU9IkJ1c2NhciB0ZXh0bzoiLz4NCgkJPHVpdGV4dCBuYW1lPSJUSFVNQl9IRUFESU5HIiB2YWx1ZT0iRGlhcG9zaXRpdmEiLz4NCgkJPHVpdGV4dCBuYW1lPSJUSFVNQl9JTkZPIiB2YWx1ZT0iRHVyLi9Uw610LiBkaWFwLiIvPg0KCQk8dWl0ZXh0IG5hbWU9IkFUVEFDSE5BTUVfSEVBRElORyIgdmFsdWU9Ik5vbWJyZSBkZSBhcmNoaXZvIi8+DQoJCTx1aXRleHQgbmFtZT0iQVRUQUNIU0laRV9IRUFESU5HIiB2YWx1ZT0iVGFtYcOxbyIvPg0KCQk8dWl0ZXh0IG5hbWU9IlNMSURFX05PVEVTIiB2YWx1ZT0iTm90YXMgZGUgZGlhcG9zaXRpdmEiLz4NCgkJPCEtLXF1aXogcG9kIGFuZCBtZXNzYWdlIGJveCB0ZXh0cy0tPg0KCQk8dWl0ZXh0IG5hbWU9IlFVSVpQT0RfUVVJWl9BVFRFTVBUIiB2YWx1ZT0iSW50ZW50byBkZSBwcnVlYmE6Ii8+DQoJCTx1aXRleHQgbmFtZT0iUVVJWlBPRF9RVUlaX0FUVEVNUFRfVkFMVUUiIHZhbHVlPSIlbiBkZSAldCIvPg0KCQk8dWl0ZXh0IG5hbWU9IlFVSVpQT0RfUVVJWl9TQ09SRSIgdmFsdWU9IlB1bnR1YWNpw7NuOiIvPg0KCQk8dWl0ZXh0IG5hbWU9IlFVSVpQT0RfUVVJWl9QQVNTU0NPUkUiIHZhbHVlPSJQdW50dWFjacOzbiBwYXJhIGFwcm9iYXI6Ii8+DQoJCTx1aXRleHQgbmFtZT0iUVVJWlBPRF9RVUlaX01BWFNDT1JFIiB2YWx1ZT0iUHVudHVhY2nDs24gbcOheGltYToiLz4NCgkJPHVpdGV4dCBuYW1lPSJRVUlaUE9EX1FVRVNBVE1QVF9TVFIiIHZhbHVlPSJJbnRlbnRvczogJW4gZGUgJXQiLz4NCgkJPHVpdGV4dCBuYW1lPSJRVUlaUE9EX1FVRVNUWVBFX1NUUiIgdmFsdWU9IlRpcG86ICVzIi8+DQoJCTx1aXRleHQgbmFtZT0iUVVJWlBPRF9RVUVTVFlQRV9HUkQiIHZhbHVlPSJDb24gcHVudHVhY2nDs24iLz4NCgkJPHVpdGV4dCBuYW1lPSJRVUlaUE9EX1FVRVNUWVBFX1NWWSIgdmFsdWU9IkVuY3Vlc3RhIi8+DQoJCTx1aXRleHQgbmFtZT0iUVVJWlBPRF9RVUlaQVRNUFRfSU5GIiB2YWx1ZT0iSW5maW5pdG8iLz4NCgkJPHVpdGV4dCBuYW1lPSJRVUlaUE9EX1FVRVNBVE1QVF9JTkYiIHZhbHVlPSJJbmZpbml0byIvPg0KCQk8dWl0ZXh0IG5hbWU9IldBUk5JTkdNU0dfWUVTU1RSSU5HIiB2YWx1ZT0iU8OtIi8+DQoJCTx1aXRleHQgbmFtZT0iV0FSTklOR01TR19OT1NUUklORyIgdmFsdWU9Ik5vIi8+DQoJCTx1aXRleHQgbmFtZT0iV0FSTklOR01TR19USVRMRVNUUklORyIgdmFsdWU9IkF2aXNvIGRlIG5hdmVnYWNpw7NuIGRlIHBydWViYSIvPg0KCQk8dWl0ZXh0IG5hbWU9IldBUk5JTkdNU0dfTVNHU1RSSU5HIiB2YWx1ZT0iSGF5IHByZWd1bnRhcyBzaW4gaW50ZW50b3MgZW4gZXN0YSBwcnVlYmEuJiN4QTsmI3hBO1BhcmEgc2FsaXIgZGUgbGEgcHJ1ZWJhLCBoYWdhIGNsaWMgZW4gU8OtLiBQYXJhIGNvbnRpbnVhciwgaGFnYSBjbGljIGVuIE5vLiIvPg0KCQk8dWl0ZXh0IG5hbWU9IklORk9STUFUSU9OX0gyNjRfRkxBU0hQTEFZRVIiIHZhbHVlPSJMYSB2ZXJzacOzbiBhY3R1YWwgZGUgRmxhc2ggUGxheWVyIGluc3RhbGFkYSBlbiBlbCBvcmRlbmFkb3Igbm8gZXMgY29tcGF0aWJsZSBjb24gZXN0ZSB2w61kZW8uIEhhZ2EgY2xpYyBlbiBlbCDDoXJlYSBkZSB2w61kZW8gcGFyYSBkZXNjYXJnYXIgbGEgw7psdGltYSB2ZXJzacOzbiBkZSBGbGFzaCBQbGF5ZXIuIi8+DQoJCTwhLS0gc3Vic3RpdHV0aW9uOiAlcCA9PSBwcmVzZW50YXRpb24gdGl0bGUgLS0+DQoJCTwhLS0gc3Vic3RpdHV0aW9uOiAlcyA9PSBzbGlkZSB0aXRsZSAtLT4NCgkJPCEtLSBzdWJzdGl0dXRpb246ICVuID09IHNsaWRlIG51bWJlciAtLT4NCgkJPHVpdGV4dCBuYW1lPSJCT09LTUFSSyIgdmFsdWU9IkFkb2JlIFByZXNlbnRlcjogJXAiLz4NCgkJPCEtLSBzdWJzdGl0dXRpb246ICVwID09IHByZXNlbnRhdGlvbiB0aXRsZSAtLT4NCgkJPCEtLSBzdWJzdGl0dXRpb246ICVzID09IHNsaWRlIHRpdGxlIC0tPg0KCQk8IS0tIHN1YnN0aXR1dGlvbjogJW4gPT0gc2xpZGUgbnVtYmVyIC0tPg0KCQk8dWl0ZXh0IG5hbWU9IkJPT0tNQVJLU0xJREUiIHZhbHVlPSJBZG9iZSBQcmVzZW50ZXI6ICVwICVzIi8+DQoJCTx1aXRleHQgbmFtZT0iU0hPV1NJREVCQVIiIHZhbHVlPSJNb3N0cmFyIGJhcnJhIGxhdGVyYWwgYSBsb3MgcGFydGljaXBhbnRlcyIvPg0KCQk8dWl0ZXh0IG5hbWU9Ik1VVEUiIHZhbHVlPSJTaWxlbmNpYXIiLz4NCgkJPHVpdGV4dCBuYW1lPSJET0NXUkFQX1RJVExFIiB2YWx1ZT0iQXJjaGl2byBhZGp1bnRvIGRlIFByZXNlbnRlciIvPg0KCQk8dWl0ZXh0IG5hbWU9IkRPQ1dSQVBfTVNHIiB2YWx1ZT0iR3VhcmRhciBlbiBNaSBQQyIvPg0KCQk8dWl0ZXh0IG5hbWU9IkRPQ1dSQVBfUFJPTVBUIiB2YWx1ZT0iSGFnYSBjbGljIGVuIERlc2NhcmdhciIvPg0KCTwvbGFuZ3VhZ2U+DQoJPGxhbmd1YWdlIGlkPSJwd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TbGlkZSAlbiIvPg0KCQk8IS0tIHN1YnN0aXR1dGlvbjogJW4gPT0gc2xpZGUgbnVtYmVyIC0tPg0KCQk8IS0tIHN1YnN0aXR1dGlvbjogJXQgPT0gdG90YWwgc2xpZGUgY291bnQgLS0+DQoJCTx1aXRleHQgbmFtZT0iU0NSVUJCQVJTVEFUVVNfU0xJREVJTkZPIiB2YWx1ZT0iU2xpZGUgJW4gLyAldCB8ICIvPg0KCQk8dWl0ZXh0IG5hbWU9IlNDUlVCQkFSU1RBVFVTX1NUT1BQRUQiIHZhbHVlPSJQYXJhZG8iLz4NCgkJPHVpdGV4dCBuYW1lPSJTQ1JVQkJBUlNUQVRVU19QTEFZSU5HIiB2YWx1ZT0iUmVwcm9kdXppbmRvIi8+DQoJCTx1aXRleHQgbmFtZT0iU0NSVUJCQVJTVEFUVVNfTk9BVURJTyIgdmFsdWU9IlNlbSDDoXVkaW8iLz4NCgkJPHVpdGV4dCBuYW1lPSJTQ1JVQkJBUlNUQVRVU19WSURQTEFZSU5HIiB2YWx1ZT0iVsOtZGVvIGVtIHJlcHJvZHXDp8OjbyIvPg0KCQk8dWl0ZXh0IG5hbWU9IlNDUlVCQkFSU1RBVFVTX0xPQURJTkciIHZhbHVlPSJDYXJyZWdhbmRvIi8+DQoJCTx1aXRleHQgbmFtZT0iU0NSVUJCQVJTVEFUVVNfQlVGRkVSSU5HIiB2YWx1ZT0iQXJtYXplbmFuZG8gZW0gYnVmZmVyIi8+DQoJCTx1aXRleHQgbmFtZT0iU0NSVUJCQVJTVEFUVVNfUVVFU1RJT04iIHZhbHVlPSJSZXNwb25kZXIgcGVyZ3VudGEiLz4NCgkJPHVpdGV4dCBuYW1lPSJTQ1JVQkJBUlNUQVRVU19SRVZJRVdRVUlaIiB2YWx1ZT0iUmV2aXNhbmRvIHF1ZXN0aW9uw6FyaW8iLz4NCgkJPCEtLSBzdWJzdGl0dXRpb246ICVtID09IG1pbnV0ZXMgcmVtYWluaW5nIC0tPg0KCQk8IS0tIHN1YnN0aXR1dGlvbjogJXMgPT0gc2Vjb25kcyByZW1haW5pbmcgLS0+DQoJCTx1aXRleHQgbmFtZT0iRUxBUFNFRCIgdmFsdWU9IiVtIG1pbnV0b3MgJXMgc2VndW5kb3MgcmVzdGFudGVzIi8+DQoJCTx1aXRleHQgbmFtZT0iTk9URk9VTkQiIHZhbHVlPSJOYWRhIGVuY29udHJhZG8iLz4NCgkJPHVpdGV4dCBuYW1lPSJBVFRBQ0hNRU5UUyIgdmFsdWU9IkFuZXhv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dG8iLz4NCgkJPHVpdGV4dCBuYW1lPSJUQUJfUVVJWiIgdmFsdWU9IlF1ZXN0LiIvPg0KCQk8dWl0ZXh0IG5hbWU9IlRBQl9PVVRMSU5FIiB2YWx1ZT0iRXNxdWVtYSIvPg0KCQk8dWl0ZXh0IG5hbWU9IlRBQl9USFVNQiIgdmFsdWU9Ik1pbmkiLz4NCgkJPHVpdGV4dCBuYW1lPSJUQUJfTk9URVMiIHZhbHVlPSJOb3RhcyIvPg0KCQk8dWl0ZXh0IG5hbWU9IlRBQl9TRUFSQ0giIHZhbHVlPSJCdXNjYSIvPg0KCQk8dWl0ZXh0IG5hbWU9IlNMSURFX0hFQURJTkciIHZhbHVlPSJUw610dWxvIGRvIHNsaWRlIi8+DQoJCTx1aXRleHQgbmFtZT0iRFVSQVRJT05fSEVBRElORyIgdmFsdWU9IkR1cmHDp8OjbyIvPg0KCQk8dWl0ZXh0IG5hbWU9IlNFQVJDSF9IRUFESU5HIiB2YWx1ZT0iUHJvY3VyYXIgdGV4dG86Ii8+DQoJCTx1aXRleHQgbmFtZT0iVEhVTUJfSEVBRElORyIgdmFsdWU9IlNsaWRlIi8+DQoJCTx1aXRleHQgbmFtZT0iVEhVTUJfSU5GTyIgdmFsdWU9IlTDrXR1bG8vRHVyYcOnw6NvIGRvIHNsaWRlIi8+DQoJCTx1aXRleHQgbmFtZT0iQVRUQUNITkFNRV9IRUFESU5HIiB2YWx1ZT0iTm9tZSBkbyBhcnF1aXZvIi8+DQoJCTx1aXRleHQgbmFtZT0iQVRUQUNIU0laRV9IRUFESU5HIiB2YWx1ZT0iVGFtYW5obyIvPg0KCQk8dWl0ZXh0IG5hbWU9IlNMSURFX05PVEVTIiB2YWx1ZT0iQW5vdGHDp8O1ZXMgZG8gc2xpZGUiLz4NCgkJPCEtLXF1aXogcG9kIGFuZCBtZXNzYWdlIGJveCB0ZXh0cy0tPg0KCQk8dWl0ZXh0IG5hbWU9IlFVSVpQT0RfUVVJWl9BVFRFTVBUIiB2YWx1ZT0iVGVudGF0aXZhIG5vIHF1ZXN0aW9uw6FyaW86Ii8+DQoJCTx1aXRleHQgbmFtZT0iUVVJWlBPRF9RVUlaX0FUVEVNUFRfVkFMVUUiIHZhbHVlPSIlbiBkZSAldCIvPg0KCQk8dWl0ZXh0IG5hbWU9IlFVSVpQT0RfUVVJWl9TQ09SRSIgdmFsdWU9IlBvbnR1YcOnw6NvOiIvPg0KCQk8dWl0ZXh0IG5hbWU9IlFVSVpQT0RfUVVJWl9QQVNTU0NPUkUiIHZhbHVlPSJQb250dWHDp8OjbyBkZSBhcHJvdmHDp8OjbzoiLz4NCgkJPHVpdGV4dCBuYW1lPSJRVUlaUE9EX1FVSVpfTUFYU0NPUkUiIHZhbHVlPSJQb250dWHDp8OjbyBtw6F4aW1hOiIvPg0KCQk8dWl0ZXh0IG5hbWU9IlFVSVpQT0RfUVVFU0FUTVBUX1NUUiIgdmFsdWU9IlRlbnRhdGl2YTogJW4gZGUgJXQiLz4NCgkJPHVpdGV4dCBuYW1lPSJRVUlaUE9EX1FVRVNUWVBFX1NUUiIgdmFsdWU9IlRpcG86ICVzIi8+DQoJCTx1aXRleHQgbmFtZT0iUVVJWlBPRF9RVUVTVFlQRV9HUkQiIHZhbHVlPSJDbGFzc2lmaWNhdMOzcmlhIi8+DQoJCTx1aXRleHQgbmFtZT0iUVVJWlBPRF9RVUVTVFlQRV9TVlkiIHZhbHVlPSJQZXNxdWlzYSIvPg0KCQk8dWl0ZXh0IG5hbWU9IlFVSVpQT0RfUVVJWkFUTVBUX0lORiIgdmFsdWU9IkluZmluaXRvIi8+DQoJCTx1aXRleHQgbmFtZT0iUVVJWlBPRF9RVUVTQVRNUFRfSU5GIiB2YWx1ZT0iSW5maW5pdG8iLz4NCgkJPHVpdGV4dCBuYW1lPSJXQVJOSU5HTVNHX1lFU1NUUklORyIgdmFsdWU9IlNpbSIvPg0KCQk8dWl0ZXh0IG5hbWU9IldBUk5JTkdNU0dfTk9TVFJJTkciIHZhbHVlPSJOw6NvIi8+DQoJCTx1aXRleHQgbmFtZT0iV0FSTklOR01TR19USVRMRVNUUklORyIgdmFsdWU9IkFsZXJ0YSBkZSBuYXZlZ2HDp8OjbyBkbyBxdWVzdGlvbsOhcmlvIi8+DQoJCTx1aXRleHQgbmFtZT0iV0FSTklOR01TR19NU0dTVFJJTkciIHZhbHVlPSJFeGlzdGVtIHBlcmd1bnRhcyBxdWUgbsOjbyBmb3JhbSByZXNwb25kaWRhcyBuZXN0ZSBxdWVzdGlvbsOhcmlvLiYjeEE7JiN4QTtDbGlxdWUgZW0gU2ltIHBhcmEgc2FpciBkbyBxdWVzdGlvbsOhcmlvIG91IGVtIE7Do28gc2UgcXVpc2VyIGNvbnRpbnVhci4iLz4NCgkJPHVpdGV4dCBuYW1lPSJJTkZPUk1BVElPTl9IMjY0X0ZMQVNIUExBWUVSIiB2YWx1ZT0iQSB2ZXJzw6NvIGF0dWFsIGRvIEZsYXNoIFBsYXllciBpbnN0YWxhZGEgbm8gY29tcHV0YWRvciBuw6NvIG9mZXJlY2Ugc3Vwb3J0ZSBhIGVzc2UgdsOtZGVvLiBDbGlxdWUgbmEgw6FyZWEgZG8gdsOtZGVvIHBhcmEgYmFpeGFyIGEgdmVyc8OjbyBtYWlzIHJlY2VudGUgZG8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3N0cmFyIGJhcnJhIGxhdGVyYWwgYW8gcGFydGljaXBhbnRlcyIvPg0KCQk8dWl0ZXh0IG5hbWU9Ik1VVEUiIHZhbHVlPSJNdWRvIi8+DQoJCTx1aXRleHQgbmFtZT0iRE9DV1JBUF9USVRMRSIgdmFsdWU9IkFuZXhvIGRlIGFycXVpdm8gZG8gUHJlc2VudGVyIi8+DQoJCTx1aXRleHQgbmFtZT0iRE9DV1JBUF9NU0ciIHZhbHVlPSJTYWx2YXIgZW0gTWV1IGNvbXB1dGFkb3IiLz4NCgkJPHVpdGV4dCBuYW1lPSJET0NXUkFQX1BST01QVCIgdmFsdWU9IkNsaXF1ZSBwYXJhIGJhaXhhciIvPg0KCTwvbGFuZ3VhZ2U+DQoJPGxhbmd1YWdlIGlkPSJpd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Fwb3NpdGl2YSAlbiIvPg0KCQk8IS0tIHN1YnN0aXR1dGlvbjogJW4gPT0gc2xpZGUgbnVtYmVyIC0tPg0KCQk8IS0tIHN1YnN0aXR1dGlvbjogJXQgPT0gdG90YWwgc2xpZGUgY291bnQgLS0+DQoJCTx1aXRleHQgbmFtZT0iU0NSVUJCQVJTVEFUVVNfU0xJREVJTkZPIiB2YWx1ZT0iRGlhcG9zaXRpdmEgJW4gLyAldCB8ICIvPg0KCQk8dWl0ZXh0IG5hbWU9IlNDUlVCQkFSU1RBVFVTX1NUT1BQRUQiIHZhbHVlPSJJbnRlcnJvdHRvIi8+DQoJCTx1aXRleHQgbmFtZT0iU0NSVUJCQVJTVEFUVVNfUExBWUlORyIgdmFsdWU9IlJpcHJvZHV6aW9uZSIvPg0KCQk8dWl0ZXh0IG5hbWU9IlNDUlVCQkFSU1RBVFVTX05PQVVESU8iIHZhbHVlPSJBdWRpbyBpbmF0dC4iLz4NCgkJPHVpdGV4dCBuYW1lPSJTQ1JVQkJBUlNUQVRVU19WSURQTEFZSU5HIiB2YWx1ZT0iVmlkZW8gaW4gcmlwcm9kdXppb25lIi8+DQoJCTx1aXRleHQgbmFtZT0iU0NSVUJCQVJTVEFUVVNfTE9BRElORyIgdmFsdWU9IkNhcmljYW1lbnRvIi8+DQoJCTx1aXRleHQgbmFtZT0iU0NSVUJCQVJTVEFUVVNfQlVGRkVSSU5HIiB2YWx1ZT0iQnVmZmVyaW5nIi8+DQoJCTx1aXRleHQgbmFtZT0iU0NSVUJCQVJTVEFUVVNfUVVFU1RJT04iIHZhbHVlPSJSaXNwb25kaSBhIGRvbWFuZGEiLz4NCgkJPHVpdGV4dCBuYW1lPSJTQ1JVQkJBUlNUQVRVU19SRVZJRVdRVUlaIiB2YWx1ZT0iUmV2aXNpb25lIGRlbCBxdWl6Ii8+DQoJCTwhLS0gc3Vic3RpdHV0aW9uOiAlbSA9PSBtaW51dGVzIHJlbWFpbmluZyAtLT4NCgkJPCEtLSBzdWJzdGl0dXRpb246ICVzID09IHNlY29uZHMgcmVtYWluaW5nIC0tPg0KCQk8dWl0ZXh0IG5hbWU9IkVMQVBTRUQiIHZhbHVlPSIlbSBNaW51dGkgJXMgU2Vjb25kaSByaW1hbmVudGkiLz4NCgkJPHVpdGV4dCBuYW1lPSJOT1RGT1VORCIgdmFsdWU9Ik5lc3N1biBlbGVtZW50byB0cm92YXRvIi8+DQoJCTx1aXRleHQgbmFtZT0iQVRUQUNITUVOVFMiIHZhbHVlPSJBbGxlZ2F0aS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QuIi8+DQoJCTx1aXRleHQgbmFtZT0iVEFCX1FVSVoiIHZhbHVlPSJRdWl6Ii8+DQoJCTx1aXRleHQgbmFtZT0iVEFCX09VVExJTkUiIHZhbHVlPSJTdHJ1dHR1cmEiLz4NCgkJPHVpdGV4dCBuYW1lPSJUQUJfVEhVTUIiIHZhbHVlPSJNaW5pYXR1cmUiLz4NCgkJPHVpdGV4dCBuYW1lPSJUQUJfTk9URVMiIHZhbHVlPSJOb3RlIi8+DQoJCTx1aXRleHQgbmFtZT0iVEFCX1NFQVJDSCIgdmFsdWU9IkNlcmNhIi8+DQoJCTx1aXRleHQgbmFtZT0iU0xJREVfSEVBRElORyIgdmFsdWU9IlRpdG9sbyBkaWFwb3NpdGl2YSIvPg0KCQk8dWl0ZXh0IG5hbWU9IkRVUkFUSU9OX0hFQURJTkciIHZhbHVlPSJEdXJhdGEiLz4NCgkJPHVpdGV4dCBuYW1lPSJTRUFSQ0hfSEVBRElORyIgdmFsdWU9IkNlcmNhIHRlc3RvOiIvPg0KCQk8dWl0ZXh0IG5hbWU9IlRIVU1CX0hFQURJTkciIHZhbHVlPSJEaWFwb3NpdGl2YSIvPg0KCQk8dWl0ZXh0IG5hbWU9IlRIVU1CX0lORk8iIHZhbHVlPSJUaXRvbG8vVGVtcG8iLz4NCgkJPHVpdGV4dCBuYW1lPSJBVFRBQ0hOQU1FX0hFQURJTkciIHZhbHVlPSJOb21lIGZpbGUiLz4NCgkJPHVpdGV4dCBuYW1lPSJBVFRBQ0hTSVpFX0hFQURJTkciIHZhbHVlPSJEaW1lbnNpb25lIi8+DQoJCTx1aXRleHQgbmFtZT0iU0xJREVfTk9URVMiIHZhbHVlPSJOb3RlIGRpYXBvc2l0aXZhIi8+DQoJCTwhLS1xdWl6IHBvZCBhbmQgbWVzc2FnZSBib3ggdGV4dHMtLT4NCgkJPHVpdGV4dCBuYW1lPSJRVUlaUE9EX1FVSVpfQVRURU1QVCIgdmFsdWU9IlRlbnRhdGl2byBxdWl6OiIvPg0KCQk8dWl0ZXh0IG5hbWU9IlFVSVpQT0RfUVVJWl9BVFRFTVBUX1ZBTFVFIiB2YWx1ZT0iJW4gZGkgJXQiLz4NCgkJPHVpdGV4dCBuYW1lPSJRVUlaUE9EX1FVSVpfU0NPUkUiIHZhbHVlPSJQdW50ZWdnaW86Ii8+DQoJCTx1aXRleHQgbmFtZT0iUVVJWlBPRF9RVUlaX1BBU1NTQ09SRSIgdmFsdWU9IlB1bnRlZ2dpbyBtaW5pbW86Ii8+DQoJCTx1aXRleHQgbmFtZT0iUVVJWlBPRF9RVUlaX01BWFNDT1JFIiB2YWx1ZT0iUHVudGVnZ2lvIG1hc3NpbW86Ii8+DQoJCTx1aXRleHQgbmFtZT0iUVVJWlBPRF9RVUVTQVRNUFRfU1RSIiB2YWx1ZT0iVGVudGF0aXZvOiAlbiBkaSAldCIvPg0KCQk8dWl0ZXh0IG5hbWU9IlFVSVpQT0RfUVVFU1RZUEVfU1RSIiB2YWx1ZT0iVGlwbzogJXMiLz4NCgkJPHVpdGV4dCBuYW1lPSJRVUlaUE9EX1FVRVNUWVBFX0dSRCIgdmFsdWU9IkNvbiB2YWx1dGF6aW9uZSIvPg0KCQk8dWl0ZXh0IG5hbWU9IlFVSVpQT0RfUVVFU1RZUEVfU1ZZIiB2YWx1ZT0iSW5kYWdpbmUiLz4NCgkJPHVpdGV4dCBuYW1lPSJRVUlaUE9EX1FVSVpBVE1QVF9JTkYiIHZhbHVlPSJJbmZpbml0aSIvPg0KCQk8dWl0ZXh0IG5hbWU9IlFVSVpQT0RfUVVFU0FUTVBUX0lORiIgdmFsdWU9IkluZmluaXRpIi8+DQoJCTx1aXRleHQgbmFtZT0iV0FSTklOR01TR19ZRVNTVFJJTkciIHZhbHVlPSJTw6wiLz4NCgkJPHVpdGV4dCBuYW1lPSJXQVJOSU5HTVNHX05PU1RSSU5HIiB2YWx1ZT0iTm8iLz4NCgkJPHVpdGV4dCBuYW1lPSJXQVJOSU5HTVNHX1RJVExFU1RSSU5HIiB2YWx1ZT0iQXZ2ZXJ0ZW56YSBuYXZpZ2F6aW9uZSBxdWl6Ii8+DQoJCTx1aXRleHQgbmFtZT0iV0FSTklOR01TR19NU0dTVFJJTkciIHZhbHVlPSJPY2NvcnJlIGFuY29yYSByaXNwb25kZXJlIGFkIGFsY3VuZSBkb21hbmRlIGRlbCBxdWl6LiYjeEE7JiN4QTtTZSBmYXRlIGNsaWMgc3UgU8OsLCB1c2NpcmV0ZSBkYWwgcXVpei4gRmF0ZSBjbGljIHN1IE5vIHBlciBjb250aW51YXJlIGlsIHF1aXouIi8+DQoJCTx1aXRleHQgbmFtZT0iSU5GT1JNQVRJT05fSDI2NF9GTEFTSFBMQVlFUiIgdmFsdWU9IkxhIHZlcnNpb25lIGRpIEZsYXNoIFBsYXllciBhdHR1YWxtZW50ZSBpbnN0YWxsYXRhIG5vbiBzdXBwb3J0YSBxdWVzdG8gdmlkZW8uIEZhdGUgY2xpYyBzdWxsJ2FyZWEgZGVsIHZpZGVvIHBlciBzY2FyaWNhcmUgbCd1bHRpbWEgdmVyc2lvbmUgZGk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3N0cmEgYmFycmEgbGF0ZXJhbGUgYWkgcGFydGVjaXBhbnRpIi8+DQoJCTx1aXRleHQgbmFtZT0iTVVURSIgdmFsdWU9IkRpc2F0dGl2YSBhdWRpbyIvPg0KCQk8dWl0ZXh0IG5hbWU9IkRPQ1dSQVBfVElUTEUiIHZhbHVlPSJBbGxlZ2F0byBmaWxlIFByZXNlbnRlciIvPg0KCQk8dWl0ZXh0IG5hbWU9IkRPQ1dSQVBfTVNHIiB2YWx1ZT0iU2FsdmEgaW4gUmlzb3JzZSBkZWwgY29tcHV0ZXIiLz4NCgkJPHVpdGV4dCBuYW1lPSJET0NXUkFQX1BST01QVCIgdmFsdWU9IkNsaWMgcGVyIHNjYXJpY2FyZSIvPg0KCTwvbGFuZ3VhZ2U+DQoJPGxhbmd1YWdlIGlkPSJub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EgJW4iLz4NCgkJPCEtLSBzdWJzdGl0dXRpb246ICVuID09IHNsaWRlIG51bWJlciAtLT4NCgkJPCEtLSBzdWJzdGl0dXRpb246ICV0ID09IHRvdGFsIHNsaWRlIGNvdW50IC0tPg0KCQk8dWl0ZXh0IG5hbWU9IlNDUlVCQkFSU1RBVFVTX1NMSURFSU5GTyIgdmFsdWU9IkRpYSAlbiAvICV0IHwgIi8+DQoJCTx1aXRleHQgbmFtZT0iU0NSVUJCQVJTVEFUVVNfU1RPUFBFRCIgdmFsdWU9Ikdlc3RvcHQiLz4NCgkJPHVpdGV4dCBuYW1lPSJTQ1JVQkJBUlNUQVRVU19QTEFZSU5HIiB2YWx1ZT0iQWZzcGVsZW4iLz4NCgkJPHVpdGV4dCBuYW1lPSJTQ1JVQkJBUlNUQVRVU19OT0FVRElPIiB2YWx1ZT0iR2VlbiBhdWRpbyIvPg0KCQk8dWl0ZXh0IG5hbWU9IlNDUlVCQkFSU1RBVFVTX1ZJRFBMQVlJTkciIHZhbHVlPSJWaWRlbyBhZnNwZWxlbiIvPg0KCQk8dWl0ZXh0IG5hbWU9IlNDUlVCQkFSU1RBVFVTX0xPQURJTkciIHZhbHVlPSJMYWRlbiIvPg0KCQk8dWl0ZXh0IG5hbWU9IlNDUlVCQkFSU1RBVFVTX0JVRkZFUklORyIgdmFsdWU9IkJ1ZmZlcmVuIi8+DQoJCTx1aXRleHQgbmFtZT0iU0NSVUJCQVJTVEFUVVNfUVVFU1RJT04iIHZhbHVlPSJWcmFhZyBtZXQgYW50d29vcmQiLz4NCgkJPHVpdGV4dCBuYW1lPSJTQ1JVQkJBUlNUQVRVU19SRVZJRVdRVUlaIiB2YWx1ZT0iUXVpeiBjb250cm9sZXJlbiIvPg0KCQk8IS0tIHN1YnN0aXR1dGlvbjogJW0gPT0gbWludXRlcyByZW1haW5pbmcgLS0+DQoJCTwhLS0gc3Vic3RpdHV0aW9uOiAlcyA9PSBzZWNvbmRzIHJlbWFpbmluZyAtLT4NCgkJPHVpdGV4dCBuYW1lPSJFTEFQU0VEIiB2YWx1ZT0iRXIgcmVzdGVyZW4gJW0gbWludXRlbiAlcyBzZWNvbmRlbiIvPg0KCQk8dWl0ZXh0IG5hbWU9Ik5PVEZPVU5EIiB2YWx1ZT0iTmlldHMgZ2V2b25kZW4iLz4NCgkJPHVpdGV4dCBuYW1lPSJBVFRBQ0hNRU5UUyIgdmFsdWU9IkJpamxhZ2VuIi8+DQoJCTwhLS0gc3Vic3RpdHV0aW9uOiAlcCA9PSBjdXJyZW50IHNwZWFrZXIncyB0aXRsZSAtLT4NCgkJPHVpdGV4dCBuYW1lPSJCSU9XSU5fVElUTEUiIHZhbHVlPSJCaW9ncmFmaWU6ICVwIi8+DQoJCTx1aXRleHQgbmFtZT0iQklPQlROX1RJVExFIiB2YWx1ZT0iQmlvZ3JhZmllIi8+DQoJCTx1aXRleHQgbmFtZT0iRElWSURFUkJUTl9USVRMRSIgdmFsdWU9InwiLz4NCgkJPHVpdGV4dCBuYW1lPSJDT05UQUNUQlROX1RJVExFIiB2YWx1ZT0iQ29udGFjdCIvPg0KCQk8dWl0ZXh0IG5hbWU9IlRBQl9RVUlaIiB2YWx1ZT0iUXVpeiIvPg0KCQk8dWl0ZXh0IG5hbWU9IlRBQl9PVVRMSU5FIiB2YWx1ZT0iT3ZlcnppY2h0Ii8+DQoJCTx1aXRleHQgbmFtZT0iVEFCX1RIVU1CIiB2YWx1ZT0iTWluaWF0dXVyIi8+DQoJCTx1aXRleHQgbmFtZT0iVEFCX05PVEVTIiB2YWx1ZT0iTm90aXRpZXMiLz4NCgkJPHVpdGV4dCBuYW1lPSJUQUJfU0VBUkNIIiB2YWx1ZT0iWm9la2VuIi8+DQoJCTx1aXRleHQgbmFtZT0iU0xJREVfSEVBRElORyIgdmFsdWU9IlRpdGVsIHZhbiBkaWEiLz4NCgkJPHVpdGV4dCBuYW1lPSJEVVJBVElPTl9IRUFESU5HIiB2YWx1ZT0iRHV1ciIvPg0KCQk8dWl0ZXh0IG5hbWU9IlNFQVJDSF9IRUFESU5HIiB2YWx1ZT0iWm9la2VuIG5hYXIgdGVrc3Q6Ii8+DQoJCTx1aXRleHQgbmFtZT0iVEhVTUJfSEVBRElORyIgdmFsdWU9IkRpYSIvPg0KCQk8dWl0ZXh0IG5hbWU9IlRIVU1CX0lORk8iIHZhbHVlPSJUaXRlbC9kdXVyIHZhbiBkaWEiLz4NCgkJPHVpdGV4dCBuYW1lPSJBVFRBQ0hOQU1FX0hFQURJTkciIHZhbHVlPSJCZXN0YW5kc25hYW0iLz4NCgkJPHVpdGV4dCBuYW1lPSJBVFRBQ0hTSVpFX0hFQURJTkciIHZhbHVlPSJHcm9vdHRlIi8+DQoJCTx1aXRleHQgbmFtZT0iU0xJREVfTk9URVMiIHZhbHVlPSJEaWFub3RpdGllcyIvPg0KCQk8IS0tcXVpeiBwb2QgYW5kIG1lc3NhZ2UgYm94IHRleHRzLS0+DQoJCTx1aXRleHQgbmFtZT0iUVVJWlBPRF9RVUlaX0FUVEVNUFQiIHZhbHVlPSJRdWl6cG9naW5nOiIvPg0KCQk8dWl0ZXh0IG5hbWU9IlFVSVpQT0RfUVVJWl9BVFRFTVBUX1ZBTFVFIiB2YWx1ZT0iJW4gdmFuICV0Ii8+DQoJCTx1aXRleHQgbmFtZT0iUVVJWlBPRF9RVUlaX1NDT1JFIiB2YWx1ZT0iQmVoYWFsZGUgc2NvcmU6Ii8+DQoJCTx1aXRleHQgbmFtZT0iUVVJWlBPRF9RVUlaX1BBU1NTQ09SRSIgdmFsdWU9IlZvbGRvZW5kZSBzY29yZToiLz4NCgkJPHVpdGV4dCBuYW1lPSJRVUlaUE9EX1FVSVpfTUFYU0NPUkUiIHZhbHVlPSJNYXhpbWFhbCBoYWFsYmFyZSBzY29yZToiLz4NCgkJPHVpdGV4dCBuYW1lPSJRVUlaUE9EX1FVRVNBVE1QVF9TVFIiIHZhbHVlPSJQb2dpbmc6ICVuIHZhbiAldCIvPg0KCQk8dWl0ZXh0IG5hbWU9IlFVSVpQT0RfUVVFU1RZUEVfU1RSIiB2YWx1ZT0iVHlwZTogJXMiLz4NCgkJPHVpdGV4dCBuYW1lPSJRVUlaUE9EX1FVRVNUWVBFX0dSRCIgdmFsdWU9IlRlbHQgdm9vciBzY29yZSIvPg0KCQk8dWl0ZXh0IG5hbWU9IlFVSVpQT0RfUVVFU1RZUEVfU1ZZIiB2YWx1ZT0iRW5xdcOqdGUiLz4NCgkJPHVpdGV4dCBuYW1lPSJRVUlaUE9EX1FVSVpBVE1QVF9JTkYiIHZhbHVlPSJPbmJlcGVya3QiLz4NCgkJPHVpdGV4dCBuYW1lPSJRVUlaUE9EX1FVRVNBVE1QVF9JTkYiIHZhbHVlPSJPbmJlcGVya3QiLz4NCgkJPHVpdGV4dCBuYW1lPSJXQVJOSU5HTVNHX1lFU1NUUklORyIgdmFsdWU9IkphIi8+DQoJCTx1aXRleHQgbmFtZT0iV0FSTklOR01TR19OT1NUUklORyIgdmFsdWU9Ik5lZSIvPg0KCQk8dWl0ZXh0IG5hbWU9IldBUk5JTkdNU0dfVElUTEVTVFJJTkciIHZhbHVlPSJXYWFyc2NodXdpbmcgbWV0IGJldHJla2tpbmcgdG90IHF1aXpuYXZpZ2F0aWUiLz4NCgkJPHVpdGV4dCBuYW1lPSJXQVJOSU5HTVNHX01TR1NUUklORyIgdmFsdWU9IlUgaGVidCBuaWV0IGFsbGUgdnJhZ2VuIGluIGRlemUgcXVpeiBiZWFudHdvb3JkLiYjeEE7JiN4QTtLbGlrIG9wIEphIG9tIGRlIHF1aXogYWYgdGUgc2x1aXRlbi4gS2xpayBvcCBOZWUgb20gZGUgcXVpeiB2b29ydCB0ZSB6ZXR0ZW4uIi8+DQoJCTx1aXRleHQgbmFtZT0iSU5GT1JNQVRJT05fSDI2NF9GTEFTSFBMQVlFUiIgdmFsdWU9IkRlemUgdmlkZW8gd29yZHQgbmlldCBvbmRlcnN0ZXVuZCBkb29yIGRlIHZlcnNpZSB2YW4gRmxhc2ggUGxheWVyIGRpZSBtb21lbnRlZWwgb3AgdXcgY29tcHV0ZXIgaXMgZ2XDr25zdGFsbGVlcmQuIEtsaWsgaW4gZGUgdmlkZW8gb20gZGUgbmlldXdzdGUgRmxhc2ggUGxheWVyIHRlIGRvd25sb2FkZW4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lppanBhbmVlbCBhYW4gZGVlbG5lbWVycyB3ZWVyZ2V2ZW4iLz4NCgkJPHVpdGV4dCBuYW1lPSJNVVRFIiB2YWx1ZT0iRGVtcGVuIi8+DQoJCTx1aXRleHQgbmFtZT0iRE9DV1JBUF9USVRMRSIgdmFsdWU9IlByZXNlbnRlci1iZXN0YW5kc2JpamxhZ2UiLz4NCgkJPHVpdGV4dCBuYW1lPSJET0NXUkFQX01TRyIgdmFsdWU9Ik9wc2xhYW4gaW4gRGV6ZSBjb21wdXRlciIvPg0KCQk8dWl0ZXh0IG5hbWU9IkRPQ1dSQVBfUFJPTVBUIiB2YWx1ZT0iS2xpayBvbSB0ZSBkb3dubG9hZGVuIi8+DQoJPC9sYW5ndWFnZT4NCgk8bGFuZ3VhZ2UgaWQ9ImNuIj4NCgkJPCEtLSBmb3JtYXQgZm9yIHVpZm9udCB2YWx1ZSBpcyAiZm9udCxzaXplLGlzYm9sZCxpc2l0YWxpYyxpc3NoYWRvd2VkIiAtLT4NCgkJPHVpZm9udCBuYW1lPSJGT05UX1FVSVpaSU5HIiB2YWx1ZT0i5a6L5L2TLTE4MDMwLDEwLGZhbHNlLGZhbHNlLGZhbHNlIi8+DQoJCTx1aWZvbnQgbmFtZT0iRk9OVF9TQ1JVQlNUQVRVUyIgdmFsdWU9IuWui+S9ky0xODAzMCwxMCx0cnVlLGZhbHNlLHRydWUiLz4NCgkJPHVpZm9udCBuYW1lPSJGT05UX1NDUlVCVElNRSIgdmFsdWU9IuWui+S9ky0xODAzMCwxMCxmYWxzZSxmYWxzZSx0cnVlIi8+DQoJCTx1aWZvbnQgbmFtZT0iRk9OVF9FTEFQU0VEVElNRSIgdmFsdWU9IuWui+S9ky0xODAzMCwxMCx0cnVlLGZhbHNlLHRydWUiLz4NCgkJPHVpZm9udCBuYW1lPSJGT05UX1VUSUxTTUVOVSIgdmFsdWU9IuWui+S9ky0xODAzMCwxMCx0cnVlLGZhbHNlLGZhbHNlIi8+DQoJCTx1aWZvbnQgbmFtZT0iRk9OVF9UQUJTIiB2YWx1ZT0i5a6L5L2TLTE4MDMwLDE0LHRydWUsZmFsc2UsdHJ1ZSIvPg0KCQk8dWlmb250IG5hbWU9IkZPTlRfUFJFU0VOVEFUSU9OTkFNRSIgdmFsdWU9IuWui+S9ky0xODAzMCwxNCxmYWxzZSxmYWxzZSx0cnVlIi8+DQoJCTx1aWZvbnQgbmFtZT0iRk9OVF9QUkVTRU5URVJOQU1FIiB2YWx1ZT0i5a6L5L2TLTE4MDMwLDE0LHRydWUsZmFsc2UsdHJ1ZSIvPg0KCQk8dWlmb250IG5hbWU9IkZPTlRfUFJFU0VOVEVSVElUTEUiIHZhbHVlPSLlrovkvZMtMTgwMzAsMTMsZmFsc2UsZmFsc2UsdHJ1ZSIvPg0KCQk8dWlmb250IG5hbWU9IkZPTlRfQklPQlROIiB2YWx1ZT0i5a6L5L2TLTE4MDMwLDEwLGZhbHNlLGZhbHNlLHRydWUiLz4NCgkJPHVpZm9udCBuYW1lPSJGT05UX05PVEVTIiB2YWx1ZT0i5a6L5L2TLTE4MDMwLDEyLGZhbHNlLGZhbHNlLGZhbHNlIi8+DQoJCTx1aWZvbnQgbmFtZT0iRk9OVF9PVVRMSU5FIiB2YWx1ZT0i5a6L5L2TLTE4MDMwLDEyLGZhbHNlLGZhbHNlLHRydWUiLz4NCgkJPHVpZm9udCBuYW1lPSJGT05UX1NFQVJDSCIgdmFsdWU9IuWui+S9ky0xODAzMCwxMixmYWxzZSxmYWxzZSx0cnVlIi8+DQoJCTx1aWZvbnQgbmFtZT0iRk9OVF9USFVNQiIgdmFsdWU9IuWui+S9ky0xODAzMCwxMCxmYWxzZSxmYWxzZSx0cnVlIi8+DQoJCTx1aWZvbnQgbmFtZT0iRk9OVF9CSU9XSU4iIHZhbHVlPSLlrovkvZMtMTgwMzAsMTIsZmFsc2UsZmFsc2UsZmFsc2UiLz4NCgkJPHVpZm9udCBuYW1lPSJGT05UX0xJU1RIRUFESU5HIiB2YWx1ZT0i5a6L5L2TLTE4MDMwLDEwLGZhbHNlLGZhbHNlLGZhbHNlIi8+DQoJCTx1aWZvbnQgbmFtZT0iRk9OVF9XSU5USVRMRSIgdmFsdWU9IuWui+S9ky0xODAzMCwxMCxmYWxzZSxmYWxzZSx0cnVlIi8+DQoJCTx1aWZvbnQgbmFtZT0iRk9OVF9BVFRBQ0hNRU5UUyIgdmFsdWU9IuWui+S9ky0xODAzMCwxMixmYWxzZSxmYWxzZSx0cnVlIi8+DQoJCTwhLS1xdWl6IHBvZCBhbmQgbWVzc2FnZSBib3ggdGV4dCBmb250cy0tPg0KCQk8dWlmb250IG5hbWU9IkZPTlRfTVNHQk9YX1dJTlRJVExFIiB2YWx1ZT0i5a6L5L2TLTE4MDMwLDEyLHRydWUsZmFsc2UsdHJ1ZSIvPg0KCQk8dWlmb250IG5hbWU9IkZPTlRfTVNHQk9YX01TRyIgdmFsdWU9IuWui+S9ky0xODAzMCwxMixmYWxzZSxmYWxzZSx0cnVlIi8+DQoJCTx1aWZvbnQgbmFtZT0iRk9OVF9NU0dCT1hfT1BUSU9OUyIgdmFsdWU9IuWui+S9ky0xODAzMCwxMCx0cnVlLGZhbHNlLHRydWUiLz4NCgkJPHVpZm9udCBuYW1lPSJGT05UX1FVSVpQT0RfUVVJWl9USVRMRSIgdmFsdWU9IuWui+S9ky0xODAzMCwxMix0cnVlLGZhbHNlLHRydWUiLz4NCgkJPHVpZm9udCBuYW1lPSJGT05UX1FVSVpQT0RfUVVJWl9BVFRFTVBUIiB2YWx1ZT0i5a6L5L2TLTE4MDMwLDEwLGZhbHNlLGZhbHNlLHRydWUiLz4NCgkJPHVpZm9udCBuYW1lPSJGT05UX1FVSVpQT0RfUVVJWl9BVFRFTVBUX1ZBTFVFIiB2YWx1ZT0i5a6L5L2TLTE4MDMwLDEwLHRydWUsZmFsc2UsdHJ1ZSIvPg0KCQk8dWlmb250IG5hbWU9IkZPTlRfUVVJWlBPRF9RVUVTVElPTl9TQ09SRSIgdmFsdWU9IuWui+S9ky0xODAzMCwxMCxmYWxzZSxmYWxzZSx0cnVlIi8+DQoJCTx1aWZvbnQgbmFtZT0iRk9OVF9RVUlaUE9EX1FVRVNUSU9OX1NDT1JFX1ZBTFVFIiB2YWx1ZT0i5a6L5L2TLTE4MDMwLDEwLHRydWUsZmFsc2UsdHJ1ZSIvPg0KCQk8dWlmb250IG5hbWU9IkZPTlRfUVVJWlBPRF9RVUVTVElPTl9BVFRFTVBUIiB2YWx1ZT0i5a6L5L2TLTE4MDMwLDEwLGZhbHNlLGZhbHNlLHRydWUiLz4NCgkJPHVpZm9udCBuYW1lPSJGT05UX1FVSVpQT0RfUVVFU1RJT05fQVRURU1QVF9WQUxVRSIgdmFsdWU9IuWui+S9ky0xODAzMCwxMCx0cnVlLGZhbHNlLHRydWUiLz4NCgkJPHVpZm9udCBuYW1lPSJGT05UX1FVSVpQT0RfUVVFU1RJT05fVEFHIiB2YWx1ZT0i5a6L5L2TLTE4MDMwLDEyLHRydWUsZmFsc2UsdHJ1ZSIvPg0KCQk8dWlmb250IG5hbWU9IkZPTlRfUVVJWlBPRF9RVUlaX1FVRVNUSU9OX0NPVU5UIiB2YWx1ZT0i5a6L5L2TLTE4MDMwLDEwLGZhbHNlLGZhbHNlLHRydWUiLz4NCgkJPHVpZm9udCBuYW1lPSJGT05UX1FVSVpQT0RfUVVJWl9RVUVTVElPTl9DT1VOVF9WQUxVRSIgdmFsdWU9IuWui+S9ky0xODAzMCwxMCx0cnVlLGZhbHNlLHRydWUiLz4NCgkJPHVpZm9udCBuYW1lPSJGT05UX1FVSVpQT0RfUVVJWl9RVUVTVElPTl9BVFRFTVBURUQiIHZhbHVlPSLlrovkvZMtMTgwMzAsMTAsZmFsc2UsZmFsc2UsdHJ1ZSIvPg0KCQk8dWlmb250IG5hbWU9IkZPTlRfUVVJWlBPRF9RVUlaX1FVRVNUSU9OX0FUVEVNUFRFRF9WQUxVRSIgdmFsdWU9IuWui+S9ky0xODAzMCwxMCx0cnVlLGZhbHNlLHRydWUiLz4NCgkJPHVpZm9udCBuYW1lPSJGT05UX1FVSVpQT0RfUVVJWl9TQ09SRV9UQUciIHZhbHVlPSLlrovkvZMtMTgwMzAsMTIsdHJ1ZSxmYWxzZSx0cnVlIi8+DQoJCTx1aWZvbnQgbmFtZT0iRk9OVF9RVUlaUE9EX1FVSVpfU0NPUkUiIHZhbHVlPSLlrovkvZMtMTgwMzAsMTAsZmFsc2UsZmFsc2UsdHJ1ZSIvPg0KCQk8dWlmb250IG5hbWU9IkZPTlRfUVVJWlBPRF9RVUlaX1NDT1JFX1ZBTFVFIiB2YWx1ZT0i5a6L5L2TLTE4MDMwLDEwLHRydWUsZmFsc2UsdHJ1ZSIvPg0KCQk8dWlmb250IG5hbWU9IkZPTlRfUVVJWlBPRF9RVUlaX01BWFNDT1JFIiB2YWx1ZT0i5a6L5L2TLTE4MDMwLDEwLGZhbHNlLGZhbHNlLHRydWUiLz4NCgkJPHVpZm9udCBuYW1lPSJGT05UX1FVSVpQT0RfUVVJWl9NQVhTQ09SRV9WQUxVRSIgdmFsdWU9IuWui+S9ky0xODAzMCwxMCx0cnVlLGZhbHNlLHRydWUiLz4NCgkJPHVpZm9udCBuYW1lPSJGT05UX1FVSVpQT0RfUVVJWl9QQVNTU0NPUkUiIHZhbHVlPSLlrovkvZMtMTgwMzAsMTAsZmFsc2UsZmFsc2UsdHJ1ZSIvPg0KCQk8dWlmb250IG5hbWU9IkZPTlRfUVVJWlBPRF9RVUlaX1BBU1NTQ09SRV9WQUxVRSIgdmFsdWU9IuWui+S9ky0xODAzMCwxMCx0cnVlLGZhbHNlLHRydWUiLz4NCgkJPCEtLSB1aXRleHQgLS0+DQoJCTwhLS0gc3Vic3RpdHV0aW9uOiAlbiA9PSBzbGlkZSBudW1iZXIgLS0+DQoJCTx1aXRleHQgbmFtZT0iVU5OQU1FRFNMSURFVElUTEUiIHZhbHVlPSLlubvnga/niYcgJW4iLz4NCgkJPCEtLSBzdWJzdGl0dXRpb246ICVuID09IHNsaWRlIG51bWJlciAtLT4NCgkJPCEtLSBzdWJzdGl0dXRpb246ICV0ID09IHRvdGFsIHNsaWRlIGNvdW50IC0tPg0KCQk8dWl0ZXh0IG5hbWU9IlNDUlVCQkFSU1RBVFVTX1NMSURFSU5GTyIgdmFsdWU9IuW5u+eBr+eJhyAlbiAvICV0IHwgIi8+DQoJCTx1aXRleHQgbmFtZT0iU0NSVUJCQVJTVEFUVVNfU1RPUFBFRCIgdmFsdWU9IuW3suWBnOatoiIvPg0KCQk8dWl0ZXh0IG5hbWU9IlNDUlVCQkFSU1RBVFVTX1BMQVlJTkciIHZhbHVlPSLmraPlnKjmkq3mlL4iLz4NCgkJPHVpdGV4dCBuYW1lPSJTQ1JVQkJBUlNUQVRVU19OT0FVRElPIiB2YWx1ZT0i5peg6Z+z6aKRIi8+DQoJCTx1aXRleHQgbmFtZT0iU0NSVUJCQVJTVEFUVVNfVklEUExBWUlORyIgdmFsdWU9IuinhumikeaSreaUviIvPg0KCQk8dWl0ZXh0IG5hbWU9IlNDUlVCQkFSU1RBVFVTX0xPQURJTkciIHZhbHVlPSLmraPlnKjovb3lhaUiLz4NCgkJPHVpdGV4dCBuYW1lPSJTQ1JVQkJBUlNUQVRVU19CVUZGRVJJTkciIHZhbHVlPSLmraPlnKjov5vooYznvJPlhrLlpITnkIYiLz4NCgkJPHVpdGV4dCBuYW1lPSJTQ1JVQkJBUlNUQVRVU19RVUVTVElPTiIgdmFsdWU9IuWbnuetlOmXrumimCIvPg0KCQk8dWl0ZXh0IG5hbWU9IlNDUlVCQkFSU1RBVFVTX1JFVklFV1FVSVoiIHZhbHVlPSLmraPlnKjlrqHpmIXmtYvpqowiLz4NCgkJPCEtLSBzdWJzdGl0dXRpb246ICVtID09IG1pbnV0ZXMgcmVtYWluaW5nIC0tPg0KCQk8IS0tIHN1YnN0aXR1dGlvbjogJXMgPT0gc2Vjb25kcyByZW1haW5pbmcgLS0+DQoJCTx1aXRleHQgbmFtZT0iRUxBUFNFRCIgdmFsdWU9IuWJqeS9mSAlbSDliIbpkp8gJXMg56eSIi8+DQoJCTx1aXRleHQgbmFtZT0iTk9URk9VTkQiIHZhbHVlPSLmnKrmib7liLDku7vkvZXlhoXlrrkiLz4NCgkJPHVpdGV4dCBuYW1lPSJBVFRBQ0hNRU5UUyIgdmFsdWU9IumZhOS7tiIvPg0KCQk8IS0tIHN1YnN0aXR1dGlvbjogJXAgPT0gY3VycmVudCBzcGVha2VyJ3MgdGl0bGUgLS0+DQoJCTx1aXRleHQgbmFtZT0iQklPV0lOX1RJVExFIiB2YWx1ZT0i5Liq5Lq6566A5LuLOiAlcCIvPg0KCQk8dWl0ZXh0IG5hbWU9IkJJT0JUTl9USVRMRSIgdmFsdWU9IuS4quS6uueugOS7iyIvPg0KCQk8dWl0ZXh0IG5hbWU9IkRJVklERVJCVE5fVElUTEUiIHZhbHVlPSJ8Ii8+DQoJCTx1aXRleHQgbmFtZT0iQ09OVEFDVEJUTl9USVRMRSIgdmFsdWU9IuiBlOezu+aWueW8jyIvPg0KCQk8dWl0ZXh0IG5hbWU9IlRBQl9RVUlaIiB2YWx1ZT0i5rWL6aqMIi8+DQoJCTx1aXRleHQgbmFtZT0iVEFCX09VVExJTkUiIHZhbHVlPSLlpKfnurIiLz4NCgkJPHVpdGV4dCBuYW1lPSJUQUJfVEhVTUIiIHZhbHVlPSLnvKnnlaXlm74iLz4NCgkJPHVpdGV4dCBuYW1lPSJUQUJfTk9URVMiIHZhbHVlPSLlpIfms6giLz4NCgkJPHVpdGV4dCBuYW1lPSJUQUJfU0VBUkNIIiB2YWx1ZT0i5pCc57SiIi8+DQoJCTx1aXRleHQgbmFtZT0iU0xJREVfSEVBRElORyIgdmFsdWU9IuW5u+eBr+eJh+agh+mimCIvPg0KCQk8dWl0ZXh0IG5hbWU9IkRVUkFUSU9OX0hFQURJTkciIHZhbHVlPSLmjIHnu63ml7bpl7QiLz4NCgkJPHVpdGV4dCBuYW1lPSJTRUFSQ0hfSEVBRElORyIgdmFsdWU9IuaQnOe0ouaWh+acrDoiLz4NCgkJPHVpdGV4dCBuYW1lPSJUSFVNQl9IRUFESU5HIiB2YWx1ZT0i5bm754Gv54mHIi8+DQoJCTx1aXRleHQgbmFtZT0iVEhVTUJfSU5GTyIgdmFsdWU9IuW5u+eBr+eJh+agh+mimC/mjIHnu63ml7bpl7QiLz4NCgkJPHVpdGV4dCBuYW1lPSJBVFRBQ0hOQU1FX0hFQURJTkciIHZhbHVlPSLmlofku7blkI0iLz4NCgkJPHVpdGV4dCBuYW1lPSJBVFRBQ0hTSVpFX0hFQURJTkciIHZhbHVlPSLlpKflsI8iLz4NCgkJPHVpdGV4dCBuYW1lPSJTTElERV9OT1RFUyIgdmFsdWU9IuW5u+eBr+eJh+Wkh+azqCIvPg0KCQk8IS0tcXVpeiBwb2QgYW5kIG1lc3NhZ2UgYm94IHRleHRzLS0+DQoJCTx1aXRleHQgbmFtZT0iUVVJWlBPRF9RVUlaX0FUVEVNUFQiIHZhbHVlPSLmtYvpqozlsJ3or5XmrKHmlbA6Ii8+DQoJCTx1aXRleHQgbmFtZT0iUVVJWlBPRF9RVUlaX0FUVEVNUFRfVkFMVUUiIHZhbHVlPSLnrKwgJW4g5qyh77yM5YWxICV0IOasoSIvPg0KCQk8dWl0ZXh0IG5hbWU9IlFVSVpQT0RfUVVJWl9TQ09SRSIgdmFsdWU9IuW+l+WIhjoiLz4NCgkJPHVpdGV4dCBuYW1lPSJRVUlaUE9EX1FVSVpfUEFTU1NDT1JFIiB2YWx1ZT0i5Y+K5qC85YiG5pWwOiIvPg0KCQk8dWl0ZXh0IG5hbWU9IlFVSVpQT0RfUVVJWl9NQVhTQ09SRSIgdmFsdWU9IuacgOmrmOWIhuaVsDoiLz4NCgkJPHVpdGV4dCBuYW1lPSJRVUlaUE9EX1FVRVNBVE1QVF9TVFIiIHZhbHVlPSLlsJ3or5XmrKHmlbA6IOesrCAlbiDmrKHvvIzlhbEgJXQg5qyhIi8+DQoJCTx1aXRleHQgbmFtZT0iUVVJWlBPRF9RVUVTVFlQRV9TVFIiIHZhbHVlPSLnsbvlnos6ICVzIi8+DQoJCTx1aXRleHQgbmFtZT0iUVVJWlBPRF9RVUVTVFlQRV9HUkQiIHZhbHVlPSLor4TnuqciLz4NCgkJPHVpdGV4dCBuYW1lPSJRVUlaUE9EX1FVRVNUWVBFX1NWWSIgdmFsdWU9Iuiwg+afpSIvPg0KCQk8dWl0ZXh0IG5hbWU9IlFVSVpQT0RfUVVJWkFUTVBUX0lORiIgdmFsdWU9IuaXoOmZkCIvPg0KCQk8dWl0ZXh0IG5hbWU9IlFVSVpQT0RfUVVFU0FUTVBUX0lORiIgdmFsdWU9IuaXoOmZkCIvPg0KCQk8dWl0ZXh0IG5hbWU9IldBUk5JTkdNU0dfWUVTU1RSSU5HIiB2YWx1ZT0i5pivIi8+DQoJCTx1aXRleHQgbmFtZT0iV0FSTklOR01TR19OT1NUUklORyIgdmFsdWU9IuWQpiIvPg0KCQk8dWl0ZXh0IG5hbWU9IldBUk5JTkdNU0dfVElUTEVTVFJJTkciIHZhbHVlPSLmtYvpqozlr7zoiKrorablkYoiLz4NCgkJPHVpdGV4dCBuYW1lPSJXQVJOSU5HTVNHX01TR1NUUklORyIgdmFsdWU9IuatpOa1i+mqjOS4reacieacquWwneivleS9nOetlOeahOmXrumimOOAgiYjeEE7JiN4QTvljZXlh7vigJzmmK/igJ3pgIDlh7rmraTmtYvpqozjgILljZXlh7vigJzlkKbigJ3nu6fnu63mtYvpqozjgIIiLz4NCgkJPHVpdGV4dCBuYW1lPSJJTkZPUk1BVElPTl9IMjY0X0ZMQVNIUExBWUVSIiB2YWx1ZT0i5b2T5YmN5a6J6KOF5Zyo5oKo55qE6K6h566X5py65LiK55qEIEZsYXNoIFBsYXllciDniYjmnKzkuI3mlK/mjIHor6Xop4bpopHjgILljZXlh7vop4bpopHljLrln5/kuIvovb3mnIDmlrDniYjmnKznmoQgRmxhc2ggUGxheWVy44CC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WQkeWPguWKoOiAheaYvuekuuaPkOimgeagjyIvPg0KCQk8dWl0ZXh0IG5hbWU9Ik1VVEUiIHZhbHVlPSLpnZnpn7MiLz4NCgkJPHVpdGV4dCBuYW1lPSJET0NXUkFQX1RJVExFIiB2YWx1ZT0iUHJlc2VudGVyIOaWh+S7tumZhOS7tiIvPg0KCQk8dWl0ZXh0IG5hbWU9IkRPQ1dSQVBfTVNHIiB2YWx1ZT0i5L+d5a2Y5Yiw5oiR55qE6K6h566X5py6Ii8+DQoJCTx1aXRleHQgbmFtZT0iRE9DV1JBUF9QUk9NUFQiIHZhbHVlPSLljZXlh7vku6XkuIvovb0iLz4NCgk8L2xhbmd1YWdlPg0KCTxsYW5ndWFnZSBpZD0idH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xZ5la2lsJmFtcDtUYWJsbyIvPg0KCQk8IS0tIHN1YnN0aXR1dGlvbjogJW4gPT0gc2xpZGUgbnVtYmVyIC0tPg0KCQk8IS0tIHN1YnN0aXR1dGlvbjogJXQgPT0gdG90YWwgc2xpZGUgY291bnQgLS0+DQoJCTx1aXRleHQgbmFtZT0iU0NSVUJCQVJTVEFUVVNfU0xJREVJTkZPIiB2YWx1ZT0iU2xheXQgJW4gLyAldCB8ICIvPg0KCQk8dWl0ZXh0IG5hbWU9IlNDUlVCQkFSU1RBVFVTX1NUT1BQRUQiIHZhbHVlPSJEdXJkdXJ1bGR1Ii8+DQoJCTx1aXRleHQgbmFtZT0iU0NSVUJCQVJTVEFUVVNfUExBWUlORyIgdmFsdWU9Ik95bmF0xLFsxLF5b3IiLz4NCgkJPHVpdGV4dCBuYW1lPSJTQ1JVQkJBUlNUQVRVU19OT0FVRElPIiB2YWx1ZT0iU2VzIFlvayIvPg0KCQk8dWl0ZXh0IG5hbWU9IlNDUlVCQkFSU1RBVFVTX1ZJRFBMQVlJTkciIHZhbHVlPSJWaWRlbyBPeW5hdMSxbMSxeW9yIi8+DQoJCTx1aXRleHQgbmFtZT0iU0NSVUJCQVJTVEFUVVNfTE9BRElORyIgdmFsdWU9IlnDvGtsZW5peW9yIi8+DQoJCTx1aXRleHQgbmFtZT0iU0NSVUJCQVJTVEFUVVNfQlVGRkVSSU5HIiB2YWx1ZT0iQXJhYmVsbGXEn2UgQWzEsW7EsXlvciIvPg0KCQk8dWl0ZXh0IG5hbWU9IlNDUlVCQkFSU1RBVFVTX1FVRVNUSU9OIiB2YWx1ZT0iU29ydXl1IFlhbsSxdGxhIi8+DQoJCTx1aXRleHQgbmFtZT0iU0NSVUJCQVJTVEFUVVNfUkVWSUVXUVVJWiIgdmFsdWU9IlPEsW5hdiDEsG5jZWxlbml5b3IiLz4NCgkJPCEtLSBzdWJzdGl0dXRpb246ICVtID09IG1pbnV0ZXMgcmVtYWluaW5nIC0tPg0KCQk8IS0tIHN1YnN0aXR1dGlvbjogJXMgPT0gc2Vjb25kcyByZW1haW5pbmcgLS0+DQoJCTx1aXRleHQgbmFtZT0iRUxBUFNFRCIgdmFsdWU9IiVtIERha2lrYSAlcyBTYW5peWUgS2FsZMSxIi8+DQoJCTx1aXRleHQgbmFtZT0iTk9URk9VTkQiIHZhbHVlPSJIZXJoYW5naSBCaXIgxZ5leSBCdWx1bm1hZMSxIi8+DQoJCTx1aXRleHQgbmFtZT0iQVRUQUNITUVOVFMiIHZhbHVlPSJFa2xlci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1haWwiLz4NCgkJPHVpdGV4dCBuYW1lPSJUQUJfUVVJWiIgdmFsdWU9IlPEsW5hdiIvPg0KCQk8dWl0ZXh0IG5hbWU9IlRBQl9PVVRMSU5FIiB2YWx1ZT0iQW5hIEhhdCIvPg0KCQk8dWl0ZXh0IG5hbWU9IlRBQl9USFVNQiIgdmFsdWU9IlJlc2ltIi8+DQoJCTx1aXRleHQgbmFtZT0iVEFCX05PVEVTIiB2YWx1ZT0iTm90bGFyIi8+DQoJCTx1aXRleHQgbmFtZT0iVEFCX1NFQVJDSCIgdmFsdWU9IkFyYSIvPg0KCQk8dWl0ZXh0IG5hbWU9IlNMSURFX0hFQURJTkciIHZhbHVlPSJTbGF5dCBCYcWfbMSxxJ/EsSIvPg0KCQk8dWl0ZXh0IG5hbWU9IkRVUkFUSU9OX0hFQURJTkciIHZhbHVlPSJTw7xyZSIvPg0KCQk8dWl0ZXh0IG5hbWU9IlNFQVJDSF9IRUFESU5HIiB2YWx1ZT0iTWV0bmkgYXJhOiIvPg0KCQk8dWl0ZXh0IG5hbWU9IlRIVU1CX0hFQURJTkciIHZhbHVlPSJTbGF5dCIvPg0KCQk8dWl0ZXh0IG5hbWU9IlRIVU1CX0lORk8iIHZhbHVlPSJTbGF5dCBCYcWfbMSxxJ/EsS9Tw7xyZXNpIi8+DQoJCTx1aXRleHQgbmFtZT0iQVRUQUNITkFNRV9IRUFESU5HIiB2YWx1ZT0iRG9zeWEgQWTEsSIvPg0KCQk8dWl0ZXh0IG5hbWU9IkFUVEFDSFNJWkVfSEVBRElORyIgdmFsdWU9IkJveXV0Ii8+DQoJCTx1aXRleHQgbmFtZT0iU0xJREVfTk9URVMiIHZhbHVlPSJTbGF5dCBOb3RsYXLEsSIvPg0KCQk8IS0tcXVpeiBwb2QgYW5kIG1lc3NhZ2UgYm94IHRleHRzLS0+DQoJCTx1aXRleHQgbmFtZT0iUVVJWlBPRF9RVUlaX0FUVEVNUFQiIHZhbHVlPSJTxLFuYXYgRGVuZW1lc2k6Ii8+DQoJCTx1aXRleHQgbmFtZT0iUVVJWlBPRF9RVUlaX0FUVEVNUFRfVkFMVUUiIHZhbHVlPSIlbi8ldCIvPg0KCQk8dWl0ZXh0IG5hbWU9IlFVSVpQT0RfUVVJWl9TQ09SRSIgdmFsdWU9IlB1YW46Ii8+DQoJCTx1aXRleHQgbmFtZT0iUVVJWlBPRF9RVUlaX1BBU1NTQ09SRSIgdmFsdWU9Ikdlw6dtZSBQdWFuxLE6Ii8+DQoJCTx1aXRleHQgbmFtZT0iUVVJWlBPRF9RVUlaX01BWFNDT1JFIiB2YWx1ZT0iTWFrc2ltdW0gUHVhbjoiLz4NCgkJPHVpdGV4dCBuYW1lPSJRVUlaUE9EX1FVRVNBVE1QVF9TVFIiIHZhbHVlPSJEZW5lbWU6ICVuLyV0Ii8+DQoJCTx1aXRleHQgbmFtZT0iUVVJWlBPRF9RVUVTVFlQRV9TVFIiIHZhbHVlPSJUw7xyOiAlcyIvPg0KCQk8dWl0ZXh0IG5hbWU9IlFVSVpQT0RfUVVFU1RZUEVfR1JEIiB2YWx1ZT0iQmFzYW1ha2zEsSIvPg0KCQk8dWl0ZXh0IG5hbWU9IlFVSVpQT0RfUVVFU1RZUEVfU1ZZIiB2YWx1ZT0iQW5rZXQiLz4NCgkJPHVpdGV4dCBuYW1lPSJRVUlaUE9EX1FVSVpBVE1QVF9JTkYiIHZhbHVlPSJTxLFuxLFyc8SxeiIvPg0KCQk8dWl0ZXh0IG5hbWU9IlFVSVpQT0RfUVVFU0FUTVBUX0lORiIgdmFsdWU9IlPEsW7EsXJzxLF6Ii8+DQoJCTx1aXRleHQgbmFtZT0iV0FSTklOR01TR19ZRVNTVFJJTkciIHZhbHVlPSJFdmV0Ii8+DQoJCTx1aXRleHQgbmFtZT0iV0FSTklOR01TR19OT1NUUklORyIgdmFsdWU9IkhhecSxciIvPg0KCQk8dWl0ZXh0IG5hbWU9IldBUk5JTkdNU0dfVElUTEVTVFJJTkciIHZhbHVlPSJTxLFuYXYgR2V6aW5tZSBVeWFyxLFzxLEiLz4NCgkJPHVpdGV4dCBuYW1lPSJXQVJOSU5HTVNHX01TR1NUUklORyIgdmFsdWU9IkJ1IFPEsW5hdmRhIGRlbmVubWVtacWfIHNvcnVsYXIgdmFyLiYjeEE7JiN4QTtFdmV0IHNlw6dlbmXEn2luaSB0xLFrbGF0xLFyc2FuxLF6IFPEsW5hdmRhbiDDp8Sxa2FjYWtzxLFuxLF6LiBTxLFuYXZhIGRldmFtIGV0bWVrIGnDp2luIEhhecSxciBzZcOnZW5lxJ9pbmkgdMSxa2xhdMSxbi4iLz4NCgkJPHVpdGV4dCBuYW1lPSJJTkZPUk1BVElPTl9IMjY0X0ZMQVNIUExBWUVSIiB2YWx1ZT0iQmlsZ2lzYXlhcsSxbsSxemEgecO8a2zDvCBvbGFuIGdlw6dlcmxpIEZsYXNoIFBsYXllciBzw7xyw7xtw7wgYnUgdmlkZW95dSBkZXN0ZWtsZW1peW9yLiBFbiBzb24gRmxhc2ggUGxheWVyIHPDvHLDvG3DvG7DvCBpbmRpcm1layBpw6dpbiB2aWRlbyBhbGFuxLFuxLEgdMSxa2xhdMSx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S2F0xLFsxLFtY8SxbGFyYSBrZW5hciDDp3VidcSfdW51IGfDtnN0ZXIiLz4NCgkJPHVpdGV4dCBuYW1lPSJNVVRFIiB2YWx1ZT0iU2Vzc2l6Ii8+DQoJCTx1aXRleHQgbmFtZT0iRE9DV1JBUF9USVRMRSIgdmFsdWU9IlByZXNlbnRlciBEb3N5YSBFa2kiLz4NCgkJPHVpdGV4dCBuYW1lPSJET0NXUkFQX01TRyIgdmFsdWU9IkJpbGdpc2F5YXLEsW1hIEtheWRldCIvPg0KCQk8dWl0ZXh0IG5hbWU9IkRPQ1dSQVBfUFJPTVBUIiB2YWx1ZT0ixLBuZGlybWVrIGnDp2luIFTEsWtsYXTEsW4iLz4NCgk8L2xhbmd1YWdlPg0KCTxsYW5ndWFnZSBpZD0icnU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0KHQu9Cw0LnQtCAlbiIvPg0KCQk8IS0tIHN1YnN0aXR1dGlvbjogJW4gPT0gc2xpZGUgbnVtYmVyIC0tPg0KCQk8IS0tIHN1YnN0aXR1dGlvbjogJXQgPT0gdG90YWwgc2xpZGUgY291bnQgLS0+DQoJCTx1aXRleHQgbmFtZT0iU0NSVUJCQVJTVEFUVVNfU0xJREVJTkZPIiB2YWx1ZT0i0KHQu9Cw0LnQtCAlbiAvICV0IHwgIi8+DQoJCTx1aXRleHQgbmFtZT0iU0NSVUJCQVJTVEFUVVNfU1RPUFBFRCIgdmFsdWU9ItCe0YHRgtCw0L3QvtCy0LvQtdC90L4iLz4NCgkJPHVpdGV4dCBuYW1lPSJTQ1JVQkJBUlNUQVRVU19QTEFZSU5HIiB2YWx1ZT0i0JLQvtGB0L/RgNC+0LjQt9Cy0LXQtNC10L3QuNC1Ii8+DQoJCTx1aXRleHQgbmFtZT0iU0NSVUJCQVJTVEFUVVNfTk9BVURJTyIgdmFsdWU9ItCd0LXRgiDQsNGD0LTQuNC+Ii8+DQoJCTx1aXRleHQgbmFtZT0iU0NSVUJCQVJTVEFUVVNfVklEUExBWUlORyIgdmFsdWU9ItCS0L7RgdC/0YDQvtC40LfQstC10LTQtdC90LjQtSDQstC40LTQtdC+Ii8+DQoJCTx1aXRleHQgbmFtZT0iU0NSVUJCQVJTVEFUVVNfTE9BRElORyIgdmFsdWU9ItCX0LDQs9GA0YPQt9C60LAiLz4NCgkJPHVpdGV4dCBuYW1lPSJTQ1JVQkJBUlNUQVRVU19CVUZGRVJJTkciIHZhbHVlPSLQkdGD0YTQtdGA0LjQt9Cw0YbQuNGPIi8+DQoJCTx1aXRleHQgbmFtZT0iU0NSVUJCQVJTVEFUVVNfUVVFU1RJT04iIHZhbHVlPSLQntGC0LLQtdGCINC90LAg0LLQvtC/0YDQvtGBIi8+DQoJCTx1aXRleHQgbmFtZT0iU0NSVUJCQVJTVEFUVVNfUkVWSUVXUVVJWiIgdmFsdWU9ItCe0LHQt9C+0YAg0L7Qv9GA0L7RgdCwIi8+DQoJCTwhLS0gc3Vic3RpdHV0aW9uOiAlbSA9PSBtaW51dGVzIHJlbWFpbmluZyAtLT4NCgkJPCEtLSBzdWJzdGl0dXRpb246ICVzID09IHNlY29uZHMgcmVtYWluaW5nIC0tPg0KCQk8dWl0ZXh0IG5hbWU9IkVMQVBTRUQiIHZhbHVlPSLQntGB0YLQsNC70L7RgdGMICVtINC80LjQvS4gJXMg0YEiLz4NCgkJPHVpdGV4dCBuYW1lPSJOT1RGT1VORCIgdmFsdWU9ItCd0LjRh9C10LPQviDQvdC1INC90LDQudC00LXQvdC+Ii8+DQoJCTx1aXRleHQgbmFtZT0iQVRUQUNITUVOVFMiIHZhbHVlPSLQktC70L7QttC10L3QuNGPIi8+DQoJCTwhLS0gc3Vic3RpdHV0aW9uOiAlcCA9PSBjdXJyZW50IHNwZWFrZXIncyB0aXRsZSAtLT4NCgkJPHVpdGV4dCBuYW1lPSJCSU9XSU5fVElUTEUiIHZhbHVlPSLQkdC40L7Qs9GA0LDRhNC40Y86ICVwIi8+DQoJCTx1aXRleHQgbmFtZT0iQklPQlROX1RJVExFIiB2YWx1ZT0i0JHQuNC+0LPRgNCw0YTQuNGPIi8+DQoJCTx1aXRleHQgbmFtZT0iRElWSURFUkJUTl9USVRMRSIgdmFsdWU9InwiLz4NCgkJPHVpdGV4dCBuYW1lPSJDT05UQUNUQlROX1RJVExFIiB2YWx1ZT0i0JrQvtC90YLQsNC60YIiLz4NCgkJPHVpdGV4dCBuYW1lPSJUQUJfUVVJWiIgdmFsdWU9ItCe0L/RgNC+0YEiLz4NCgkJPHVpdGV4dCBuYW1lPSJUQUJfT1VUTElORSIgdmFsdWU9ItCh0YXQtdC80LAiLz4NCgkJPHVpdGV4dCBuYW1lPSJUQUJfVEhVTUIiIHZhbHVlPSLQkdC10LPRg9C90L7QuiIvPg0KCQk8dWl0ZXh0IG5hbWU9IlRBQl9OT1RFUyIgdmFsdWU9ItCX0LDQvNC10YLQutC4Ii8+DQoJCTx1aXRleHQgbmFtZT0iVEFCX1NFQVJDSCIgdmFsdWU9ItCf0L7QuNGB0LoiLz4NCgkJPHVpdGV4dCBuYW1lPSJTTElERV9IRUFESU5HIiB2YWx1ZT0i0JfQsNCz0L7Qu9C+0LLQvtC6INGB0LvQsNC50LTQsCIvPg0KCQk8dWl0ZXh0IG5hbWU9IkRVUkFUSU9OX0hFQURJTkciIHZhbHVlPSLQlNC70LjRgi3RgdGC0YwiLz4NCgkJPHVpdGV4dCBuYW1lPSJTRUFSQ0hfSEVBRElORyIgdmFsdWU9ItCf0L7QuNGB0Log0YLQtdC60YHRgtCwOiIvPg0KCQk8dWl0ZXh0IG5hbWU9IlRIVU1CX0hFQURJTkciIHZhbHVlPSLQodC70LDQudC0Ii8+DQoJCTx1aXRleHQgbmFtZT0iVEhVTUJfSU5GTyIgdmFsdWU9ItCd0LDQt9Cy0LDQvdC40LUv0LTQu9C40YIt0L3QvtGB0YLRjCIvPg0KCQk8dWl0ZXh0IG5hbWU9IkFUVEFDSE5BTUVfSEVBRElORyIgdmFsdWU9ItCY0LzRjyDRhNCw0LnQu9CwIi8+DQoJCTx1aXRleHQgbmFtZT0iQVRUQUNIU0laRV9IRUFESU5HIiB2YWx1ZT0i0KDQsNC30LzQtdGAIi8+DQoJCTx1aXRleHQgbmFtZT0iU0xJREVfTk9URVMiIHZhbHVlPSLQl9Cw0LzQtdGC0LrQuCDQuiDRgdC70LDQudC00YMiLz4NCgkJPCEtLXF1aXogcG9kIGFuZCBtZXNzYWdlIGJveCB0ZXh0cy0tPg0KCQk8dWl0ZXh0IG5hbWU9IlFVSVpQT0RfUVVJWl9BVFRFTVBUIiB2YWx1ZT0i0J/QvtC/0YvRgtC60LAg0L/RgNC+0LnRgtC4INC+0L/RgNC+0YE6Ii8+DQoJCTx1aXRleHQgbmFtZT0iUVVJWlBPRF9RVUlaX0FUVEVNUFRfVkFMVUUiIHZhbHVlPSIlbiDQuNC3ICV0Ii8+DQoJCTx1aXRleHQgbmFtZT0iUVVJWlBPRF9RVUlaX1NDT1JFIiB2YWx1ZT0i0J3QsNCx0YDQsNC90L4g0LHQsNC70LvQvtCyOiIvPg0KCQk8dWl0ZXh0IG5hbWU9IlFVSVpQT0RfUVVJWl9QQVNTU0NPUkUiIHZhbHVlPSLQn9GA0L7RhdC+0LTQvdC+0Lkg0YDQtdC30YPQu9GM0YLQsNGCOiIvPg0KCQk8dWl0ZXh0IG5hbWU9IlFVSVpQT0RfUVVJWl9NQVhTQ09SRSIgdmFsdWU9ItCc0LDQutGB0LjQvNCw0LvRjNC90YvQuSDRgNC10LfRg9C70YzRgtCw0YI6Ii8+DQoJCTx1aXRleHQgbmFtZT0iUVVJWlBPRF9RVUVTQVRNUFRfU1RSIiB2YWx1ZT0i0J/QvtC/0YvRgtC60LA6ICVuINC40LcgJXQiLz4NCgkJPHVpdGV4dCBuYW1lPSJRVUlaUE9EX1FVRVNUWVBFX1NUUiIgdmFsdWU9ItCi0LjQvzogJXMiLz4NCgkJPHVpdGV4dCBuYW1lPSJRVUlaUE9EX1FVRVNUWVBFX0dSRCIgdmFsdWU9ItChINC+0YbQtdC90LrQvtC5Ii8+DQoJCTx1aXRleHQgbmFtZT0iUVVJWlBPRF9RVUVTVFlQRV9TVlkiIHZhbHVlPSLQntCx0LfQvtGAIi8+DQoJCTx1aXRleHQgbmFtZT0iUVVJWlBPRF9RVUlaQVRNUFRfSU5GIiB2YWx1ZT0i0JHQvtC70YzRiNC+0LUg0YfQuNGB0LvQviIvPg0KCQk8dWl0ZXh0IG5hbWU9IlFVSVpQT0RfUVVFU0FUTVBUX0lORiIgdmFsdWU9ItCR0L7Qu9GM0YjQvtC1INGH0LjRgdC70L4iLz4NCgkJPHVpdGV4dCBuYW1lPSJXQVJOSU5HTVNHX1lFU1NUUklORyIgdmFsdWU9ItCU0LAiLz4NCgkJPHVpdGV4dCBuYW1lPSJXQVJOSU5HTVNHX05PU1RSSU5HIiB2YWx1ZT0i0J3QtdGCIi8+DQoJCTx1aXRleHQgbmFtZT0iV0FSTklOR01TR19USVRMRVNUUklORyIgdmFsdWU9ItCf0YDQtdC00YPQv9GA0LXQttC00LXQvdC40LUg0L4g0L3QsNCy0LjQs9Cw0YbQuNC4INCyINC+0L/RgNC+0YHQtSIvPg0KCQk8dWl0ZXh0IG5hbWU9IldBUk5JTkdNU0dfTVNHU1RSSU5HIiB2YWx1ZT0i0JIg0L7Qv9GA0L7RgdC1INC+0YHRgtCw0LvQuNGB0Ywg0L3QtdC+0YLQstC10YfQtdC90L3Ri9C1INCy0L7Qv9GA0L7RgdGLLtCd0LDQttCw0YLQuNC1INC60L3QvtC/0LrQuCAmcXVvdDvQlNCwJnF1b3Q7INC/0YDQuNCy0LXQtNC10YIg0Log0LfQsNC60YDRi9GC0LjRjiDQvtC/0YDQvtGB0LAuINCd0LDQttCw0YLQuNC1INC60L3QvtC/0LrQuCAmcXVvdDvQndC10YImcXVvdDsg0L/RgNC+0LTQvtC70LbQuNGCINC+0L/RgNC+0YEuIi8+DQoJCTx1aXRleHQgbmFtZT0iSU5GT1JNQVRJT05fSDI2NF9GTEFTSFBMQVlFUiIgdmFsdWU9ItCi0LXQutGD0YnQsNGPINCy0LXRgNGB0LjRjyDQv9GA0L7QuNCz0YDRi9Cy0LDRgtC10LvRjyBGbGFzaCBQbGF5ZXIsINGD0YHRgtCw0L3QvtCy0LvQtdC90L3QsNGPINC90LAg0Y3RgtC+0Lwg0LrQvtC80L/RjNGO0YLQtdGA0LUsINC90LUg0L/QvtC00LTQtdGA0LbQuNCy0LDQtdGCINGN0YLQviDQstC40LTQtdC+LiDQqdC10LvQutC90LjRgtC1INCyINC+0LHQu9Cw0YHRgtC4INCy0LjQtNC10L4sINGH0YLQvtCx0Ysg0LfQsNCz0YDRg9C30LjRgtGMINC/0L7RgdC70LXQtNC90Y7RjiDQstC10YDRgdC40Y4g0L/RgNC+0LjQs9GA0YvQstCw0YLQtdC70Y8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Qn9C+0LrQsNC30YvQstCw0YLRjCDQstGA0LXQt9C60YMg0YPRh9Cw0YHRgtC90LjQutCw0LwiLz4NCgkJPHVpdGV4dCBuYW1lPSJNVVRFIiB2YWx1ZT0i0J7RgtC60LvRjtGH0LjRgtGMINC30LLRg9C6Ii8+DQoJCTx1aXRleHQgbmFtZT0iRE9DV1JBUF9USVRMRSIgdmFsdWU9ItCS0LvQvtC20LXQvdC40LUg0LIg0YTQsNC50LsgQWRvYmUgUHJlc2VudGVyIi8+DQoJCTx1aXRleHQgbmFtZT0iRE9DV1JBUF9NU0ciIHZhbHVlPSLQodC+0YXRgNCw0L3QuNGC0Ywg0LIg0L/QsNC/0LrRgyAmcXVvdDvQnNC+0Lkg0LrQvtC80L/RjNGO0YLQtdGAJnF1b3Q7Ii8+DQoJCTx1aXRleHQgbmFtZT0iRE9DV1JBUF9QUk9NUFQiIHZhbHVlPSLQqdC10LvQutC90YPRgtGMINC00LvRjyDQt9Cw0LPRgNGD0LfQutC4Ii8+DQoJPC9sYW5ndWFnZT4NCjwvY29uZmlndXJhdGlvbj4NCg=="/>
  <p:tag name="ARTICULATE_PROJECT_OPEN" val="0"/>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PRESENTER_SHAPEINFO" val="&lt;ThreeDShapeInfo&gt;&lt;uuid val=&quot;{0CF66039-F9C5-4F12-88D9-7C03F56BEA14}&quot;/&gt;&lt;filename val=&quot;C:\DOCUME~1\User\LOCALS~1\Temp\PR\data\asimages\{0CF66039-F9C5-4F12-88D9-7C03F56BEA14}.png&quot;/&gt;&lt;hasEffects val=&quot;1&quot;/&gt;&lt;left val=&quot;35.25&quot;/&gt;&lt;top val=&quot;125.25&quot;/&gt;&lt;width val=&quot;651&quot;/&gt;&lt;height val=&quot;359.25&quot;/&gt;&lt;/ThreeDShapeInfo&gt;"/>
</p:tagLst>
</file>

<file path=ppt/theme/theme1.xml><?xml version="1.0" encoding="utf-8"?>
<a:theme xmlns:a="http://schemas.openxmlformats.org/drawingml/2006/main" name="1_Özel Tasarım">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879</TotalTime>
  <Words>7531</Words>
  <Application>Microsoft Office PowerPoint</Application>
  <PresentationFormat>Ekran Gösterisi (4:3)</PresentationFormat>
  <Paragraphs>556</Paragraphs>
  <Slides>75</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75</vt:i4>
      </vt:variant>
    </vt:vector>
  </HeadingPairs>
  <TitlesOfParts>
    <vt:vector size="81" baseType="lpstr">
      <vt:lpstr>Arial</vt:lpstr>
      <vt:lpstr>Calibri</vt:lpstr>
      <vt:lpstr>Palatino Linotype</vt:lpstr>
      <vt:lpstr>Times New Roman</vt:lpstr>
      <vt:lpstr>Wingdings</vt:lpstr>
      <vt:lpstr>1_Özel Tasarım</vt:lpstr>
      <vt:lpstr>TUR181 TÜRK DİLİ I</vt:lpstr>
      <vt:lpstr>Temel Kavramlar</vt:lpstr>
      <vt:lpstr>Türk Dilinin Gelişmesi ve Tarihi Devreleri</vt:lpstr>
      <vt:lpstr>Türk Dilinin Gelişmesi ve Tarihi Devreleri</vt:lpstr>
      <vt:lpstr>Türk Dilinin Gelişmesi ve Tarihi Devreleri</vt:lpstr>
      <vt:lpstr>Türk Dilinin Gelişmesi ve Tarihi Devreleri</vt:lpstr>
      <vt:lpstr>Türk Dilinin Gelişmesi ve Tarihi Devreleri</vt:lpstr>
      <vt:lpstr>Türk Dilinin Gelişmesi ve Tarihi Devreleri</vt:lpstr>
      <vt:lpstr>Türk Dilinin Gelişmesi ve Tarihi Devreleri</vt:lpstr>
      <vt:lpstr>1. Ana Altayca </vt:lpstr>
      <vt:lpstr>2. En Eski Türkçe Dönemi (Türk- Çuvaş-Moğol-Tunguz Dil Birliği Dönemi, Proto Türkçe)</vt:lpstr>
      <vt:lpstr>3. İlk Türkçe (Çuvaş-Türk Dil Birliği Dönemi, Ön Türkçe, Pre-Turkic) Dönemi</vt:lpstr>
      <vt:lpstr>4. Ana Türkçe (Proto-Turkic) Dönemi</vt:lpstr>
      <vt:lpstr>5. Eski Türkçe Dönemi  </vt:lpstr>
      <vt:lpstr>5. Eski Türkçe Dönemi  </vt:lpstr>
      <vt:lpstr>5. Eski Türkçe Dönemi  </vt:lpstr>
      <vt:lpstr>5. Eski Türkçe Dönemi  </vt:lpstr>
      <vt:lpstr>5. Eski Türkçe Dönemi  </vt:lpstr>
      <vt:lpstr>5. Eski Türkçe Dönemi  </vt:lpstr>
      <vt:lpstr>5. Eski Türkçe Dönemi  </vt:lpstr>
      <vt:lpstr>5. Eski Türkçe Dönemi  </vt:lpstr>
      <vt:lpstr>5. Eski Türkçe Dönemi  </vt:lpstr>
      <vt:lpstr>5. Eski Türkçe Dönemi  </vt:lpstr>
      <vt:lpstr>5. Eski Türkçe Dönemi  </vt:lpstr>
      <vt:lpstr>5. Eski Türkçe Dönemi  </vt:lpstr>
      <vt:lpstr>5. Eski Türkçe Dönemi  </vt:lpstr>
      <vt:lpstr>5. Eski Türkçe Dönemi  </vt:lpstr>
      <vt:lpstr>5. Eski Türkçe Dönemi  </vt:lpstr>
      <vt:lpstr>5. Eski Türkçe Dönemi  </vt:lpstr>
      <vt:lpstr>5. Eski Türkçe Dönemi  </vt:lpstr>
      <vt:lpstr>5. Eski Türkçe Dönemi  </vt:lpstr>
      <vt:lpstr>5. Eski Türkçe Dönemi  </vt:lpstr>
      <vt:lpstr>5. Eski Türkçe Dönemi  </vt:lpstr>
      <vt:lpstr>5. Eski Türkçe Dönemi  </vt:lpstr>
      <vt:lpstr>6. Orta Türkçe Dönemi  </vt:lpstr>
      <vt:lpstr>6. Orta Türkçe Dönemi  </vt:lpstr>
      <vt:lpstr>6. Orta Türkçe Dönemi  </vt:lpstr>
      <vt:lpstr>6. Orta Türkçe Dönemi  </vt:lpstr>
      <vt:lpstr>6. Orta Türkçe Dönemi  </vt:lpstr>
      <vt:lpstr>6. Orta Türkçe Dönemi  </vt:lpstr>
      <vt:lpstr>6. Orta Türkçe Dönemi  </vt:lpstr>
      <vt:lpstr>6. Orta Türkçe Dönemi  </vt:lpstr>
      <vt:lpstr>6. Orta Türkçe Dönemi  </vt:lpstr>
      <vt:lpstr>6. Orta Türkçe Dönemi  </vt:lpstr>
      <vt:lpstr>6. Orta Türkçe Dönemi  </vt:lpstr>
      <vt:lpstr>6. Orta Türkçe Dönemi  </vt:lpstr>
      <vt:lpstr>6. Orta Türkçe Dönemi  </vt:lpstr>
      <vt:lpstr>6. Orta Türkçe Dönemi  </vt:lpstr>
      <vt:lpstr>6. Orta Türkçe Dönemi  </vt:lpstr>
      <vt:lpstr>7. Yeni Türkçe Dönemi  </vt:lpstr>
      <vt:lpstr>7. Yeni Türkçe Dönemi  </vt:lpstr>
      <vt:lpstr>7. Yeni Türkçe Dönemi  </vt:lpstr>
      <vt:lpstr>7. Yeni Türkçe Dönemi  </vt:lpstr>
      <vt:lpstr>7. Yeni Türkçe Dönemi  </vt:lpstr>
      <vt:lpstr>7. Yeni Türkçe Dönemi  </vt:lpstr>
      <vt:lpstr>7. Yeni Türkçe Dönemi  </vt:lpstr>
      <vt:lpstr>7. Yeni Türkçe Dönemi  </vt:lpstr>
      <vt:lpstr>7. Yeni Türkçe Dönemi  </vt:lpstr>
      <vt:lpstr>7. Yeni Türkçe Dönemi  </vt:lpstr>
      <vt:lpstr>8. Modern Türkçe Dönemi  </vt:lpstr>
      <vt:lpstr>Tarih Boyunca Türklerin Kullandıkları Alfabeler</vt:lpstr>
      <vt:lpstr>Tarih Boyunca Türklerin Kullandıkları Alfabeler</vt:lpstr>
      <vt:lpstr>Tarih Boyunca Türklerin Kullandıkları Alfabeler</vt:lpstr>
      <vt:lpstr>Tarih Boyunca Türklerin Kullandıkları Alfabeler</vt:lpstr>
      <vt:lpstr>Tarih Boyunca Türklerin Kullandıkları Alfabeler</vt:lpstr>
      <vt:lpstr>Türk Dilinin Yayılma Alanları</vt:lpstr>
      <vt:lpstr>Türk Dilinin Yayılma Alanları</vt:lpstr>
      <vt:lpstr>Türk Dilinin Yayılma Alanları</vt:lpstr>
      <vt:lpstr>Türk Dilinin Yayılma Alanları</vt:lpstr>
      <vt:lpstr>Türk Dilinin Yayılma Alanları</vt:lpstr>
      <vt:lpstr>Türk Dilinin Yayılma Alanları</vt:lpstr>
      <vt:lpstr>Kaynakça</vt:lpstr>
      <vt:lpstr>Kaynakça</vt:lpstr>
      <vt:lpstr>Kaynakça</vt:lpstr>
      <vt:lpstr>Teşekkür Ederim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Bilgisayara Giriş</dc:title>
  <dc:subject>KBU101</dc:subject>
  <dc:creator>Öğr.Gör. S.M.Fatih APAYDIN</dc:creator>
  <cp:keywords>Örnek Ders</cp:keywords>
  <dc:description>fatihapaydin@karabuk.edu.tr</dc:description>
  <cp:lastModifiedBy>Neso</cp:lastModifiedBy>
  <cp:revision>279</cp:revision>
  <dcterms:created xsi:type="dcterms:W3CDTF">2011-08-11T08:34:32Z</dcterms:created>
  <dcterms:modified xsi:type="dcterms:W3CDTF">2017-09-07T10:58:56Z</dcterms:modified>
  <cp:category>Powerpoint Ders İçeriği</cp:category>
</cp:coreProperties>
</file>