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40"/>
  </p:notesMasterIdLst>
  <p:handoutMasterIdLst>
    <p:handoutMasterId r:id="rId41"/>
  </p:handoutMasterIdLst>
  <p:sldIdLst>
    <p:sldId id="271" r:id="rId2"/>
    <p:sldId id="273" r:id="rId3"/>
    <p:sldId id="302" r:id="rId4"/>
    <p:sldId id="315" r:id="rId5"/>
    <p:sldId id="316" r:id="rId6"/>
    <p:sldId id="318" r:id="rId7"/>
    <p:sldId id="303" r:id="rId8"/>
    <p:sldId id="305" r:id="rId9"/>
    <p:sldId id="320" r:id="rId10"/>
    <p:sldId id="321" r:id="rId11"/>
    <p:sldId id="322" r:id="rId12"/>
    <p:sldId id="323" r:id="rId13"/>
    <p:sldId id="324" r:id="rId14"/>
    <p:sldId id="325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08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10" r:id="rId37"/>
    <p:sldId id="313" r:id="rId38"/>
    <p:sldId id="284" r:id="rId39"/>
  </p:sldIdLst>
  <p:sldSz cx="9144000" cy="6858000" type="screen4x3"/>
  <p:notesSz cx="6858000" cy="9144000"/>
  <p:custDataLst>
    <p:tags r:id="rId42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4" autoAdjust="0"/>
    <p:restoredTop sz="95775" autoAdjust="0"/>
  </p:normalViewPr>
  <p:slideViewPr>
    <p:cSldViewPr>
      <p:cViewPr varScale="1">
        <p:scale>
          <a:sx n="68" d="100"/>
          <a:sy n="68" d="100"/>
        </p:scale>
        <p:origin x="16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3B3E2-63B2-4027-8F9F-87AB5A7736B9}" type="datetimeFigureOut">
              <a:rPr lang="tr-TR" smtClean="0"/>
              <a:pPr/>
              <a:t>07.09.2017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75C8-AB0D-456E-8983-300659C5FB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064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C3A5-C0B4-4FCD-9F3B-5D2895394CE7}" type="datetimeFigureOut">
              <a:rPr lang="tr-TR" smtClean="0"/>
              <a:pPr/>
              <a:t>07.09.2017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B2FDB-1FC4-4BA3-8B6F-70D833DF40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04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AK(1.Sayf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7020272" y="0"/>
            <a:ext cx="1727200" cy="6837472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9 Metin kutusu"/>
          <p:cNvSpPr txBox="1"/>
          <p:nvPr userDrawn="1"/>
        </p:nvSpPr>
        <p:spPr>
          <a:xfrm>
            <a:off x="179512" y="6165304"/>
            <a:ext cx="28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KBUZEM</a:t>
            </a:r>
            <a:endParaRPr lang="tr-TR" sz="1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1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Karabük Üniversitesi</a:t>
            </a:r>
          </a:p>
          <a:p>
            <a:pPr algn="l"/>
            <a:r>
              <a:rPr lang="tr-TR" sz="1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Uzaktan Eğitim Uygulama ve Araştırma Merkezi</a:t>
            </a:r>
          </a:p>
        </p:txBody>
      </p:sp>
      <p:pic>
        <p:nvPicPr>
          <p:cNvPr id="9" name="2 Resim" descr="Logo_180_202_Modified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  <p:sp>
        <p:nvSpPr>
          <p:cNvPr id="10" name="Başlık 1"/>
          <p:cNvSpPr>
            <a:spLocks noGrp="1"/>
          </p:cNvSpPr>
          <p:nvPr userDrawn="1">
            <p:ph type="ctrTitle"/>
          </p:nvPr>
        </p:nvSpPr>
        <p:spPr>
          <a:xfrm>
            <a:off x="251520" y="1988840"/>
            <a:ext cx="8640000" cy="2160000"/>
          </a:xfrm>
        </p:spPr>
        <p:txBody>
          <a:bodyPr>
            <a:noAutofit/>
          </a:bodyPr>
          <a:lstStyle>
            <a:lvl1pPr>
              <a:defRPr lang="tr-TR" sz="4400" b="1" kern="1200" dirty="0">
                <a:solidFill>
                  <a:srgbClr val="1F497D">
                    <a:lumMod val="20000"/>
                    <a:lumOff val="80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solidFill>
                  <a:srgbClr val="1F497D">
                    <a:lumMod val="20000"/>
                    <a:lumOff val="80000"/>
                  </a:srgbClr>
                </a:solidFill>
              </a:rPr>
              <a:t>DERSKODU</a:t>
            </a:r>
            <a:br>
              <a:rPr lang="tr-TR" b="1" dirty="0">
                <a:solidFill>
                  <a:srgbClr val="1F497D"/>
                </a:solidFill>
              </a:rPr>
            </a:br>
            <a:r>
              <a:rPr lang="tr-TR" b="1" dirty="0">
                <a:solidFill>
                  <a:srgbClr val="1F497D"/>
                </a:solidFill>
              </a:rPr>
              <a:t>DERS ADI</a:t>
            </a:r>
            <a:endParaRPr lang="tr-TR" dirty="0"/>
          </a:p>
        </p:txBody>
      </p:sp>
      <p:sp>
        <p:nvSpPr>
          <p:cNvPr id="11" name="Alt Başlık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71600" y="4869160"/>
            <a:ext cx="7200000" cy="1440000"/>
          </a:xfrm>
        </p:spPr>
        <p:txBody>
          <a:bodyPr/>
          <a:lstStyle>
            <a:lvl1pPr algn="ctr">
              <a:buNone/>
              <a:defRPr lang="tr-TR" sz="2800" b="1" kern="1200" dirty="0" smtClean="0">
                <a:solidFill>
                  <a:prstClr val="white">
                    <a:lumMod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b="1" dirty="0">
                <a:solidFill>
                  <a:prstClr val="white">
                    <a:lumMod val="75000"/>
                  </a:prstClr>
                </a:solidFill>
              </a:rPr>
              <a:t>Sorumlu Öğretim Elemanı Adı SOYADI</a:t>
            </a:r>
          </a:p>
          <a:p>
            <a:pPr lvl="0"/>
            <a:r>
              <a:rPr lang="tr-TR" sz="2400" b="1" dirty="0">
                <a:solidFill>
                  <a:srgbClr val="1F497D">
                    <a:lumMod val="20000"/>
                    <a:lumOff val="80000"/>
                  </a:srgbClr>
                </a:solidFill>
              </a:rPr>
              <a:t>Öğretim Elemanı E-Posta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5F1-28EB-4BE8-A078-960407CBE298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F42F-6878-48BE-9A42-D6446ED25F16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İÇERİ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1CE-F3B0-4014-93BD-2146FE662177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 userDrawn="1"/>
        </p:nvSpPr>
        <p:spPr>
          <a:xfrm>
            <a:off x="457200" y="1508534"/>
            <a:ext cx="8229600" cy="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7 Dikdörtgen"/>
          <p:cNvSpPr/>
          <p:nvPr userDrawn="1"/>
        </p:nvSpPr>
        <p:spPr>
          <a:xfrm>
            <a:off x="457200" y="6237320"/>
            <a:ext cx="8229600" cy="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C763-97B0-4750-B96D-33125FB8B8B2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FC8-54A7-4F52-8052-947519CD1D77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EBE9-8BE7-4758-9AD3-DC4891610767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5590-4D53-4461-B61C-3003973B389A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ŞEKİL&amp;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2C5-45A6-45E9-B953-7C22FFC73DE8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5" name="2 Metin Yer Tutucusu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640960" cy="864096"/>
          </a:xfrm>
        </p:spPr>
        <p:txBody>
          <a:bodyPr anchor="t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88C-1FD4-4EC4-B2AD-951796E4D21B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D340-CD3D-4483-A17F-F607B4624C38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55D4-BE36-47B7-A4B8-27BD2B189472}" type="datetime1">
              <a:rPr lang="tr-TR" smtClean="0"/>
              <a:pPr/>
              <a:t>07.09.2017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tr-TR" sz="1000" kern="1200" baseline="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Calibri" pitchFamily="34" charset="0"/>
              </a:defRPr>
            </a:lvl1pPr>
          </a:lstStyle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tr-TR" sz="4000" b="1" kern="1200" dirty="0" smtClean="0">
          <a:solidFill>
            <a:schemeClr val="tx2"/>
          </a:solidFill>
          <a:latin typeface="Palatino Linotyp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16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TUR181</a:t>
            </a:r>
            <a:br>
              <a:rPr lang="tr-TR" dirty="0">
                <a:solidFill>
                  <a:srgbClr val="1F497D"/>
                </a:solidFill>
              </a:rPr>
            </a:br>
            <a:r>
              <a:rPr lang="tr-TR" dirty="0">
                <a:solidFill>
                  <a:srgbClr val="1F497D"/>
                </a:solidFill>
              </a:rPr>
              <a:t>TÜRK </a:t>
            </a:r>
            <a:r>
              <a:rPr lang="tr-TR">
                <a:solidFill>
                  <a:srgbClr val="1F497D"/>
                </a:solidFill>
              </a:rPr>
              <a:t>DİLİ I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7020272" y="667986"/>
            <a:ext cx="17281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tr-TR" sz="2600" b="1" dirty="0">
                <a:solidFill>
                  <a:srgbClr val="1F497D"/>
                </a:solidFill>
                <a:latin typeface="Calibri" pitchFamily="34" charset="0"/>
              </a:rPr>
              <a:t>2. HAFTA</a:t>
            </a:r>
            <a:endParaRPr lang="tr-TR" sz="2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Tek Heceli Diller (Yalınlayan Diller-Ayrımlı Diller)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u="sng" dirty="0" err="1"/>
              <a:t>Çinceden</a:t>
            </a:r>
            <a:r>
              <a:rPr lang="en-GB" u="sng" dirty="0"/>
              <a:t> </a:t>
            </a:r>
            <a:r>
              <a:rPr lang="en-GB" u="sng" dirty="0" err="1"/>
              <a:t>Örnek</a:t>
            </a:r>
            <a:r>
              <a:rPr lang="en-GB" u="sng" dirty="0"/>
              <a:t>: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Wo </a:t>
            </a:r>
            <a:r>
              <a:rPr lang="en-GB" dirty="0" err="1"/>
              <a:t>zai</a:t>
            </a:r>
            <a:r>
              <a:rPr lang="en-GB" dirty="0"/>
              <a:t> </a:t>
            </a:r>
            <a:r>
              <a:rPr lang="en-GB" dirty="0" err="1"/>
              <a:t>xie</a:t>
            </a:r>
            <a:r>
              <a:rPr lang="en-GB" dirty="0"/>
              <a:t>: </a:t>
            </a:r>
            <a:r>
              <a:rPr lang="en-GB" dirty="0" err="1"/>
              <a:t>Yazıyorum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(ben) (</a:t>
            </a:r>
            <a:r>
              <a:rPr lang="en-GB" dirty="0" err="1"/>
              <a:t>yazmak</a:t>
            </a:r>
            <a:r>
              <a:rPr lang="en-GB" dirty="0"/>
              <a:t>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Wo </a:t>
            </a:r>
            <a:r>
              <a:rPr lang="en-GB" dirty="0" err="1"/>
              <a:t>yao</a:t>
            </a:r>
            <a:r>
              <a:rPr lang="en-GB" dirty="0"/>
              <a:t> </a:t>
            </a:r>
            <a:r>
              <a:rPr lang="en-GB" dirty="0" err="1"/>
              <a:t>xie</a:t>
            </a:r>
            <a:r>
              <a:rPr lang="en-GB" dirty="0"/>
              <a:t> ma: </a:t>
            </a:r>
            <a:r>
              <a:rPr lang="en-GB" dirty="0" err="1"/>
              <a:t>Yazıyor</a:t>
            </a:r>
            <a:r>
              <a:rPr lang="en-GB" dirty="0"/>
              <a:t> </a:t>
            </a:r>
            <a:r>
              <a:rPr lang="en-GB" dirty="0" err="1"/>
              <a:t>muyum</a:t>
            </a:r>
            <a:r>
              <a:rPr lang="en-GB" dirty="0"/>
              <a:t>?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(ben) (</a:t>
            </a:r>
            <a:r>
              <a:rPr lang="en-GB" dirty="0" err="1"/>
              <a:t>yazmak</a:t>
            </a:r>
            <a:r>
              <a:rPr lang="en-GB" dirty="0"/>
              <a:t>) (</a:t>
            </a:r>
            <a:r>
              <a:rPr lang="en-GB" dirty="0" err="1"/>
              <a:t>mı</a:t>
            </a:r>
            <a:r>
              <a:rPr lang="en-GB" dirty="0"/>
              <a:t>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Wo </a:t>
            </a:r>
            <a:r>
              <a:rPr lang="en-GB" dirty="0" err="1"/>
              <a:t>bú</a:t>
            </a:r>
            <a:r>
              <a:rPr lang="en-GB" dirty="0"/>
              <a:t> </a:t>
            </a:r>
            <a:r>
              <a:rPr lang="en-GB" dirty="0" err="1"/>
              <a:t>xie</a:t>
            </a:r>
            <a:r>
              <a:rPr lang="en-GB" dirty="0"/>
              <a:t>: </a:t>
            </a:r>
            <a:r>
              <a:rPr lang="en-GB" dirty="0" err="1"/>
              <a:t>Yazmıyorum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(ben) (</a:t>
            </a:r>
            <a:r>
              <a:rPr lang="en-GB" dirty="0" err="1"/>
              <a:t>değil</a:t>
            </a:r>
            <a:r>
              <a:rPr lang="en-GB" dirty="0"/>
              <a:t>) (</a:t>
            </a:r>
            <a:r>
              <a:rPr lang="en-GB" dirty="0" err="1"/>
              <a:t>yazmak</a:t>
            </a:r>
            <a:r>
              <a:rPr lang="en-GB" dirty="0"/>
              <a:t>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Wo </a:t>
            </a:r>
            <a:r>
              <a:rPr lang="en-GB" dirty="0" err="1"/>
              <a:t>xie</a:t>
            </a:r>
            <a:r>
              <a:rPr lang="en-GB" dirty="0"/>
              <a:t> le: </a:t>
            </a:r>
            <a:r>
              <a:rPr lang="en-GB" dirty="0" err="1"/>
              <a:t>Yazdım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(ben) (</a:t>
            </a:r>
            <a:r>
              <a:rPr lang="en-GB" dirty="0" err="1"/>
              <a:t>yazmak</a:t>
            </a:r>
            <a:r>
              <a:rPr lang="en-GB" dirty="0"/>
              <a:t>) (</a:t>
            </a:r>
            <a:r>
              <a:rPr lang="en-GB" dirty="0" err="1"/>
              <a:t>dı</a:t>
            </a:r>
            <a:r>
              <a:rPr lang="en-GB" dirty="0"/>
              <a:t>)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7680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Eklemeli Diller (Bağlantılı Diller)</a:t>
            </a:r>
            <a:br>
              <a:rPr lang="tr-TR" u="sng" dirty="0"/>
            </a:br>
            <a:r>
              <a:rPr lang="en-GB" dirty="0"/>
              <a:t> 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Bu </a:t>
            </a:r>
            <a:r>
              <a:rPr lang="en-GB" dirty="0" err="1"/>
              <a:t>dillerde</a:t>
            </a:r>
            <a:r>
              <a:rPr lang="en-GB" dirty="0"/>
              <a:t> </a:t>
            </a:r>
            <a:r>
              <a:rPr lang="en-GB" dirty="0" err="1"/>
              <a:t>ön</a:t>
            </a:r>
            <a:r>
              <a:rPr lang="en-GB" dirty="0"/>
              <a:t> </a:t>
            </a:r>
            <a:r>
              <a:rPr lang="en-GB" dirty="0" err="1"/>
              <a:t>ekler</a:t>
            </a:r>
            <a:r>
              <a:rPr lang="en-GB" dirty="0"/>
              <a:t> (</a:t>
            </a:r>
            <a:r>
              <a:rPr lang="en-GB" dirty="0" err="1"/>
              <a:t>artikeller</a:t>
            </a:r>
            <a:r>
              <a:rPr lang="en-GB" dirty="0"/>
              <a:t>) </a:t>
            </a:r>
            <a:r>
              <a:rPr lang="en-GB" dirty="0" err="1"/>
              <a:t>yoktur</a:t>
            </a:r>
            <a:r>
              <a:rPr lang="en-GB" dirty="0"/>
              <a:t>.</a:t>
            </a:r>
            <a:endParaRPr lang="tr-TR" dirty="0"/>
          </a:p>
          <a:p>
            <a:pPr lvl="0"/>
            <a:r>
              <a:rPr lang="en-GB" dirty="0" err="1"/>
              <a:t>Ekler</a:t>
            </a:r>
            <a:r>
              <a:rPr lang="en-GB" dirty="0"/>
              <a:t> </a:t>
            </a:r>
            <a:r>
              <a:rPr lang="en-GB" dirty="0" err="1"/>
              <a:t>daima</a:t>
            </a:r>
            <a:r>
              <a:rPr lang="en-GB" dirty="0"/>
              <a:t> </a:t>
            </a:r>
            <a:r>
              <a:rPr lang="en-GB" dirty="0" err="1"/>
              <a:t>sözcüğün</a:t>
            </a:r>
            <a:r>
              <a:rPr lang="en-GB" dirty="0"/>
              <a:t> </a:t>
            </a:r>
            <a:r>
              <a:rPr lang="en-GB" dirty="0" err="1"/>
              <a:t>köküne</a:t>
            </a:r>
            <a:r>
              <a:rPr lang="en-GB" dirty="0"/>
              <a:t> </a:t>
            </a:r>
            <a:r>
              <a:rPr lang="en-GB" dirty="0" err="1"/>
              <a:t>getirilir</a:t>
            </a:r>
            <a:r>
              <a:rPr lang="en-GB" dirty="0"/>
              <a:t>.</a:t>
            </a:r>
            <a:endParaRPr lang="tr-TR" dirty="0"/>
          </a:p>
          <a:p>
            <a:pPr lvl="0"/>
            <a:r>
              <a:rPr lang="en-GB" dirty="0"/>
              <a:t>Hem </a:t>
            </a:r>
            <a:r>
              <a:rPr lang="en-GB" dirty="0" err="1"/>
              <a:t>yapım</a:t>
            </a:r>
            <a:r>
              <a:rPr lang="en-GB" dirty="0"/>
              <a:t> hem </a:t>
            </a:r>
            <a:r>
              <a:rPr lang="en-GB" dirty="0" err="1"/>
              <a:t>çekim</a:t>
            </a:r>
            <a:r>
              <a:rPr lang="en-GB" dirty="0"/>
              <a:t> </a:t>
            </a:r>
            <a:r>
              <a:rPr lang="en-GB" dirty="0" err="1"/>
              <a:t>eki</a:t>
            </a:r>
            <a:r>
              <a:rPr lang="en-GB" dirty="0"/>
              <a:t> alma </a:t>
            </a:r>
            <a:r>
              <a:rPr lang="en-GB" dirty="0" err="1"/>
              <a:t>özellikleri</a:t>
            </a:r>
            <a:r>
              <a:rPr lang="en-GB" dirty="0"/>
              <a:t> </a:t>
            </a:r>
            <a:r>
              <a:rPr lang="en-GB" dirty="0" err="1"/>
              <a:t>vardır</a:t>
            </a:r>
            <a:r>
              <a:rPr lang="en-GB" dirty="0"/>
              <a:t>.</a:t>
            </a:r>
            <a:endParaRPr lang="tr-TR" dirty="0"/>
          </a:p>
          <a:p>
            <a:pPr lvl="0"/>
            <a:r>
              <a:rPr lang="en-GB" dirty="0" err="1"/>
              <a:t>Kök</a:t>
            </a:r>
            <a:r>
              <a:rPr lang="en-GB" dirty="0"/>
              <a:t>, </a:t>
            </a:r>
            <a:r>
              <a:rPr lang="en-GB" dirty="0" err="1"/>
              <a:t>ekle</a:t>
            </a:r>
            <a:r>
              <a:rPr lang="en-GB" dirty="0"/>
              <a:t> </a:t>
            </a:r>
            <a:r>
              <a:rPr lang="en-GB" dirty="0" err="1"/>
              <a:t>birleştiğinde</a:t>
            </a:r>
            <a:r>
              <a:rPr lang="en-GB" dirty="0"/>
              <a:t> </a:t>
            </a:r>
            <a:r>
              <a:rPr lang="en-GB" dirty="0" err="1"/>
              <a:t>kökte</a:t>
            </a:r>
            <a:r>
              <a:rPr lang="en-GB" dirty="0"/>
              <a:t> </a:t>
            </a:r>
            <a:r>
              <a:rPr lang="en-GB" dirty="0" err="1"/>
              <a:t>herhangi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değişiklik</a:t>
            </a:r>
            <a:r>
              <a:rPr lang="en-GB" dirty="0"/>
              <a:t> </a:t>
            </a:r>
            <a:r>
              <a:rPr lang="en-GB" dirty="0" err="1"/>
              <a:t>oluşmaz</a:t>
            </a:r>
            <a:r>
              <a:rPr lang="en-GB" dirty="0"/>
              <a:t>.</a:t>
            </a:r>
            <a:endParaRPr lang="tr-TR" dirty="0"/>
          </a:p>
          <a:p>
            <a:pPr lvl="0"/>
            <a:r>
              <a:rPr lang="en-GB" dirty="0" err="1"/>
              <a:t>Sözcüğün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anlamıyla</a:t>
            </a:r>
            <a:r>
              <a:rPr lang="en-GB" dirty="0"/>
              <a:t> </a:t>
            </a:r>
            <a:r>
              <a:rPr lang="en-GB" dirty="0" err="1"/>
              <a:t>ek</a:t>
            </a:r>
            <a:r>
              <a:rPr lang="en-GB" dirty="0"/>
              <a:t> </a:t>
            </a:r>
            <a:r>
              <a:rPr lang="en-GB" dirty="0" err="1"/>
              <a:t>aldıktan</a:t>
            </a:r>
            <a:r>
              <a:rPr lang="en-GB" dirty="0"/>
              <a:t> </a:t>
            </a:r>
            <a:r>
              <a:rPr lang="en-GB" dirty="0" err="1"/>
              <a:t>sonraki</a:t>
            </a:r>
            <a:r>
              <a:rPr lang="en-GB" dirty="0"/>
              <a:t> </a:t>
            </a:r>
            <a:r>
              <a:rPr lang="en-GB" dirty="0" err="1"/>
              <a:t>anlamı</a:t>
            </a:r>
            <a:r>
              <a:rPr lang="en-GB" dirty="0"/>
              <a:t> </a:t>
            </a:r>
            <a:r>
              <a:rPr lang="en-GB" dirty="0" err="1"/>
              <a:t>arasında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anlam</a:t>
            </a:r>
            <a:r>
              <a:rPr lang="en-GB" dirty="0"/>
              <a:t> </a:t>
            </a:r>
            <a:r>
              <a:rPr lang="en-GB" dirty="0" err="1"/>
              <a:t>ilişkisi</a:t>
            </a:r>
            <a:r>
              <a:rPr lang="en-GB" dirty="0"/>
              <a:t> </a:t>
            </a:r>
            <a:r>
              <a:rPr lang="en-GB" dirty="0" err="1"/>
              <a:t>bulunur</a:t>
            </a:r>
            <a:r>
              <a:rPr lang="en-GB" dirty="0"/>
              <a:t>.</a:t>
            </a:r>
            <a:endParaRPr lang="tr-TR" dirty="0"/>
          </a:p>
          <a:p>
            <a:pPr lvl="0"/>
            <a:r>
              <a:rPr lang="en-GB" dirty="0" err="1"/>
              <a:t>Eklerdeki</a:t>
            </a:r>
            <a:r>
              <a:rPr lang="en-GB" dirty="0"/>
              <a:t> </a:t>
            </a:r>
            <a:r>
              <a:rPr lang="en-GB" dirty="0" err="1"/>
              <a:t>zenginlik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çeşitlilik</a:t>
            </a:r>
            <a:r>
              <a:rPr lang="en-GB" dirty="0"/>
              <a:t> </a:t>
            </a:r>
            <a:r>
              <a:rPr lang="en-GB" dirty="0" err="1"/>
              <a:t>dikkat</a:t>
            </a:r>
            <a:r>
              <a:rPr lang="en-GB" dirty="0"/>
              <a:t> </a:t>
            </a:r>
            <a:r>
              <a:rPr lang="en-GB" dirty="0" err="1"/>
              <a:t>çekicidir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17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Eklemeli Diller (Bağlantılı Diller)</a:t>
            </a:r>
            <a:br>
              <a:rPr lang="tr-TR" u="sng" dirty="0"/>
            </a:br>
            <a:r>
              <a:rPr lang="en-GB" dirty="0"/>
              <a:t> 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algn="just"/>
            <a:r>
              <a:rPr lang="en-GB" dirty="0" err="1"/>
              <a:t>Söz</a:t>
            </a:r>
            <a:r>
              <a:rPr lang="en-GB" dirty="0"/>
              <a:t> </a:t>
            </a:r>
            <a:r>
              <a:rPr lang="en-GB" dirty="0" err="1"/>
              <a:t>diziminde</a:t>
            </a:r>
            <a:r>
              <a:rPr lang="en-GB" dirty="0"/>
              <a:t> </a:t>
            </a:r>
            <a:r>
              <a:rPr lang="en-GB" dirty="0" err="1"/>
              <a:t>yardımcı</a:t>
            </a:r>
            <a:r>
              <a:rPr lang="en-GB" dirty="0"/>
              <a:t> </a:t>
            </a:r>
            <a:r>
              <a:rPr lang="en-GB" dirty="0" err="1"/>
              <a:t>unsurlar</a:t>
            </a:r>
            <a:r>
              <a:rPr lang="en-GB" dirty="0"/>
              <a:t> (</a:t>
            </a:r>
            <a:r>
              <a:rPr lang="en-GB" dirty="0" err="1"/>
              <a:t>tamlayan</a:t>
            </a:r>
            <a:r>
              <a:rPr lang="en-GB" dirty="0"/>
              <a:t>, </a:t>
            </a:r>
            <a:r>
              <a:rPr lang="en-GB" dirty="0" err="1"/>
              <a:t>belirten</a:t>
            </a:r>
            <a:r>
              <a:rPr lang="en-GB" dirty="0"/>
              <a:t>) </a:t>
            </a:r>
            <a:r>
              <a:rPr lang="en-GB" dirty="0" err="1"/>
              <a:t>önce</a:t>
            </a:r>
            <a:r>
              <a:rPr lang="en-GB" dirty="0"/>
              <a:t>, </a:t>
            </a:r>
            <a:r>
              <a:rPr lang="en-GB" dirty="0" err="1"/>
              <a:t>asıl</a:t>
            </a:r>
            <a:r>
              <a:rPr lang="en-GB" dirty="0"/>
              <a:t> </a:t>
            </a:r>
            <a:r>
              <a:rPr lang="en-GB" dirty="0" err="1"/>
              <a:t>unsurlar</a:t>
            </a:r>
            <a:r>
              <a:rPr lang="en-GB" dirty="0"/>
              <a:t> (</a:t>
            </a:r>
            <a:r>
              <a:rPr lang="en-GB" dirty="0" err="1"/>
              <a:t>tamlanan</a:t>
            </a:r>
            <a:r>
              <a:rPr lang="en-GB" dirty="0"/>
              <a:t>, </a:t>
            </a:r>
            <a:r>
              <a:rPr lang="en-GB" dirty="0" err="1"/>
              <a:t>belirtilen</a:t>
            </a:r>
            <a:r>
              <a:rPr lang="en-GB" dirty="0"/>
              <a:t>) </a:t>
            </a:r>
            <a:r>
              <a:rPr lang="en-GB" dirty="0" err="1"/>
              <a:t>sonra</a:t>
            </a:r>
            <a:r>
              <a:rPr lang="en-GB" dirty="0"/>
              <a:t> </a:t>
            </a:r>
            <a:r>
              <a:rPr lang="en-GB" dirty="0" err="1"/>
              <a:t>gelir</a:t>
            </a:r>
            <a:r>
              <a:rPr lang="en-GB" dirty="0"/>
              <a:t>.</a:t>
            </a:r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12</a:t>
            </a:fld>
            <a:endParaRPr lang="tr-TR" dirty="0"/>
          </a:p>
        </p:txBody>
      </p:sp>
      <p:graphicFrame>
        <p:nvGraphicFramePr>
          <p:cNvPr id="14" name="Tablo 13">
            <a:extLst>
              <a:ext uri="{FF2B5EF4-FFF2-40B4-BE49-F238E27FC236}">
                <a16:creationId xmlns:a16="http://schemas.microsoft.com/office/drawing/2014/main" id="{EDED2758-913A-424E-9AF4-00DBD42D7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29722"/>
              </p:ext>
            </p:extLst>
          </p:nvPr>
        </p:nvGraphicFramePr>
        <p:xfrm>
          <a:off x="1547664" y="3068960"/>
          <a:ext cx="4680520" cy="144016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602825">
                  <a:extLst>
                    <a:ext uri="{9D8B030D-6E8A-4147-A177-3AD203B41FA5}">
                      <a16:colId xmlns:a16="http://schemas.microsoft.com/office/drawing/2014/main" val="3875731431"/>
                    </a:ext>
                  </a:extLst>
                </a:gridCol>
                <a:gridCol w="3077695">
                  <a:extLst>
                    <a:ext uri="{9D8B030D-6E8A-4147-A177-3AD203B41FA5}">
                      <a16:colId xmlns:a16="http://schemas.microsoft.com/office/drawing/2014/main" val="2773768477"/>
                    </a:ext>
                  </a:extLst>
                </a:gridCol>
              </a:tblGrid>
              <a:tr h="5503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Palatino Linotype" panose="02040502050505030304" pitchFamily="18" charset="0"/>
                        </a:rPr>
                        <a:t>tamlayan</a:t>
                      </a:r>
                      <a:r>
                        <a:rPr lang="en-GB" sz="2000" dirty="0">
                          <a:effectLst/>
                          <a:latin typeface="Palatino Linotype" panose="02040502050505030304" pitchFamily="18" charset="0"/>
                        </a:rPr>
                        <a:t>       </a:t>
                      </a:r>
                      <a:endParaRPr lang="tr-TR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</a:rPr>
                        <a:t>tamlanan</a:t>
                      </a:r>
                      <a:endParaRPr lang="tr-TR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9528130"/>
                  </a:ext>
                </a:extLst>
              </a:tr>
              <a:tr h="433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</a:rPr>
                        <a:t>sözün </a:t>
                      </a:r>
                      <a:endParaRPr lang="tr-TR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Palatino Linotype" panose="02040502050505030304" pitchFamily="18" charset="0"/>
                        </a:rPr>
                        <a:t>kısası</a:t>
                      </a:r>
                      <a:endParaRPr lang="tr-TR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6496071"/>
                  </a:ext>
                </a:extLst>
              </a:tr>
              <a:tr h="45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Palatino Linotype" panose="02040502050505030304" pitchFamily="18" charset="0"/>
                        </a:rPr>
                        <a:t>cehennem </a:t>
                      </a:r>
                      <a:endParaRPr lang="tr-TR" sz="2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Palatino Linotype" panose="02040502050505030304" pitchFamily="18" charset="0"/>
                        </a:rPr>
                        <a:t>azabı</a:t>
                      </a:r>
                      <a:endParaRPr lang="tr-TR" sz="2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87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583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Eklemeli Diller (Bağlantılı Diller)</a:t>
            </a:r>
            <a:br>
              <a:rPr lang="tr-TR" u="sng" dirty="0"/>
            </a:br>
            <a:r>
              <a:rPr lang="en-GB" dirty="0"/>
              <a:t> 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lvl="0"/>
            <a:r>
              <a:rPr lang="en-GB" dirty="0" err="1"/>
              <a:t>Sıfatlar</a:t>
            </a:r>
            <a:r>
              <a:rPr lang="en-GB" dirty="0"/>
              <a:t> </a:t>
            </a:r>
            <a:r>
              <a:rPr lang="en-GB" dirty="0" err="1"/>
              <a:t>adlardan</a:t>
            </a:r>
            <a:r>
              <a:rPr lang="en-GB" dirty="0"/>
              <a:t> </a:t>
            </a:r>
            <a:r>
              <a:rPr lang="en-GB" dirty="0" err="1"/>
              <a:t>önce</a:t>
            </a:r>
            <a:r>
              <a:rPr lang="en-GB" dirty="0"/>
              <a:t> </a:t>
            </a:r>
            <a:r>
              <a:rPr lang="en-GB" dirty="0" err="1"/>
              <a:t>kullanılır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lvl="0"/>
            <a:r>
              <a:rPr lang="en-GB" sz="2400" dirty="0" err="1"/>
              <a:t>Sayı</a:t>
            </a:r>
            <a:r>
              <a:rPr lang="en-GB" sz="2400" dirty="0"/>
              <a:t> </a:t>
            </a:r>
            <a:r>
              <a:rPr lang="en-GB" sz="2400" dirty="0" err="1"/>
              <a:t>bildiren</a:t>
            </a:r>
            <a:r>
              <a:rPr lang="en-GB" sz="2400" dirty="0"/>
              <a:t> </a:t>
            </a:r>
            <a:r>
              <a:rPr lang="en-GB" sz="2400" dirty="0" err="1"/>
              <a:t>sözcüklerden</a:t>
            </a:r>
            <a:r>
              <a:rPr lang="en-GB" sz="2400" dirty="0"/>
              <a:t> </a:t>
            </a:r>
            <a:r>
              <a:rPr lang="en-GB" sz="2400" dirty="0" err="1"/>
              <a:t>sonra</a:t>
            </a:r>
            <a:r>
              <a:rPr lang="en-GB" sz="2400" dirty="0"/>
              <a:t> </a:t>
            </a:r>
            <a:r>
              <a:rPr lang="en-GB" sz="2400" dirty="0" err="1"/>
              <a:t>çokluk</a:t>
            </a:r>
            <a:r>
              <a:rPr lang="en-GB" sz="2400" dirty="0"/>
              <a:t> </a:t>
            </a:r>
            <a:r>
              <a:rPr lang="en-GB" sz="2400" dirty="0" err="1"/>
              <a:t>eki</a:t>
            </a:r>
            <a:r>
              <a:rPr lang="en-GB" sz="2400" dirty="0"/>
              <a:t> </a:t>
            </a:r>
            <a:r>
              <a:rPr lang="en-GB" sz="2400" dirty="0" err="1"/>
              <a:t>kullanılmaz</a:t>
            </a:r>
            <a:r>
              <a:rPr lang="en-GB" sz="2400" dirty="0"/>
              <a:t>.</a:t>
            </a:r>
            <a:endParaRPr lang="tr-TR" sz="2400" dirty="0"/>
          </a:p>
          <a:p>
            <a:r>
              <a:rPr lang="en-GB" sz="2400" dirty="0" err="1"/>
              <a:t>iki</a:t>
            </a:r>
            <a:r>
              <a:rPr lang="en-GB" sz="2400" dirty="0"/>
              <a:t> </a:t>
            </a:r>
            <a:r>
              <a:rPr lang="en-GB" sz="2400" dirty="0" err="1"/>
              <a:t>silahlı</a:t>
            </a:r>
            <a:r>
              <a:rPr lang="en-GB" sz="2400" dirty="0"/>
              <a:t> </a:t>
            </a:r>
            <a:r>
              <a:rPr lang="en-GB" sz="2400" dirty="0" err="1"/>
              <a:t>adam</a:t>
            </a:r>
            <a:r>
              <a:rPr lang="en-GB" sz="2400" dirty="0"/>
              <a:t>, </a:t>
            </a:r>
            <a:r>
              <a:rPr lang="en-GB" sz="2400" dirty="0" err="1"/>
              <a:t>üç</a:t>
            </a:r>
            <a:r>
              <a:rPr lang="en-GB" sz="2400" dirty="0"/>
              <a:t> </a:t>
            </a:r>
            <a:r>
              <a:rPr lang="en-GB" sz="2400" dirty="0" err="1"/>
              <a:t>kafadar</a:t>
            </a:r>
            <a:r>
              <a:rPr lang="en-GB" sz="2400" dirty="0"/>
              <a:t>, </a:t>
            </a:r>
            <a:r>
              <a:rPr lang="en-GB" sz="2400" dirty="0" err="1"/>
              <a:t>yüz</a:t>
            </a:r>
            <a:r>
              <a:rPr lang="en-GB" sz="2400" dirty="0"/>
              <a:t> on kilo…</a:t>
            </a:r>
            <a:endParaRPr lang="tr-TR" sz="2400" dirty="0"/>
          </a:p>
          <a:p>
            <a:pPr lvl="0"/>
            <a:r>
              <a:rPr lang="en-GB" sz="2400" dirty="0"/>
              <a:t>Bu </a:t>
            </a:r>
            <a:r>
              <a:rPr lang="en-GB" sz="2400" dirty="0" err="1"/>
              <a:t>dillerde</a:t>
            </a:r>
            <a:r>
              <a:rPr lang="en-GB" sz="2400" dirty="0"/>
              <a:t> </a:t>
            </a:r>
            <a:r>
              <a:rPr lang="en-GB" sz="2400" dirty="0" err="1"/>
              <a:t>sözcüklerin</a:t>
            </a:r>
            <a:r>
              <a:rPr lang="en-GB" sz="2400" dirty="0"/>
              <a:t> </a:t>
            </a:r>
            <a:r>
              <a:rPr lang="en-GB" sz="2400" dirty="0" err="1"/>
              <a:t>ünlüleri</a:t>
            </a:r>
            <a:r>
              <a:rPr lang="en-GB" sz="2400" dirty="0"/>
              <a:t> </a:t>
            </a:r>
            <a:r>
              <a:rPr lang="en-GB" sz="2400" dirty="0" err="1"/>
              <a:t>arasında</a:t>
            </a:r>
            <a:r>
              <a:rPr lang="en-GB" sz="2400" dirty="0"/>
              <a:t> </a:t>
            </a:r>
            <a:r>
              <a:rPr lang="en-GB" sz="2400" dirty="0" err="1"/>
              <a:t>kalınlık-incelik</a:t>
            </a:r>
            <a:r>
              <a:rPr lang="en-GB" sz="2400" dirty="0"/>
              <a:t>, </a:t>
            </a:r>
            <a:r>
              <a:rPr lang="en-GB" sz="2400" dirty="0" err="1"/>
              <a:t>düzlük-yuvarlaklık</a:t>
            </a:r>
            <a:r>
              <a:rPr lang="en-GB" sz="2400" dirty="0"/>
              <a:t> </a:t>
            </a:r>
            <a:r>
              <a:rPr lang="en-GB" sz="2400" dirty="0" err="1"/>
              <a:t>yönünden</a:t>
            </a:r>
            <a:r>
              <a:rPr lang="en-GB" sz="2400" dirty="0"/>
              <a:t> </a:t>
            </a:r>
            <a:r>
              <a:rPr lang="en-GB" sz="2400" dirty="0" err="1"/>
              <a:t>uyum</a:t>
            </a:r>
            <a:r>
              <a:rPr lang="en-GB" sz="2400" dirty="0"/>
              <a:t> </a:t>
            </a:r>
            <a:r>
              <a:rPr lang="en-GB" sz="2400" dirty="0" err="1"/>
              <a:t>vardır</a:t>
            </a:r>
            <a:r>
              <a:rPr lang="en-GB" sz="2400" dirty="0"/>
              <a:t>.</a:t>
            </a:r>
            <a:endParaRPr lang="tr-TR" sz="2400" dirty="0"/>
          </a:p>
          <a:p>
            <a:pPr lvl="0"/>
            <a:r>
              <a:rPr lang="en-GB" sz="2400" dirty="0" err="1"/>
              <a:t>Eklemeli</a:t>
            </a:r>
            <a:r>
              <a:rPr lang="en-GB" sz="2400" dirty="0"/>
              <a:t> </a:t>
            </a:r>
            <a:r>
              <a:rPr lang="en-GB" sz="2400" dirty="0" err="1"/>
              <a:t>diller</a:t>
            </a:r>
            <a:r>
              <a:rPr lang="en-GB" sz="2400" dirty="0"/>
              <a:t>: </a:t>
            </a:r>
            <a:r>
              <a:rPr lang="en-GB" sz="2400" dirty="0" err="1"/>
              <a:t>Türkçe</a:t>
            </a:r>
            <a:r>
              <a:rPr lang="en-GB" sz="2400" dirty="0"/>
              <a:t>, </a:t>
            </a:r>
            <a:r>
              <a:rPr lang="en-GB" sz="2400" dirty="0" err="1"/>
              <a:t>Moğolca</a:t>
            </a:r>
            <a:r>
              <a:rPr lang="en-GB" sz="2400" dirty="0"/>
              <a:t>, </a:t>
            </a:r>
            <a:r>
              <a:rPr lang="en-GB" sz="2400" dirty="0" err="1"/>
              <a:t>Macarca</a:t>
            </a:r>
            <a:r>
              <a:rPr lang="en-GB" sz="2400" dirty="0"/>
              <a:t>, </a:t>
            </a:r>
            <a:r>
              <a:rPr lang="en-GB" sz="2400" dirty="0" err="1"/>
              <a:t>Fince</a:t>
            </a:r>
            <a:r>
              <a:rPr lang="en-GB" sz="2400" dirty="0"/>
              <a:t>, </a:t>
            </a:r>
            <a:r>
              <a:rPr lang="en-GB" sz="2400" dirty="0" err="1"/>
              <a:t>Samoyetçe</a:t>
            </a:r>
            <a:r>
              <a:rPr lang="en-GB" sz="2400" dirty="0"/>
              <a:t>, </a:t>
            </a:r>
            <a:r>
              <a:rPr lang="en-GB" sz="2400" dirty="0" err="1"/>
              <a:t>Mançuca</a:t>
            </a:r>
            <a:r>
              <a:rPr lang="en-GB" sz="2400" dirty="0"/>
              <a:t>, </a:t>
            </a:r>
            <a:r>
              <a:rPr lang="en-GB" sz="2400" dirty="0" err="1"/>
              <a:t>Tunguzca</a:t>
            </a:r>
            <a:r>
              <a:rPr lang="tr-TR" sz="2400" dirty="0"/>
              <a:t>.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13</a:t>
            </a:fld>
            <a:endParaRPr lang="tr-TR" dirty="0"/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D870937D-D0B4-4CB5-9154-1366A6005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88898"/>
              </p:ext>
            </p:extLst>
          </p:nvPr>
        </p:nvGraphicFramePr>
        <p:xfrm>
          <a:off x="1259632" y="2132857"/>
          <a:ext cx="4320480" cy="1224137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823637">
                  <a:extLst>
                    <a:ext uri="{9D8B030D-6E8A-4147-A177-3AD203B41FA5}">
                      <a16:colId xmlns:a16="http://schemas.microsoft.com/office/drawing/2014/main" val="352157796"/>
                    </a:ext>
                  </a:extLst>
                </a:gridCol>
                <a:gridCol w="3496843">
                  <a:extLst>
                    <a:ext uri="{9D8B030D-6E8A-4147-A177-3AD203B41FA5}">
                      <a16:colId xmlns:a16="http://schemas.microsoft.com/office/drawing/2014/main" val="667111345"/>
                    </a:ext>
                  </a:extLst>
                </a:gridCol>
              </a:tblGrid>
              <a:tr h="4147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Palatino Linotype" panose="02040502050505030304" pitchFamily="18" charset="0"/>
                        </a:rPr>
                        <a:t>sıfat</a:t>
                      </a:r>
                      <a:r>
                        <a:rPr lang="en-GB" sz="18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Palatino Linotype" panose="02040502050505030304" pitchFamily="18" charset="0"/>
                        </a:rPr>
                        <a:t>ad</a:t>
                      </a:r>
                      <a:endParaRPr lang="tr-TR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15796"/>
                  </a:ext>
                </a:extLst>
              </a:tr>
              <a:tr h="394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Palatino Linotype" panose="02040502050505030304" pitchFamily="18" charset="0"/>
                        </a:rPr>
                        <a:t>mavi</a:t>
                      </a:r>
                      <a:r>
                        <a:rPr lang="en-GB" sz="18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Palatino Linotype" panose="02040502050505030304" pitchFamily="18" charset="0"/>
                        </a:rPr>
                        <a:t>balık</a:t>
                      </a:r>
                      <a:endParaRPr lang="tr-TR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481886"/>
                  </a:ext>
                </a:extLst>
              </a:tr>
              <a:tr h="4147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Palatino Linotype" panose="02040502050505030304" pitchFamily="18" charset="0"/>
                        </a:rPr>
                        <a:t>akıllı </a:t>
                      </a:r>
                      <a:endParaRPr lang="tr-TR" sz="18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Palatino Linotype" panose="02040502050505030304" pitchFamily="18" charset="0"/>
                        </a:rPr>
                        <a:t>çocuk</a:t>
                      </a:r>
                      <a:endParaRPr lang="tr-TR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49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16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Eklemeli Diller (Bağlantılı Diller)</a:t>
            </a:r>
            <a:br>
              <a:rPr lang="tr-TR" u="sng" dirty="0"/>
            </a:br>
            <a:r>
              <a:rPr lang="en-GB" dirty="0"/>
              <a:t> 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algn="just"/>
            <a:r>
              <a:rPr lang="en-GB" sz="2400" b="1" u="sng" dirty="0" err="1"/>
              <a:t>Türkçeden</a:t>
            </a:r>
            <a:r>
              <a:rPr lang="en-GB" sz="2400" b="1" u="sng" dirty="0"/>
              <a:t> </a:t>
            </a:r>
            <a:r>
              <a:rPr lang="en-GB" sz="2400" b="1" u="sng" dirty="0" err="1"/>
              <a:t>Örnek</a:t>
            </a:r>
            <a:r>
              <a:rPr lang="en-GB" sz="2400" b="1" u="sng" dirty="0"/>
              <a:t>: </a:t>
            </a:r>
            <a:endParaRPr lang="tr-TR" sz="2400" b="1" u="sng" dirty="0"/>
          </a:p>
          <a:p>
            <a:pPr algn="just"/>
            <a:r>
              <a:rPr lang="en-GB" sz="2400" i="1" dirty="0"/>
              <a:t>“</a:t>
            </a:r>
            <a:r>
              <a:rPr lang="en-GB" sz="2400" i="1" dirty="0" err="1"/>
              <a:t>Istırabın</a:t>
            </a:r>
            <a:r>
              <a:rPr lang="en-GB" sz="2400" i="1" dirty="0"/>
              <a:t> </a:t>
            </a:r>
            <a:r>
              <a:rPr lang="en-GB" sz="2400" i="1" dirty="0" err="1"/>
              <a:t>bir</a:t>
            </a:r>
            <a:r>
              <a:rPr lang="en-GB" sz="2400" i="1" dirty="0"/>
              <a:t> </a:t>
            </a:r>
            <a:r>
              <a:rPr lang="en-GB" sz="2400" i="1" dirty="0" err="1"/>
              <a:t>genç</a:t>
            </a:r>
            <a:r>
              <a:rPr lang="en-GB" sz="2400" i="1" dirty="0"/>
              <a:t> </a:t>
            </a:r>
            <a:r>
              <a:rPr lang="en-GB" sz="2400" i="1" dirty="0" err="1"/>
              <a:t>kız</a:t>
            </a:r>
            <a:r>
              <a:rPr lang="en-GB" sz="2400" i="1" dirty="0"/>
              <a:t> </a:t>
            </a:r>
            <a:r>
              <a:rPr lang="en-GB" sz="2400" i="1" dirty="0" err="1"/>
              <a:t>yüzünü</a:t>
            </a:r>
            <a:r>
              <a:rPr lang="en-GB" sz="2400" i="1" dirty="0"/>
              <a:t> </a:t>
            </a:r>
            <a:r>
              <a:rPr lang="en-GB" sz="2400" i="1" dirty="0" err="1"/>
              <a:t>bu</a:t>
            </a:r>
            <a:r>
              <a:rPr lang="en-GB" sz="2400" i="1" dirty="0"/>
              <a:t> </a:t>
            </a:r>
            <a:r>
              <a:rPr lang="en-GB" sz="2400" i="1" dirty="0" err="1"/>
              <a:t>kadar</a:t>
            </a:r>
            <a:r>
              <a:rPr lang="en-GB" sz="2400" i="1" dirty="0"/>
              <a:t> </a:t>
            </a:r>
            <a:r>
              <a:rPr lang="en-GB" sz="2400" b="1" i="1" dirty="0" err="1"/>
              <a:t>güzelleştirebileceğini</a:t>
            </a:r>
            <a:r>
              <a:rPr lang="en-GB" sz="2400" b="1" i="1" dirty="0"/>
              <a:t> </a:t>
            </a:r>
            <a:r>
              <a:rPr lang="en-GB" sz="2400" i="1" dirty="0" err="1"/>
              <a:t>Kâmran</a:t>
            </a:r>
            <a:r>
              <a:rPr lang="en-GB" sz="2400" i="1" dirty="0"/>
              <a:t>, </a:t>
            </a:r>
            <a:r>
              <a:rPr lang="en-GB" sz="2400" i="1" dirty="0" err="1"/>
              <a:t>dünyada</a:t>
            </a:r>
            <a:r>
              <a:rPr lang="en-GB" sz="2400" i="1" dirty="0"/>
              <a:t> </a:t>
            </a:r>
            <a:r>
              <a:rPr lang="en-GB" sz="2400" i="1" dirty="0" err="1"/>
              <a:t>aklından</a:t>
            </a:r>
            <a:r>
              <a:rPr lang="en-GB" sz="2400" i="1" dirty="0"/>
              <a:t> </a:t>
            </a:r>
            <a:r>
              <a:rPr lang="en-GB" sz="2400" i="1" dirty="0" err="1"/>
              <a:t>geçirmemişti</a:t>
            </a:r>
            <a:r>
              <a:rPr lang="en-GB" sz="2400" i="1" dirty="0"/>
              <a:t>.</a:t>
            </a:r>
            <a:r>
              <a:rPr lang="en-GB" sz="2400" dirty="0"/>
              <a:t>” (</a:t>
            </a:r>
            <a:r>
              <a:rPr lang="en-GB" sz="2400" dirty="0" err="1"/>
              <a:t>Reşat</a:t>
            </a:r>
            <a:r>
              <a:rPr lang="en-GB" sz="2400" dirty="0"/>
              <a:t> Nuri </a:t>
            </a:r>
            <a:r>
              <a:rPr lang="en-GB" sz="2400" dirty="0" err="1"/>
              <a:t>Güntekin</a:t>
            </a:r>
            <a:r>
              <a:rPr lang="en-GB" sz="2400" dirty="0"/>
              <a:t>, </a:t>
            </a:r>
            <a:r>
              <a:rPr lang="en-GB" sz="2400" dirty="0" err="1"/>
              <a:t>Çalıkuşu</a:t>
            </a:r>
            <a:r>
              <a:rPr lang="en-GB" sz="2400" dirty="0"/>
              <a:t>)</a:t>
            </a:r>
            <a:endParaRPr lang="tr-TR" sz="2400" u="sng" dirty="0"/>
          </a:p>
          <a:p>
            <a:pPr algn="just"/>
            <a:r>
              <a:rPr lang="tr-TR" sz="2400" dirty="0"/>
              <a:t>B</a:t>
            </a:r>
            <a:r>
              <a:rPr lang="en-GB" sz="2400" dirty="0"/>
              <a:t>u </a:t>
            </a:r>
            <a:r>
              <a:rPr lang="en-GB" sz="2400" dirty="0" err="1"/>
              <a:t>cümledeki</a:t>
            </a:r>
            <a:r>
              <a:rPr lang="en-GB" sz="2400" dirty="0"/>
              <a:t> </a:t>
            </a:r>
            <a:r>
              <a:rPr lang="en-GB" sz="2400" dirty="0" err="1"/>
              <a:t>koyu</a:t>
            </a:r>
            <a:r>
              <a:rPr lang="en-GB" sz="2400" dirty="0"/>
              <a:t> </a:t>
            </a:r>
            <a:r>
              <a:rPr lang="en-GB" sz="2400" dirty="0" err="1"/>
              <a:t>dizili</a:t>
            </a:r>
            <a:r>
              <a:rPr lang="en-GB" sz="2400" dirty="0"/>
              <a:t> </a:t>
            </a:r>
            <a:r>
              <a:rPr lang="en-GB" sz="2400" dirty="0" err="1"/>
              <a:t>kelimenin</a:t>
            </a:r>
            <a:r>
              <a:rPr lang="en-GB" sz="2400" dirty="0"/>
              <a:t> </a:t>
            </a:r>
            <a:r>
              <a:rPr lang="en-GB" sz="2400" dirty="0" err="1"/>
              <a:t>kökü</a:t>
            </a:r>
            <a:r>
              <a:rPr lang="en-GB" sz="2400" dirty="0"/>
              <a:t> </a:t>
            </a:r>
            <a:r>
              <a:rPr lang="en-GB" sz="2400" b="1" dirty="0"/>
              <a:t>“</a:t>
            </a:r>
            <a:r>
              <a:rPr lang="en-GB" sz="2400" b="1" dirty="0" err="1"/>
              <a:t>güzel”</a:t>
            </a:r>
            <a:r>
              <a:rPr lang="en-GB" sz="2400" dirty="0" err="1"/>
              <a:t>dir</a:t>
            </a:r>
            <a:r>
              <a:rPr lang="en-GB" sz="2400" dirty="0"/>
              <a:t>. Bu </a:t>
            </a:r>
            <a:r>
              <a:rPr lang="en-GB" sz="2400" dirty="0" err="1"/>
              <a:t>kök</a:t>
            </a:r>
            <a:r>
              <a:rPr lang="en-GB" sz="2400" dirty="0"/>
              <a:t>, </a:t>
            </a:r>
            <a:r>
              <a:rPr lang="en-GB" sz="2400" b="1" dirty="0"/>
              <a:t>-</a:t>
            </a:r>
            <a:r>
              <a:rPr lang="en-GB" sz="2400" b="1" dirty="0" err="1"/>
              <a:t>leş</a:t>
            </a:r>
            <a:r>
              <a:rPr lang="en-GB" sz="2400" b="1" dirty="0"/>
              <a:t>-</a:t>
            </a:r>
            <a:r>
              <a:rPr lang="en-GB" sz="2400" b="1" dirty="0" err="1"/>
              <a:t>tir</a:t>
            </a:r>
            <a:r>
              <a:rPr lang="en-GB" sz="2400" b="1" dirty="0"/>
              <a:t>-e-</a:t>
            </a:r>
            <a:r>
              <a:rPr lang="en-GB" sz="2400" b="1" dirty="0" err="1"/>
              <a:t>bil</a:t>
            </a:r>
            <a:r>
              <a:rPr lang="en-GB" sz="2400" b="1" dirty="0"/>
              <a:t>-</a:t>
            </a:r>
            <a:r>
              <a:rPr lang="en-GB" sz="2400" b="1" dirty="0" err="1"/>
              <a:t>ecek</a:t>
            </a:r>
            <a:r>
              <a:rPr lang="en-GB" sz="2400" b="1" dirty="0"/>
              <a:t>-</a:t>
            </a:r>
            <a:r>
              <a:rPr lang="en-GB" sz="2400" b="1" dirty="0" err="1"/>
              <a:t>i</a:t>
            </a:r>
            <a:r>
              <a:rPr lang="en-GB" sz="2400" b="1" dirty="0"/>
              <a:t>-n-</a:t>
            </a:r>
            <a:r>
              <a:rPr lang="en-GB" sz="2400" b="1" dirty="0" err="1"/>
              <a:t>i</a:t>
            </a:r>
            <a:r>
              <a:rPr lang="en-GB" sz="2400" dirty="0"/>
              <a:t>  </a:t>
            </a:r>
            <a:r>
              <a:rPr lang="en-GB" sz="2400" dirty="0" err="1"/>
              <a:t>eklerini</a:t>
            </a:r>
            <a:r>
              <a:rPr lang="en-GB" sz="2400" dirty="0"/>
              <a:t> </a:t>
            </a:r>
            <a:r>
              <a:rPr lang="en-GB" sz="2400" dirty="0" err="1"/>
              <a:t>almasına</a:t>
            </a:r>
            <a:r>
              <a:rPr lang="en-GB" sz="2400" dirty="0"/>
              <a:t> </a:t>
            </a:r>
            <a:r>
              <a:rPr lang="en-GB" sz="2400" dirty="0" err="1"/>
              <a:t>rağmen</a:t>
            </a:r>
            <a:r>
              <a:rPr lang="en-GB" sz="2400" dirty="0"/>
              <a:t> </a:t>
            </a:r>
            <a:r>
              <a:rPr lang="en-GB" sz="2400" dirty="0" err="1"/>
              <a:t>değişmemiş</a:t>
            </a:r>
            <a:r>
              <a:rPr lang="en-GB" sz="2400" dirty="0"/>
              <a:t>, </a:t>
            </a:r>
            <a:r>
              <a:rPr lang="en-GB" sz="2400" dirty="0" err="1"/>
              <a:t>aynı</a:t>
            </a:r>
            <a:r>
              <a:rPr lang="en-GB" sz="2400" dirty="0"/>
              <a:t> </a:t>
            </a:r>
            <a:r>
              <a:rPr lang="en-GB" sz="2400" dirty="0" err="1"/>
              <a:t>kalmıştır</a:t>
            </a:r>
            <a:r>
              <a:rPr lang="en-GB" sz="2400" dirty="0"/>
              <a:t>. </a:t>
            </a:r>
            <a:r>
              <a:rPr lang="en-GB" sz="2400" dirty="0" err="1"/>
              <a:t>Yabancı</a:t>
            </a:r>
            <a:r>
              <a:rPr lang="en-GB" sz="2400" dirty="0"/>
              <a:t> </a:t>
            </a:r>
            <a:r>
              <a:rPr lang="en-GB" sz="2400" dirty="0" err="1"/>
              <a:t>dillerden</a:t>
            </a:r>
            <a:r>
              <a:rPr lang="en-GB" sz="2400" dirty="0"/>
              <a:t> </a:t>
            </a:r>
            <a:r>
              <a:rPr lang="en-GB" sz="2400" dirty="0" err="1"/>
              <a:t>alınmış</a:t>
            </a:r>
            <a:r>
              <a:rPr lang="en-GB" sz="2400" dirty="0"/>
              <a:t> </a:t>
            </a:r>
            <a:r>
              <a:rPr lang="en-GB" sz="2400" dirty="0" err="1"/>
              <a:t>kelimelerde</a:t>
            </a:r>
            <a:r>
              <a:rPr lang="en-GB" sz="2400" dirty="0"/>
              <a:t> de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kural</a:t>
            </a:r>
            <a:r>
              <a:rPr lang="en-GB" sz="2400" dirty="0"/>
              <a:t> </a:t>
            </a:r>
            <a:r>
              <a:rPr lang="en-GB" sz="2400" dirty="0" err="1"/>
              <a:t>uygulanmaktadır</a:t>
            </a:r>
            <a:r>
              <a:rPr lang="en-GB" sz="2400" dirty="0"/>
              <a:t>: </a:t>
            </a:r>
            <a:r>
              <a:rPr lang="en-GB" sz="2400" b="1" dirty="0" err="1"/>
              <a:t>karar</a:t>
            </a:r>
            <a:r>
              <a:rPr lang="en-GB" sz="2400" b="1" dirty="0"/>
              <a:t>-</a:t>
            </a:r>
            <a:r>
              <a:rPr lang="en-GB" sz="2400" b="1" dirty="0" err="1"/>
              <a:t>laş</a:t>
            </a:r>
            <a:r>
              <a:rPr lang="en-GB" sz="2400" b="1" dirty="0"/>
              <a:t>-</a:t>
            </a:r>
            <a:r>
              <a:rPr lang="en-GB" sz="2400" b="1" dirty="0" err="1"/>
              <a:t>tır</a:t>
            </a:r>
            <a:r>
              <a:rPr lang="en-GB" sz="2400" b="1" dirty="0"/>
              <a:t>-a-ma-</a:t>
            </a:r>
            <a:r>
              <a:rPr lang="en-GB" sz="2400" b="1" dirty="0" err="1"/>
              <a:t>dık</a:t>
            </a:r>
            <a:r>
              <a:rPr lang="en-GB" sz="2400" b="1" dirty="0"/>
              <a:t>-ı-</a:t>
            </a:r>
            <a:r>
              <a:rPr lang="en-GB" sz="2400" b="1" dirty="0" err="1"/>
              <a:t>mız</a:t>
            </a:r>
            <a:r>
              <a:rPr lang="en-GB" sz="2400" dirty="0"/>
              <a:t>. </a:t>
            </a:r>
            <a:r>
              <a:rPr lang="en-GB" sz="2400" b="1" dirty="0"/>
              <a:t>“</a:t>
            </a:r>
            <a:r>
              <a:rPr lang="en-GB" sz="2400" b="1" dirty="0" err="1"/>
              <a:t>karar</a:t>
            </a:r>
            <a:r>
              <a:rPr lang="en-GB" sz="2400" dirty="0"/>
              <a:t>” </a:t>
            </a:r>
            <a:r>
              <a:rPr lang="en-GB" sz="2400" dirty="0" err="1"/>
              <a:t>Arapça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kelime</a:t>
            </a:r>
            <a:r>
              <a:rPr lang="en-GB" sz="2400" dirty="0"/>
              <a:t> </a:t>
            </a:r>
            <a:r>
              <a:rPr lang="en-GB" sz="2400" dirty="0" err="1"/>
              <a:t>olmasına</a:t>
            </a:r>
            <a:r>
              <a:rPr lang="en-GB" sz="2400" dirty="0"/>
              <a:t> </a:t>
            </a:r>
            <a:r>
              <a:rPr lang="en-GB" sz="2400" dirty="0" err="1"/>
              <a:t>rağmen</a:t>
            </a:r>
            <a:r>
              <a:rPr lang="en-GB" sz="2400" dirty="0"/>
              <a:t> </a:t>
            </a:r>
            <a:r>
              <a:rPr lang="en-GB" sz="2400" dirty="0" err="1"/>
              <a:t>Türkçe</a:t>
            </a:r>
            <a:r>
              <a:rPr lang="en-GB" sz="2400" dirty="0"/>
              <a:t> </a:t>
            </a:r>
            <a:r>
              <a:rPr lang="en-GB" sz="2400" dirty="0" err="1"/>
              <a:t>ekler</a:t>
            </a:r>
            <a:r>
              <a:rPr lang="en-GB" sz="2400" dirty="0"/>
              <a:t> </a:t>
            </a:r>
            <a:r>
              <a:rPr lang="en-GB" sz="2400" dirty="0" err="1"/>
              <a:t>alınca</a:t>
            </a:r>
            <a:r>
              <a:rPr lang="en-GB" sz="2400" dirty="0"/>
              <a:t> </a:t>
            </a:r>
            <a:r>
              <a:rPr lang="en-GB" sz="2400" dirty="0" err="1"/>
              <a:t>kökünde</a:t>
            </a:r>
            <a:r>
              <a:rPr lang="en-GB" sz="2400" dirty="0"/>
              <a:t> </a:t>
            </a:r>
            <a:r>
              <a:rPr lang="en-GB" sz="2400" dirty="0" err="1"/>
              <a:t>hiçbir</a:t>
            </a:r>
            <a:r>
              <a:rPr lang="en-GB" sz="2400" dirty="0"/>
              <a:t> </a:t>
            </a:r>
            <a:r>
              <a:rPr lang="en-GB" sz="2400" dirty="0" err="1"/>
              <a:t>değişiklik</a:t>
            </a:r>
            <a:r>
              <a:rPr lang="en-GB" sz="2400" dirty="0"/>
              <a:t> </a:t>
            </a:r>
            <a:r>
              <a:rPr lang="en-GB" sz="2400" dirty="0" err="1"/>
              <a:t>olmamıştır</a:t>
            </a:r>
            <a:r>
              <a:rPr lang="en-GB" sz="2400" dirty="0"/>
              <a:t>. </a:t>
            </a:r>
            <a:r>
              <a:rPr lang="en-GB" sz="2400" dirty="0" err="1"/>
              <a:t>Ekler</a:t>
            </a:r>
            <a:r>
              <a:rPr lang="en-GB" sz="2400" dirty="0"/>
              <a:t>, </a:t>
            </a:r>
            <a:r>
              <a:rPr lang="en-GB" sz="2400" dirty="0" err="1"/>
              <a:t>kelime</a:t>
            </a:r>
            <a:r>
              <a:rPr lang="en-GB" sz="2400" dirty="0"/>
              <a:t> </a:t>
            </a:r>
            <a:r>
              <a:rPr lang="en-GB" sz="2400" dirty="0" err="1"/>
              <a:t>türetme</a:t>
            </a:r>
            <a:r>
              <a:rPr lang="en-GB" sz="2400" dirty="0"/>
              <a:t> </a:t>
            </a:r>
            <a:r>
              <a:rPr lang="en-GB" sz="2400" dirty="0" err="1"/>
              <a:t>konusunda</a:t>
            </a:r>
            <a:r>
              <a:rPr lang="en-GB" sz="2400" dirty="0"/>
              <a:t> </a:t>
            </a:r>
            <a:r>
              <a:rPr lang="en-GB" sz="2400" dirty="0" err="1"/>
              <a:t>sonsuz</a:t>
            </a:r>
            <a:r>
              <a:rPr lang="en-GB" sz="2400" dirty="0"/>
              <a:t> </a:t>
            </a:r>
            <a:r>
              <a:rPr lang="en-GB" sz="2400" dirty="0" err="1"/>
              <a:t>imkânlar</a:t>
            </a:r>
            <a:r>
              <a:rPr lang="en-GB" sz="2400" dirty="0"/>
              <a:t> </a:t>
            </a:r>
            <a:r>
              <a:rPr lang="en-GB" sz="2400" dirty="0" err="1"/>
              <a:t>vermektedir</a:t>
            </a:r>
            <a:r>
              <a:rPr lang="en-GB" sz="2400" dirty="0"/>
              <a:t>.</a:t>
            </a:r>
            <a:endParaRPr lang="tr-TR" sz="2400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880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u="sng" dirty="0"/>
            </a:br>
            <a:r>
              <a:rPr lang="en-GB" u="sng" dirty="0" err="1"/>
              <a:t>Çekimli</a:t>
            </a:r>
            <a:r>
              <a:rPr lang="en-GB" u="sng" dirty="0"/>
              <a:t> Diller (Bükümlü Diller)</a:t>
            </a: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lvl="0" algn="just"/>
            <a:r>
              <a:rPr lang="en-GB" sz="2400" dirty="0"/>
              <a:t>Bu </a:t>
            </a:r>
            <a:r>
              <a:rPr lang="en-GB" sz="2400" dirty="0" err="1"/>
              <a:t>gruptaki</a:t>
            </a:r>
            <a:r>
              <a:rPr lang="en-GB" sz="2400" dirty="0"/>
              <a:t> </a:t>
            </a:r>
            <a:r>
              <a:rPr lang="en-GB" sz="2400" dirty="0" err="1"/>
              <a:t>dillerde</a:t>
            </a:r>
            <a:r>
              <a:rPr lang="en-GB" sz="2400" dirty="0"/>
              <a:t>, </a:t>
            </a:r>
            <a:r>
              <a:rPr lang="en-GB" sz="2400" dirty="0" err="1"/>
              <a:t>sözcükler</a:t>
            </a:r>
            <a:r>
              <a:rPr lang="en-GB" sz="2400" dirty="0"/>
              <a:t> </a:t>
            </a:r>
            <a:r>
              <a:rPr lang="en-GB" sz="2400" dirty="0" err="1"/>
              <a:t>çekimlenirken</a:t>
            </a:r>
            <a:r>
              <a:rPr lang="en-GB" sz="2400" dirty="0"/>
              <a:t> </a:t>
            </a:r>
            <a:r>
              <a:rPr lang="en-GB" sz="2400" dirty="0" err="1"/>
              <a:t>ya</a:t>
            </a:r>
            <a:r>
              <a:rPr lang="en-GB" sz="2400" dirty="0"/>
              <a:t> da </a:t>
            </a:r>
            <a:r>
              <a:rPr lang="en-GB" sz="2400" dirty="0" err="1"/>
              <a:t>türetilirken</a:t>
            </a:r>
            <a:r>
              <a:rPr lang="en-GB" sz="2400" dirty="0"/>
              <a:t> </a:t>
            </a:r>
            <a:r>
              <a:rPr lang="en-GB" sz="2400" dirty="0" err="1"/>
              <a:t>köklerinde</a:t>
            </a:r>
            <a:r>
              <a:rPr lang="en-GB" sz="2400" dirty="0"/>
              <a:t> </a:t>
            </a:r>
            <a:r>
              <a:rPr lang="en-GB" sz="2400" dirty="0" err="1"/>
              <a:t>büyük</a:t>
            </a:r>
            <a:r>
              <a:rPr lang="en-GB" sz="2400" dirty="0"/>
              <a:t> </a:t>
            </a:r>
            <a:r>
              <a:rPr lang="en-GB" sz="2400" dirty="0" err="1"/>
              <a:t>değişiklikler</a:t>
            </a:r>
            <a:r>
              <a:rPr lang="en-GB" sz="2400" dirty="0"/>
              <a:t> </a:t>
            </a:r>
            <a:r>
              <a:rPr lang="en-GB" sz="2400" dirty="0" err="1"/>
              <a:t>olur</a:t>
            </a:r>
            <a:r>
              <a:rPr lang="en-GB" sz="2400" dirty="0"/>
              <a:t>, </a:t>
            </a:r>
            <a:r>
              <a:rPr lang="en-GB" sz="2400" dirty="0" err="1"/>
              <a:t>kök</a:t>
            </a:r>
            <a:r>
              <a:rPr lang="en-GB" sz="2400" dirty="0"/>
              <a:t> </a:t>
            </a:r>
            <a:r>
              <a:rPr lang="en-GB" sz="2400" dirty="0" err="1"/>
              <a:t>çoğu</a:t>
            </a:r>
            <a:r>
              <a:rPr lang="en-GB" sz="2400" dirty="0"/>
              <a:t> </a:t>
            </a:r>
            <a:r>
              <a:rPr lang="en-GB" sz="2400" dirty="0" err="1"/>
              <a:t>kez</a:t>
            </a:r>
            <a:r>
              <a:rPr lang="en-GB" sz="2400" dirty="0"/>
              <a:t> </a:t>
            </a:r>
            <a:r>
              <a:rPr lang="en-GB" sz="2400" dirty="0" err="1"/>
              <a:t>tanınmayacak</a:t>
            </a:r>
            <a:r>
              <a:rPr lang="en-GB" sz="2400" dirty="0"/>
              <a:t> hale </a:t>
            </a:r>
            <a:r>
              <a:rPr lang="en-GB" sz="2400" dirty="0" err="1"/>
              <a:t>gelir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/>
              <a:t>Bu </a:t>
            </a:r>
            <a:r>
              <a:rPr lang="en-GB" sz="2400" dirty="0" err="1"/>
              <a:t>dil</a:t>
            </a:r>
            <a:r>
              <a:rPr lang="en-GB" sz="2400" dirty="0"/>
              <a:t> </a:t>
            </a:r>
            <a:r>
              <a:rPr lang="en-GB" sz="2400" dirty="0" err="1"/>
              <a:t>grubuna</a:t>
            </a:r>
            <a:r>
              <a:rPr lang="en-GB" sz="2400" dirty="0"/>
              <a:t> </a:t>
            </a:r>
            <a:r>
              <a:rPr lang="en-GB" sz="2400" dirty="0" err="1"/>
              <a:t>giren</a:t>
            </a:r>
            <a:r>
              <a:rPr lang="en-GB" sz="2400" dirty="0"/>
              <a:t> </a:t>
            </a:r>
            <a:r>
              <a:rPr lang="en-GB" sz="2400" dirty="0" err="1"/>
              <a:t>bazı</a:t>
            </a:r>
            <a:r>
              <a:rPr lang="en-GB" sz="2400" dirty="0"/>
              <a:t> </a:t>
            </a:r>
            <a:r>
              <a:rPr lang="en-GB" sz="2400" dirty="0" err="1"/>
              <a:t>dillerde</a:t>
            </a:r>
            <a:r>
              <a:rPr lang="en-GB" sz="2400" dirty="0"/>
              <a:t> </a:t>
            </a:r>
            <a:r>
              <a:rPr lang="en-GB" sz="2400" dirty="0" err="1"/>
              <a:t>sözcük</a:t>
            </a:r>
            <a:r>
              <a:rPr lang="en-GB" sz="2400" dirty="0"/>
              <a:t> </a:t>
            </a:r>
            <a:r>
              <a:rPr lang="en-GB" sz="2400" dirty="0" err="1"/>
              <a:t>yapım</a:t>
            </a:r>
            <a:r>
              <a:rPr lang="en-GB" sz="2400" dirty="0"/>
              <a:t> </a:t>
            </a:r>
            <a:r>
              <a:rPr lang="en-GB" sz="2400" dirty="0" err="1"/>
              <a:t>ya</a:t>
            </a:r>
            <a:r>
              <a:rPr lang="en-GB" sz="2400" dirty="0"/>
              <a:t> da </a:t>
            </a:r>
            <a:r>
              <a:rPr lang="en-GB" sz="2400" dirty="0" err="1"/>
              <a:t>çekim</a:t>
            </a:r>
            <a:r>
              <a:rPr lang="en-GB" sz="2400" dirty="0"/>
              <a:t> </a:t>
            </a:r>
            <a:r>
              <a:rPr lang="en-GB" sz="2400" dirty="0" err="1"/>
              <a:t>eki</a:t>
            </a:r>
            <a:r>
              <a:rPr lang="en-GB" sz="2400" dirty="0"/>
              <a:t> </a:t>
            </a:r>
            <a:r>
              <a:rPr lang="en-GB" sz="2400" dirty="0" err="1"/>
              <a:t>aldığında</a:t>
            </a:r>
            <a:r>
              <a:rPr lang="en-GB" sz="2400" dirty="0"/>
              <a:t> </a:t>
            </a:r>
            <a:r>
              <a:rPr lang="en-GB" sz="2400" dirty="0" err="1"/>
              <a:t>değişime</a:t>
            </a:r>
            <a:r>
              <a:rPr lang="en-GB" sz="2400" dirty="0"/>
              <a:t> </a:t>
            </a:r>
            <a:r>
              <a:rPr lang="en-GB" sz="2400" dirty="0" err="1"/>
              <a:t>uğramaz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 err="1"/>
              <a:t>Sözcük</a:t>
            </a:r>
            <a:r>
              <a:rPr lang="en-GB" sz="2400" dirty="0"/>
              <a:t> </a:t>
            </a:r>
            <a:r>
              <a:rPr lang="en-GB" sz="2400" dirty="0" err="1"/>
              <a:t>kökü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yeni</a:t>
            </a:r>
            <a:r>
              <a:rPr lang="en-GB" sz="2400" dirty="0"/>
              <a:t> </a:t>
            </a:r>
            <a:r>
              <a:rPr lang="en-GB" sz="2400" dirty="0" err="1"/>
              <a:t>sözcük</a:t>
            </a:r>
            <a:r>
              <a:rPr lang="en-GB" sz="2400" dirty="0"/>
              <a:t> </a:t>
            </a:r>
            <a:r>
              <a:rPr lang="en-GB" sz="2400" dirty="0" err="1"/>
              <a:t>veya</a:t>
            </a:r>
            <a:r>
              <a:rPr lang="en-GB" sz="2400" dirty="0"/>
              <a:t> </a:t>
            </a:r>
            <a:r>
              <a:rPr lang="en-GB" sz="2400" dirty="0" err="1"/>
              <a:t>sözcük</a:t>
            </a:r>
            <a:r>
              <a:rPr lang="en-GB" sz="2400" dirty="0"/>
              <a:t> </a:t>
            </a:r>
            <a:r>
              <a:rPr lang="en-GB" sz="2400" dirty="0" err="1"/>
              <a:t>çekimi</a:t>
            </a:r>
            <a:r>
              <a:rPr lang="en-GB" sz="2400" dirty="0"/>
              <a:t> </a:t>
            </a:r>
            <a:r>
              <a:rPr lang="en-GB" sz="2400" dirty="0" err="1"/>
              <a:t>arasında</a:t>
            </a:r>
            <a:r>
              <a:rPr lang="en-GB" sz="2400" dirty="0"/>
              <a:t> </a:t>
            </a:r>
            <a:r>
              <a:rPr lang="en-GB" sz="2400" dirty="0" err="1"/>
              <a:t>daima</a:t>
            </a:r>
            <a:r>
              <a:rPr lang="en-GB" sz="2400" dirty="0"/>
              <a:t> </a:t>
            </a:r>
            <a:r>
              <a:rPr lang="en-GB" sz="2400" dirty="0" err="1"/>
              <a:t>açık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bağ</a:t>
            </a:r>
            <a:r>
              <a:rPr lang="en-GB" sz="2400" dirty="0"/>
              <a:t>, </a:t>
            </a:r>
            <a:r>
              <a:rPr lang="en-GB" sz="2400" dirty="0" err="1"/>
              <a:t>ilgiyi</a:t>
            </a:r>
            <a:r>
              <a:rPr lang="en-GB" sz="2400" dirty="0"/>
              <a:t> </a:t>
            </a:r>
            <a:r>
              <a:rPr lang="en-GB" sz="2400" dirty="0" err="1"/>
              <a:t>gösteren</a:t>
            </a:r>
            <a:r>
              <a:rPr lang="en-GB" sz="2400" dirty="0"/>
              <a:t> </a:t>
            </a:r>
            <a:r>
              <a:rPr lang="en-GB" sz="2400" dirty="0" err="1"/>
              <a:t>açık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iz</a:t>
            </a:r>
            <a:r>
              <a:rPr lang="en-GB" sz="2400" dirty="0"/>
              <a:t> </a:t>
            </a:r>
            <a:r>
              <a:rPr lang="en-GB" sz="2400" dirty="0" err="1"/>
              <a:t>vardır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/>
              <a:t>Bir </a:t>
            </a:r>
            <a:r>
              <a:rPr lang="en-GB" sz="2400" dirty="0" err="1"/>
              <a:t>sözcük</a:t>
            </a:r>
            <a:r>
              <a:rPr lang="en-GB" sz="2400" dirty="0"/>
              <a:t> </a:t>
            </a:r>
            <a:r>
              <a:rPr lang="en-GB" sz="2400" dirty="0" err="1"/>
              <a:t>köküne</a:t>
            </a:r>
            <a:r>
              <a:rPr lang="en-GB" sz="2400" dirty="0"/>
              <a:t> </a:t>
            </a:r>
            <a:r>
              <a:rPr lang="en-GB" sz="2400" dirty="0" err="1"/>
              <a:t>ek</a:t>
            </a:r>
            <a:r>
              <a:rPr lang="en-GB" sz="2400" dirty="0"/>
              <a:t> </a:t>
            </a:r>
            <a:r>
              <a:rPr lang="en-GB" sz="2400" dirty="0" err="1"/>
              <a:t>getirildiğinde</a:t>
            </a:r>
            <a:r>
              <a:rPr lang="en-GB" sz="2400" dirty="0"/>
              <a:t> </a:t>
            </a:r>
            <a:r>
              <a:rPr lang="en-GB" sz="2400" dirty="0" err="1"/>
              <a:t>kökün</a:t>
            </a:r>
            <a:r>
              <a:rPr lang="en-GB" sz="2400" dirty="0"/>
              <a:t> </a:t>
            </a:r>
            <a:r>
              <a:rPr lang="en-GB" sz="2400" dirty="0" err="1"/>
              <a:t>ünsüzleri</a:t>
            </a:r>
            <a:r>
              <a:rPr lang="en-GB" sz="2400" dirty="0"/>
              <a:t> </a:t>
            </a:r>
            <a:r>
              <a:rPr lang="en-GB" sz="2400" dirty="0" err="1"/>
              <a:t>değişmez</a:t>
            </a:r>
            <a:r>
              <a:rPr lang="en-GB" sz="2400" dirty="0"/>
              <a:t>, </a:t>
            </a:r>
            <a:r>
              <a:rPr lang="en-GB" sz="2400" dirty="0" err="1"/>
              <a:t>ünlüler</a:t>
            </a:r>
            <a:r>
              <a:rPr lang="en-GB" sz="2400" dirty="0"/>
              <a:t> </a:t>
            </a:r>
            <a:r>
              <a:rPr lang="en-GB" sz="2400" dirty="0" err="1"/>
              <a:t>değiştirilerek</a:t>
            </a:r>
            <a:r>
              <a:rPr lang="en-GB" sz="2400" dirty="0"/>
              <a:t> </a:t>
            </a:r>
            <a:r>
              <a:rPr lang="en-GB" sz="2400" dirty="0" err="1"/>
              <a:t>yeni</a:t>
            </a:r>
            <a:r>
              <a:rPr lang="en-GB" sz="2400" dirty="0"/>
              <a:t> </a:t>
            </a:r>
            <a:r>
              <a:rPr lang="en-GB" sz="2400" dirty="0" err="1"/>
              <a:t>sözcükler</a:t>
            </a:r>
            <a:r>
              <a:rPr lang="en-GB" sz="2400" dirty="0"/>
              <a:t> </a:t>
            </a:r>
            <a:r>
              <a:rPr lang="en-GB" sz="2400" dirty="0" err="1"/>
              <a:t>yapılır</a:t>
            </a:r>
            <a:r>
              <a:rPr lang="en-GB" sz="2400" dirty="0"/>
              <a:t>.</a:t>
            </a:r>
            <a:endParaRPr lang="tr-TR" sz="2400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8398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u="sng" dirty="0"/>
            </a:br>
            <a:r>
              <a:rPr lang="en-GB" u="sng" dirty="0" err="1"/>
              <a:t>Çekimli</a:t>
            </a:r>
            <a:r>
              <a:rPr lang="en-GB" u="sng" dirty="0"/>
              <a:t> Diller (Bükümlü Diller)</a:t>
            </a: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lvl="0" algn="just"/>
            <a:r>
              <a:rPr lang="en-GB" dirty="0"/>
              <a:t>Bu </a:t>
            </a:r>
            <a:r>
              <a:rPr lang="en-GB" dirty="0" err="1"/>
              <a:t>dillerde</a:t>
            </a:r>
            <a:r>
              <a:rPr lang="en-GB" dirty="0"/>
              <a:t> </a:t>
            </a:r>
            <a:r>
              <a:rPr lang="en-GB" dirty="0" err="1"/>
              <a:t>sözcük</a:t>
            </a:r>
            <a:r>
              <a:rPr lang="en-GB" dirty="0"/>
              <a:t> </a:t>
            </a:r>
            <a:r>
              <a:rPr lang="en-GB" dirty="0" err="1"/>
              <a:t>kökleri</a:t>
            </a:r>
            <a:r>
              <a:rPr lang="en-GB" dirty="0"/>
              <a:t> </a:t>
            </a:r>
            <a:r>
              <a:rPr lang="en-GB" dirty="0" err="1"/>
              <a:t>ünsüz</a:t>
            </a:r>
            <a:r>
              <a:rPr lang="en-GB" dirty="0"/>
              <a:t> </a:t>
            </a:r>
            <a:r>
              <a:rPr lang="en-GB" dirty="0" err="1"/>
              <a:t>harflerden</a:t>
            </a:r>
            <a:r>
              <a:rPr lang="en-GB" dirty="0"/>
              <a:t> </a:t>
            </a:r>
            <a:r>
              <a:rPr lang="en-GB" dirty="0" err="1"/>
              <a:t>oluşur</a:t>
            </a:r>
            <a:r>
              <a:rPr lang="en-GB" dirty="0"/>
              <a:t>.</a:t>
            </a:r>
            <a:endParaRPr lang="tr-TR" dirty="0"/>
          </a:p>
          <a:p>
            <a:pPr lvl="0" algn="just"/>
            <a:r>
              <a:rPr lang="en-GB" dirty="0"/>
              <a:t>Bu </a:t>
            </a:r>
            <a:r>
              <a:rPr lang="en-GB" dirty="0" err="1"/>
              <a:t>gruba</a:t>
            </a:r>
            <a:r>
              <a:rPr lang="en-GB" dirty="0"/>
              <a:t> </a:t>
            </a:r>
            <a:r>
              <a:rPr lang="en-GB" dirty="0" err="1"/>
              <a:t>giren</a:t>
            </a:r>
            <a:r>
              <a:rPr lang="en-GB" dirty="0"/>
              <a:t> </a:t>
            </a:r>
            <a:r>
              <a:rPr lang="en-GB" dirty="0" err="1"/>
              <a:t>dillerde</a:t>
            </a:r>
            <a:r>
              <a:rPr lang="en-GB" dirty="0"/>
              <a:t> </a:t>
            </a:r>
            <a:r>
              <a:rPr lang="en-GB" dirty="0" err="1"/>
              <a:t>tek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heceli</a:t>
            </a:r>
            <a:r>
              <a:rPr lang="en-GB" dirty="0"/>
              <a:t> </a:t>
            </a:r>
            <a:r>
              <a:rPr lang="en-GB" dirty="0" err="1"/>
              <a:t>sözcük</a:t>
            </a:r>
            <a:r>
              <a:rPr lang="en-GB" dirty="0"/>
              <a:t> </a:t>
            </a:r>
            <a:r>
              <a:rPr lang="en-GB" dirty="0" err="1"/>
              <a:t>kökleri</a:t>
            </a:r>
            <a:r>
              <a:rPr lang="en-GB" dirty="0"/>
              <a:t> </a:t>
            </a:r>
            <a:r>
              <a:rPr lang="en-GB" dirty="0" err="1"/>
              <a:t>bulunur</a:t>
            </a:r>
            <a:r>
              <a:rPr lang="en-GB" dirty="0"/>
              <a:t>.</a:t>
            </a:r>
            <a:endParaRPr lang="tr-TR" dirty="0"/>
          </a:p>
          <a:p>
            <a:pPr lvl="0" algn="just"/>
            <a:r>
              <a:rPr lang="en-GB" dirty="0" err="1"/>
              <a:t>Bükümlü</a:t>
            </a:r>
            <a:r>
              <a:rPr lang="en-GB" dirty="0"/>
              <a:t> </a:t>
            </a:r>
            <a:r>
              <a:rPr lang="en-GB" dirty="0" err="1"/>
              <a:t>diller</a:t>
            </a:r>
            <a:r>
              <a:rPr lang="en-GB" dirty="0"/>
              <a:t>,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bükümlü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gövde</a:t>
            </a:r>
            <a:r>
              <a:rPr lang="en-GB" dirty="0"/>
              <a:t> </a:t>
            </a:r>
            <a:r>
              <a:rPr lang="en-GB" dirty="0" err="1"/>
              <a:t>bükümlü</a:t>
            </a:r>
            <a:r>
              <a:rPr lang="en-GB" dirty="0"/>
              <a:t> </a:t>
            </a:r>
            <a:r>
              <a:rPr lang="en-GB" dirty="0" err="1"/>
              <a:t>olmak</a:t>
            </a:r>
            <a:r>
              <a:rPr lang="en-GB" dirty="0"/>
              <a:t> </a:t>
            </a:r>
            <a:r>
              <a:rPr lang="en-GB" dirty="0" err="1"/>
              <a:t>üzere</a:t>
            </a:r>
            <a:r>
              <a:rPr lang="en-GB" dirty="0"/>
              <a:t> </a:t>
            </a:r>
            <a:r>
              <a:rPr lang="en-GB" dirty="0" err="1"/>
              <a:t>ikiye</a:t>
            </a:r>
            <a:r>
              <a:rPr lang="en-GB" dirty="0"/>
              <a:t> </a:t>
            </a:r>
            <a:r>
              <a:rPr lang="en-GB" dirty="0" err="1"/>
              <a:t>ayrılır</a:t>
            </a:r>
            <a:r>
              <a:rPr lang="en-GB" dirty="0"/>
              <a:t>. </a:t>
            </a:r>
            <a:endParaRPr lang="tr-TR" dirty="0"/>
          </a:p>
          <a:p>
            <a:pPr lvl="0" algn="just"/>
            <a:r>
              <a:rPr lang="en-GB" dirty="0" err="1"/>
              <a:t>Arapça</a:t>
            </a:r>
            <a:r>
              <a:rPr lang="en-GB" dirty="0"/>
              <a:t> </a:t>
            </a:r>
            <a:r>
              <a:rPr lang="en-GB" dirty="0" err="1"/>
              <a:t>kök</a:t>
            </a:r>
            <a:r>
              <a:rPr lang="en-GB" dirty="0"/>
              <a:t> </a:t>
            </a:r>
            <a:r>
              <a:rPr lang="en-GB" dirty="0" err="1"/>
              <a:t>bükümlü</a:t>
            </a:r>
            <a:r>
              <a:rPr lang="en-GB" dirty="0"/>
              <a:t>; </a:t>
            </a:r>
            <a:r>
              <a:rPr lang="en-GB" dirty="0" err="1"/>
              <a:t>Yunan</a:t>
            </a:r>
            <a:r>
              <a:rPr lang="en-GB" dirty="0"/>
              <a:t>, </a:t>
            </a:r>
            <a:r>
              <a:rPr lang="en-GB" dirty="0" err="1"/>
              <a:t>Romen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Germen </a:t>
            </a:r>
            <a:r>
              <a:rPr lang="en-GB" dirty="0" err="1"/>
              <a:t>dilleri</a:t>
            </a:r>
            <a:r>
              <a:rPr lang="en-GB" dirty="0"/>
              <a:t> </a:t>
            </a:r>
            <a:r>
              <a:rPr lang="en-GB" dirty="0" err="1"/>
              <a:t>gövde</a:t>
            </a:r>
            <a:r>
              <a:rPr lang="en-GB" dirty="0"/>
              <a:t> </a:t>
            </a:r>
            <a:r>
              <a:rPr lang="en-GB" dirty="0" err="1"/>
              <a:t>bükümlü</a:t>
            </a:r>
            <a:r>
              <a:rPr lang="en-GB" dirty="0"/>
              <a:t> </a:t>
            </a:r>
            <a:r>
              <a:rPr lang="en-GB" dirty="0" err="1"/>
              <a:t>dillerdendir</a:t>
            </a:r>
            <a:r>
              <a:rPr lang="en-GB" dirty="0"/>
              <a:t>.</a:t>
            </a:r>
            <a:endParaRPr lang="tr-TR" dirty="0"/>
          </a:p>
          <a:p>
            <a:pPr lvl="0" algn="just"/>
            <a:r>
              <a:rPr lang="en-GB" dirty="0" err="1"/>
              <a:t>Çekimli</a:t>
            </a:r>
            <a:r>
              <a:rPr lang="en-GB" dirty="0"/>
              <a:t> </a:t>
            </a:r>
            <a:r>
              <a:rPr lang="en-GB" dirty="0" err="1"/>
              <a:t>diller</a:t>
            </a:r>
            <a:r>
              <a:rPr lang="en-GB" dirty="0"/>
              <a:t>: Hint - </a:t>
            </a:r>
            <a:r>
              <a:rPr lang="en-GB" dirty="0" err="1"/>
              <a:t>Avrupa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ailesi</a:t>
            </a:r>
            <a:r>
              <a:rPr lang="en-GB" dirty="0"/>
              <a:t> (</a:t>
            </a:r>
            <a:r>
              <a:rPr lang="en-GB" dirty="0" err="1"/>
              <a:t>İngilizce</a:t>
            </a:r>
            <a:r>
              <a:rPr lang="en-GB" dirty="0"/>
              <a:t>, </a:t>
            </a:r>
            <a:r>
              <a:rPr lang="en-GB" dirty="0" err="1"/>
              <a:t>Almanca</a:t>
            </a:r>
            <a:r>
              <a:rPr lang="en-GB" dirty="0"/>
              <a:t>, </a:t>
            </a:r>
            <a:r>
              <a:rPr lang="en-GB" dirty="0" err="1"/>
              <a:t>Fransızca</a:t>
            </a:r>
            <a:r>
              <a:rPr lang="en-GB" dirty="0"/>
              <a:t>…).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0018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u="sng" dirty="0"/>
            </a:br>
            <a:r>
              <a:rPr lang="en-GB" u="sng" dirty="0" err="1"/>
              <a:t>Çekimli</a:t>
            </a:r>
            <a:r>
              <a:rPr lang="en-GB" u="sng" dirty="0"/>
              <a:t> Diller (Bükümlü Diller)</a:t>
            </a: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b="1" u="sng" dirty="0" err="1"/>
              <a:t>Arapçadan</a:t>
            </a:r>
            <a:r>
              <a:rPr lang="en-GB" sz="2400" b="1" u="sng" dirty="0"/>
              <a:t> </a:t>
            </a:r>
            <a:r>
              <a:rPr lang="en-GB" sz="2400" b="1" u="sng" dirty="0" err="1"/>
              <a:t>Örnek</a:t>
            </a:r>
            <a:r>
              <a:rPr lang="en-GB" sz="2400" b="1" u="sng" dirty="0"/>
              <a:t>: </a:t>
            </a:r>
            <a:endParaRPr lang="tr-TR" sz="2400" b="1" dirty="0"/>
          </a:p>
          <a:p>
            <a:pPr marL="0" indent="0" algn="just">
              <a:buNone/>
            </a:pPr>
            <a:r>
              <a:rPr lang="en-GB" sz="2400" dirty="0" err="1"/>
              <a:t>Arapça</a:t>
            </a:r>
            <a:r>
              <a:rPr lang="en-GB" sz="2400" dirty="0"/>
              <a:t> </a:t>
            </a:r>
            <a:r>
              <a:rPr lang="en-GB" sz="2400" b="1" dirty="0"/>
              <a:t>“</a:t>
            </a:r>
            <a:r>
              <a:rPr lang="en-GB" sz="2400" b="1" dirty="0" err="1"/>
              <a:t>kavl</a:t>
            </a:r>
            <a:r>
              <a:rPr lang="en-GB" sz="2400" b="1" dirty="0"/>
              <a:t>”</a:t>
            </a:r>
            <a:r>
              <a:rPr lang="en-GB" sz="2400" dirty="0"/>
              <a:t> </a:t>
            </a:r>
            <a:r>
              <a:rPr lang="en-GB" sz="2400" dirty="0" err="1"/>
              <a:t>söz</a:t>
            </a:r>
            <a:r>
              <a:rPr lang="en-GB" sz="2400" dirty="0"/>
              <a:t> </a:t>
            </a:r>
            <a:r>
              <a:rPr lang="en-GB" sz="2400" dirty="0" err="1"/>
              <a:t>demektir</a:t>
            </a:r>
            <a:r>
              <a:rPr lang="en-GB" sz="2400" dirty="0"/>
              <a:t>. </a:t>
            </a:r>
            <a:endParaRPr lang="tr-TR" sz="2400" dirty="0"/>
          </a:p>
          <a:p>
            <a:pPr marL="0" indent="0" algn="just">
              <a:buNone/>
            </a:pPr>
            <a:r>
              <a:rPr lang="en-GB" sz="2400" b="1" dirty="0"/>
              <a:t>“</a:t>
            </a:r>
            <a:r>
              <a:rPr lang="en-GB" sz="2400" b="1" dirty="0" err="1"/>
              <a:t>kâle</a:t>
            </a:r>
            <a:r>
              <a:rPr lang="en-GB" sz="2400" b="1" dirty="0"/>
              <a:t>”  </a:t>
            </a:r>
            <a:r>
              <a:rPr lang="en-GB" sz="2400" dirty="0"/>
              <a:t>“</a:t>
            </a:r>
            <a:r>
              <a:rPr lang="en-GB" sz="2400" dirty="0" err="1"/>
              <a:t>söyledi</a:t>
            </a:r>
            <a:r>
              <a:rPr lang="en-GB" sz="2400" dirty="0"/>
              <a:t>”,</a:t>
            </a:r>
            <a:endParaRPr lang="tr-TR" sz="2400" dirty="0"/>
          </a:p>
          <a:p>
            <a:pPr marL="0" indent="0" algn="just">
              <a:buNone/>
            </a:pPr>
            <a:r>
              <a:rPr lang="en-GB" sz="2400" b="1" dirty="0"/>
              <a:t>“</a:t>
            </a:r>
            <a:r>
              <a:rPr lang="en-GB" sz="2400" b="1" dirty="0" err="1"/>
              <a:t>yekûlu</a:t>
            </a:r>
            <a:r>
              <a:rPr lang="en-GB" sz="2400" b="1" dirty="0"/>
              <a:t>” </a:t>
            </a:r>
            <a:r>
              <a:rPr lang="en-GB" sz="2400" dirty="0"/>
              <a:t>“</a:t>
            </a:r>
            <a:r>
              <a:rPr lang="en-GB" sz="2400" dirty="0" err="1"/>
              <a:t>söyler</a:t>
            </a:r>
            <a:r>
              <a:rPr lang="en-GB" sz="2400" dirty="0"/>
              <a:t> (</a:t>
            </a:r>
            <a:r>
              <a:rPr lang="en-GB" sz="2400" dirty="0" err="1"/>
              <a:t>veya</a:t>
            </a:r>
            <a:r>
              <a:rPr lang="en-GB" sz="2400" dirty="0"/>
              <a:t> </a:t>
            </a:r>
            <a:r>
              <a:rPr lang="en-GB" sz="2400" dirty="0" err="1"/>
              <a:t>söylüyor</a:t>
            </a:r>
            <a:r>
              <a:rPr lang="en-GB" sz="2400" dirty="0"/>
              <a:t>)”,</a:t>
            </a:r>
            <a:endParaRPr lang="tr-TR" sz="2400" dirty="0"/>
          </a:p>
          <a:p>
            <a:pPr marL="0" indent="0" algn="just">
              <a:buNone/>
            </a:pPr>
            <a:r>
              <a:rPr lang="en-GB" sz="2400" b="1" dirty="0"/>
              <a:t>“</a:t>
            </a:r>
            <a:r>
              <a:rPr lang="en-GB" sz="2400" b="1" dirty="0" err="1"/>
              <a:t>kul</a:t>
            </a:r>
            <a:r>
              <a:rPr lang="en-GB" sz="2400" b="1" dirty="0"/>
              <a:t>” </a:t>
            </a:r>
            <a:r>
              <a:rPr lang="en-GB" sz="2400" dirty="0"/>
              <a:t>“</a:t>
            </a:r>
            <a:r>
              <a:rPr lang="en-GB" sz="2400" dirty="0" err="1"/>
              <a:t>söyle</a:t>
            </a:r>
            <a:r>
              <a:rPr lang="en-GB" sz="2400" dirty="0"/>
              <a:t>, de” </a:t>
            </a:r>
            <a:r>
              <a:rPr lang="en-GB" sz="2400" dirty="0" err="1"/>
              <a:t>anlamlarına</a:t>
            </a:r>
            <a:r>
              <a:rPr lang="en-GB" sz="2400" dirty="0"/>
              <a:t> </a:t>
            </a:r>
            <a:r>
              <a:rPr lang="en-GB" sz="2400" dirty="0" err="1"/>
              <a:t>gelir</a:t>
            </a:r>
            <a:r>
              <a:rPr lang="en-GB" sz="2400" dirty="0"/>
              <a:t>. </a:t>
            </a:r>
            <a:r>
              <a:rPr lang="en-GB" sz="2400" dirty="0" err="1"/>
              <a:t>Kelimenin</a:t>
            </a:r>
            <a:r>
              <a:rPr lang="en-GB" sz="2400" dirty="0"/>
              <a:t> </a:t>
            </a:r>
            <a:r>
              <a:rPr lang="en-GB" sz="2400" dirty="0" err="1"/>
              <a:t>kökündeki</a:t>
            </a:r>
            <a:r>
              <a:rPr lang="en-GB" sz="2400" dirty="0"/>
              <a:t> </a:t>
            </a:r>
            <a:r>
              <a:rPr lang="en-GB" sz="2400" b="1" dirty="0"/>
              <a:t>a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b="1" dirty="0"/>
              <a:t>e </a:t>
            </a:r>
            <a:r>
              <a:rPr lang="en-GB" sz="2400" dirty="0" err="1"/>
              <a:t>sesleri</a:t>
            </a:r>
            <a:r>
              <a:rPr lang="en-GB" sz="2400" dirty="0"/>
              <a:t> </a:t>
            </a:r>
            <a:r>
              <a:rPr lang="en-GB" sz="2400" dirty="0" err="1"/>
              <a:t>diğer</a:t>
            </a:r>
            <a:r>
              <a:rPr lang="en-GB" sz="2400" dirty="0"/>
              <a:t> </a:t>
            </a:r>
            <a:r>
              <a:rPr lang="en-GB" sz="2400" dirty="0" err="1"/>
              <a:t>çekimlerde</a:t>
            </a:r>
            <a:r>
              <a:rPr lang="en-GB" sz="2400" dirty="0"/>
              <a:t> </a:t>
            </a:r>
            <a:r>
              <a:rPr lang="en-GB" sz="2400" dirty="0" err="1"/>
              <a:t>ya</a:t>
            </a:r>
            <a:r>
              <a:rPr lang="en-GB" sz="2400" dirty="0"/>
              <a:t> </a:t>
            </a:r>
            <a:r>
              <a:rPr lang="en-GB" sz="2400" dirty="0" err="1"/>
              <a:t>düşmüş</a:t>
            </a:r>
            <a:r>
              <a:rPr lang="en-GB" sz="2400" dirty="0"/>
              <a:t> </a:t>
            </a:r>
            <a:r>
              <a:rPr lang="en-GB" sz="2400" dirty="0" err="1"/>
              <a:t>veya</a:t>
            </a:r>
            <a:r>
              <a:rPr lang="en-GB" sz="2400" dirty="0"/>
              <a:t> </a:t>
            </a:r>
            <a:r>
              <a:rPr lang="en-GB" sz="2400" dirty="0" err="1"/>
              <a:t>uzamış</a:t>
            </a:r>
            <a:r>
              <a:rPr lang="en-GB" sz="2400" dirty="0"/>
              <a:t>, </a:t>
            </a:r>
            <a:r>
              <a:rPr lang="en-GB" sz="2400" dirty="0" err="1"/>
              <a:t>bazı</a:t>
            </a:r>
            <a:r>
              <a:rPr lang="en-GB" sz="2400" dirty="0"/>
              <a:t> </a:t>
            </a:r>
            <a:r>
              <a:rPr lang="en-GB" sz="2400" dirty="0" err="1"/>
              <a:t>çekimlerde</a:t>
            </a:r>
            <a:r>
              <a:rPr lang="en-GB" sz="2400" dirty="0"/>
              <a:t> de </a:t>
            </a:r>
            <a:r>
              <a:rPr lang="en-GB" sz="2400" dirty="0" err="1"/>
              <a:t>yerlerini</a:t>
            </a:r>
            <a:r>
              <a:rPr lang="en-GB" sz="2400" dirty="0"/>
              <a:t> </a:t>
            </a:r>
            <a:r>
              <a:rPr lang="en-GB" sz="2400" dirty="0" err="1"/>
              <a:t>başka</a:t>
            </a:r>
            <a:r>
              <a:rPr lang="en-GB" sz="2400" dirty="0"/>
              <a:t> </a:t>
            </a:r>
            <a:r>
              <a:rPr lang="en-GB" sz="2400" dirty="0" err="1"/>
              <a:t>seslere</a:t>
            </a:r>
            <a:r>
              <a:rPr lang="en-GB" sz="2400" dirty="0"/>
              <a:t> </a:t>
            </a:r>
            <a:r>
              <a:rPr lang="en-GB" sz="2400" dirty="0" err="1"/>
              <a:t>bırakmıştır</a:t>
            </a:r>
            <a:r>
              <a:rPr lang="en-GB" sz="2400" dirty="0"/>
              <a:t> (</a:t>
            </a:r>
            <a:r>
              <a:rPr lang="en-GB" sz="2400" dirty="0" err="1"/>
              <a:t>yekûlu</a:t>
            </a:r>
            <a:r>
              <a:rPr lang="en-GB" sz="2400" dirty="0"/>
              <a:t>). </a:t>
            </a:r>
            <a:r>
              <a:rPr lang="en-GB" sz="2400" b="1" dirty="0" err="1"/>
              <a:t>Kav</a:t>
            </a:r>
            <a:r>
              <a:rPr lang="en-GB" sz="2400" dirty="0" err="1"/>
              <a:t>l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b="1" dirty="0" err="1"/>
              <a:t>yekûlu</a:t>
            </a:r>
            <a:r>
              <a:rPr lang="en-GB" sz="2400" dirty="0"/>
              <a:t> </a:t>
            </a:r>
            <a:r>
              <a:rPr lang="en-GB" sz="2400" dirty="0" err="1"/>
              <a:t>arasında</a:t>
            </a:r>
            <a:r>
              <a:rPr lang="en-GB" sz="2400" dirty="0"/>
              <a:t> </a:t>
            </a:r>
            <a:r>
              <a:rPr lang="en-GB" sz="2400" dirty="0" err="1"/>
              <a:t>şekil</a:t>
            </a:r>
            <a:r>
              <a:rPr lang="en-GB" sz="2400" dirty="0"/>
              <a:t> </a:t>
            </a:r>
            <a:r>
              <a:rPr lang="en-GB" sz="2400" dirty="0" err="1"/>
              <a:t>benzerliği</a:t>
            </a:r>
            <a:r>
              <a:rPr lang="en-GB" sz="2400" dirty="0"/>
              <a:t> </a:t>
            </a:r>
            <a:r>
              <a:rPr lang="en-GB" sz="2400" dirty="0" err="1"/>
              <a:t>kalmamış</a:t>
            </a:r>
            <a:r>
              <a:rPr lang="en-GB" sz="2400" dirty="0"/>
              <a:t> </a:t>
            </a:r>
            <a:r>
              <a:rPr lang="en-GB" sz="2400" dirty="0" err="1"/>
              <a:t>gibidir</a:t>
            </a:r>
            <a:r>
              <a:rPr lang="en-GB" sz="2400" dirty="0"/>
              <a:t>. </a:t>
            </a:r>
            <a:r>
              <a:rPr lang="en-GB" sz="2400" dirty="0" err="1"/>
              <a:t>Görüldüğü</a:t>
            </a:r>
            <a:r>
              <a:rPr lang="en-GB" sz="2400" dirty="0"/>
              <a:t> </a:t>
            </a:r>
            <a:r>
              <a:rPr lang="en-GB" sz="2400" dirty="0" err="1"/>
              <a:t>gibi</a:t>
            </a:r>
            <a:r>
              <a:rPr lang="en-GB" sz="2400" dirty="0"/>
              <a:t> </a:t>
            </a:r>
            <a:r>
              <a:rPr lang="en-GB" sz="2400" dirty="0" err="1"/>
              <a:t>kök</a:t>
            </a:r>
            <a:r>
              <a:rPr lang="en-GB" sz="2400" dirty="0"/>
              <a:t> </a:t>
            </a:r>
            <a:r>
              <a:rPr lang="en-GB" sz="2400" dirty="0" err="1"/>
              <a:t>harfler</a:t>
            </a:r>
            <a:r>
              <a:rPr lang="en-GB" sz="2400" dirty="0"/>
              <a:t> (</a:t>
            </a:r>
            <a:r>
              <a:rPr lang="en-GB" sz="2400" dirty="0" err="1"/>
              <a:t>kvl</a:t>
            </a:r>
            <a:r>
              <a:rPr lang="en-GB" sz="2400" dirty="0"/>
              <a:t>) </a:t>
            </a:r>
            <a:r>
              <a:rPr lang="en-GB" sz="2400" dirty="0" err="1"/>
              <a:t>kalmakla</a:t>
            </a:r>
            <a:r>
              <a:rPr lang="en-GB" sz="2400" dirty="0"/>
              <a:t> </a:t>
            </a:r>
            <a:r>
              <a:rPr lang="en-GB" sz="2400" dirty="0" err="1"/>
              <a:t>beraber</a:t>
            </a:r>
            <a:r>
              <a:rPr lang="en-GB" sz="2400" dirty="0"/>
              <a:t> </a:t>
            </a:r>
            <a:r>
              <a:rPr lang="en-GB" sz="2400" dirty="0" err="1"/>
              <a:t>kelime</a:t>
            </a:r>
            <a:r>
              <a:rPr lang="en-GB" sz="2400" dirty="0"/>
              <a:t> </a:t>
            </a:r>
            <a:r>
              <a:rPr lang="en-GB" sz="2400" dirty="0" err="1"/>
              <a:t>kırılıyor</a:t>
            </a:r>
            <a:r>
              <a:rPr lang="en-GB" sz="2400" dirty="0"/>
              <a:t>, </a:t>
            </a:r>
            <a:r>
              <a:rPr lang="en-GB" sz="2400" dirty="0" err="1"/>
              <a:t>ünlüleri</a:t>
            </a:r>
            <a:r>
              <a:rPr lang="en-GB" sz="2400" dirty="0"/>
              <a:t> </a:t>
            </a:r>
            <a:r>
              <a:rPr lang="en-GB" sz="2400" dirty="0" err="1"/>
              <a:t>değişiyor</a:t>
            </a:r>
            <a:r>
              <a:rPr lang="en-GB" sz="2400" dirty="0"/>
              <a:t>, </a:t>
            </a:r>
            <a:r>
              <a:rPr lang="en-GB" sz="2400" dirty="0" err="1"/>
              <a:t>eğilip</a:t>
            </a:r>
            <a:r>
              <a:rPr lang="en-GB" sz="2400" dirty="0"/>
              <a:t> </a:t>
            </a:r>
            <a:r>
              <a:rPr lang="en-GB" sz="2400" dirty="0" err="1"/>
              <a:t>bükülüyor</a:t>
            </a:r>
            <a:r>
              <a:rPr lang="en-GB" sz="2400" dirty="0"/>
              <a:t>, </a:t>
            </a:r>
            <a:r>
              <a:rPr lang="en-GB" sz="2400" dirty="0" err="1"/>
              <a:t>tanınmaz</a:t>
            </a:r>
            <a:r>
              <a:rPr lang="en-GB" sz="2400" dirty="0"/>
              <a:t> hale </a:t>
            </a:r>
            <a:r>
              <a:rPr lang="en-GB" sz="2400" dirty="0" err="1"/>
              <a:t>geliyor</a:t>
            </a:r>
            <a:r>
              <a:rPr lang="en-GB" sz="2400" dirty="0"/>
              <a:t>.</a:t>
            </a:r>
            <a:endParaRPr lang="tr-TR" sz="2400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0188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u="sng" dirty="0"/>
            </a:br>
            <a:r>
              <a:rPr lang="en-GB" u="sng" dirty="0" err="1"/>
              <a:t>Çekimli</a:t>
            </a:r>
            <a:r>
              <a:rPr lang="en-GB" u="sng" dirty="0"/>
              <a:t> Diller (Bükümlü Diller)</a:t>
            </a: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 err="1"/>
              <a:t>İngilizceden</a:t>
            </a:r>
            <a:r>
              <a:rPr lang="en-GB" sz="2400" b="1" u="sng" dirty="0"/>
              <a:t> </a:t>
            </a:r>
            <a:r>
              <a:rPr lang="en-GB" sz="2400" b="1" u="sng" dirty="0" err="1"/>
              <a:t>Örnek</a:t>
            </a:r>
            <a:r>
              <a:rPr lang="en-GB" sz="2400" b="1" u="sng" dirty="0"/>
              <a:t>: </a:t>
            </a:r>
            <a:endParaRPr lang="tr-TR" sz="2400" b="1" dirty="0"/>
          </a:p>
          <a:p>
            <a:pPr marL="0" indent="0" algn="just">
              <a:buNone/>
            </a:pPr>
            <a:r>
              <a:rPr lang="en-GB" sz="2400" b="1" dirty="0"/>
              <a:t>“to see”</a:t>
            </a:r>
            <a:r>
              <a:rPr lang="en-GB" sz="2400" dirty="0"/>
              <a:t> (</a:t>
            </a:r>
            <a:r>
              <a:rPr lang="en-GB" sz="2400" dirty="0" err="1"/>
              <a:t>görmek</a:t>
            </a:r>
            <a:r>
              <a:rPr lang="en-GB" sz="2400" dirty="0"/>
              <a:t>) </a:t>
            </a:r>
            <a:r>
              <a:rPr lang="en-GB" sz="2400" dirty="0" err="1"/>
              <a:t>fiili</a:t>
            </a:r>
            <a:r>
              <a:rPr lang="en-GB" sz="2400" dirty="0"/>
              <a:t> </a:t>
            </a:r>
            <a:r>
              <a:rPr lang="en-GB" sz="2400" dirty="0" err="1"/>
              <a:t>geniş</a:t>
            </a:r>
            <a:r>
              <a:rPr lang="en-GB" sz="2400" dirty="0"/>
              <a:t> </a:t>
            </a:r>
            <a:r>
              <a:rPr lang="en-GB" sz="2400" dirty="0" err="1"/>
              <a:t>zamanda</a:t>
            </a:r>
            <a:r>
              <a:rPr lang="en-GB" sz="2400" dirty="0"/>
              <a:t> </a:t>
            </a:r>
            <a:r>
              <a:rPr lang="en-GB" sz="2400" b="1" dirty="0"/>
              <a:t>“see”</a:t>
            </a:r>
            <a:r>
              <a:rPr lang="en-GB" sz="2400" dirty="0"/>
              <a:t> </a:t>
            </a:r>
            <a:r>
              <a:rPr lang="en-GB" sz="2400" dirty="0" err="1"/>
              <a:t>şeklinde</a:t>
            </a:r>
            <a:r>
              <a:rPr lang="en-GB" sz="2400" dirty="0"/>
              <a:t> </a:t>
            </a:r>
            <a:r>
              <a:rPr lang="en-GB" sz="2400" dirty="0" err="1"/>
              <a:t>çekimlenirken</a:t>
            </a:r>
            <a:r>
              <a:rPr lang="en-GB" sz="2400" dirty="0"/>
              <a:t>, </a:t>
            </a:r>
            <a:r>
              <a:rPr lang="en-GB" sz="2400" dirty="0" err="1"/>
              <a:t>geçmiş</a:t>
            </a:r>
            <a:r>
              <a:rPr lang="en-GB" sz="2400" dirty="0"/>
              <a:t> zaman </a:t>
            </a:r>
            <a:r>
              <a:rPr lang="en-GB" sz="2400" dirty="0" err="1"/>
              <a:t>çekiminde</a:t>
            </a:r>
            <a:r>
              <a:rPr lang="en-GB" sz="2400" dirty="0"/>
              <a:t> </a:t>
            </a:r>
            <a:r>
              <a:rPr lang="en-GB" sz="2400" b="1" dirty="0"/>
              <a:t>“saw”</a:t>
            </a:r>
            <a:r>
              <a:rPr lang="en-GB" sz="2400" dirty="0"/>
              <a:t> </a:t>
            </a:r>
            <a:r>
              <a:rPr lang="en-GB" sz="2400" dirty="0" err="1"/>
              <a:t>şekline</a:t>
            </a:r>
            <a:r>
              <a:rPr lang="en-GB" sz="2400" dirty="0"/>
              <a:t> </a:t>
            </a:r>
            <a:r>
              <a:rPr lang="en-GB" sz="2400" dirty="0" err="1"/>
              <a:t>girer</a:t>
            </a:r>
            <a:r>
              <a:rPr lang="en-GB" sz="2400" dirty="0"/>
              <a:t>. Bu </a:t>
            </a:r>
            <a:r>
              <a:rPr lang="en-GB" sz="2400" dirty="0" err="1"/>
              <a:t>fiil</a:t>
            </a:r>
            <a:r>
              <a:rPr lang="en-GB" sz="2400" dirty="0"/>
              <a:t> </a:t>
            </a:r>
            <a:r>
              <a:rPr lang="en-GB" sz="2400" dirty="0" err="1"/>
              <a:t>geçmiş</a:t>
            </a:r>
            <a:r>
              <a:rPr lang="en-GB" sz="2400" dirty="0"/>
              <a:t> </a:t>
            </a:r>
            <a:r>
              <a:rPr lang="en-GB" sz="2400" dirty="0" err="1"/>
              <a:t>zamanın</a:t>
            </a:r>
            <a:r>
              <a:rPr lang="en-GB" sz="2400" dirty="0"/>
              <a:t> </a:t>
            </a:r>
            <a:r>
              <a:rPr lang="en-GB" sz="2400" dirty="0" err="1"/>
              <a:t>hikayesinde</a:t>
            </a:r>
            <a:r>
              <a:rPr lang="en-GB" sz="2400" dirty="0"/>
              <a:t> </a:t>
            </a:r>
            <a:r>
              <a:rPr lang="en-GB" sz="2400" b="1" dirty="0"/>
              <a:t>“seen”</a:t>
            </a:r>
            <a:r>
              <a:rPr lang="en-GB" sz="2400" dirty="0"/>
              <a:t> </a:t>
            </a:r>
            <a:r>
              <a:rPr lang="en-GB" sz="2400" dirty="0" err="1"/>
              <a:t>olur</a:t>
            </a:r>
            <a:r>
              <a:rPr lang="en-GB" sz="2400" dirty="0"/>
              <a:t>. </a:t>
            </a:r>
            <a:r>
              <a:rPr lang="en-GB" sz="2400" b="1" dirty="0"/>
              <a:t>“</a:t>
            </a:r>
            <a:r>
              <a:rPr lang="en-GB" sz="2400" b="1" dirty="0" err="1"/>
              <a:t>take”</a:t>
            </a:r>
            <a:r>
              <a:rPr lang="en-GB" sz="2400" dirty="0" err="1"/>
              <a:t>in</a:t>
            </a:r>
            <a:r>
              <a:rPr lang="en-GB" sz="2400" dirty="0"/>
              <a:t> “</a:t>
            </a:r>
            <a:r>
              <a:rPr lang="en-GB" sz="2400" b="1" dirty="0"/>
              <a:t>took&gt;taken”</a:t>
            </a:r>
            <a:r>
              <a:rPr lang="en-GB" sz="2400" dirty="0"/>
              <a:t>, “</a:t>
            </a:r>
            <a:r>
              <a:rPr lang="en-GB" sz="2400" b="1" dirty="0" err="1"/>
              <a:t>buy</a:t>
            </a:r>
            <a:r>
              <a:rPr lang="en-GB" sz="2400" dirty="0" err="1"/>
              <a:t>”ın</a:t>
            </a:r>
            <a:r>
              <a:rPr lang="en-GB" sz="2400" dirty="0"/>
              <a:t> “</a:t>
            </a:r>
            <a:r>
              <a:rPr lang="en-GB" sz="2400" b="1" dirty="0"/>
              <a:t>bought” </a:t>
            </a:r>
            <a:r>
              <a:rPr lang="en-GB" sz="2400" dirty="0" err="1"/>
              <a:t>olması</a:t>
            </a:r>
            <a:r>
              <a:rPr lang="en-GB" sz="2400" dirty="0"/>
              <a:t> da </a:t>
            </a:r>
            <a:r>
              <a:rPr lang="en-GB" sz="2400" dirty="0" err="1"/>
              <a:t>çekimliliğe</a:t>
            </a:r>
            <a:r>
              <a:rPr lang="en-GB" sz="2400" dirty="0"/>
              <a:t> </a:t>
            </a:r>
            <a:r>
              <a:rPr lang="en-GB" sz="2400" dirty="0" err="1"/>
              <a:t>örnektir</a:t>
            </a:r>
            <a:r>
              <a:rPr lang="en-GB" sz="2400" dirty="0"/>
              <a:t>. </a:t>
            </a:r>
            <a:endParaRPr lang="tr-TR" sz="2400" dirty="0"/>
          </a:p>
          <a:p>
            <a:pPr marL="0" indent="0" algn="just">
              <a:buNone/>
            </a:pPr>
            <a:r>
              <a:rPr lang="en-GB" sz="2400" dirty="0"/>
              <a:t> </a:t>
            </a:r>
            <a:r>
              <a:rPr lang="en-GB" sz="2400" b="1" u="sng" dirty="0" err="1"/>
              <a:t>Almancadan</a:t>
            </a:r>
            <a:r>
              <a:rPr lang="en-GB" sz="2400" b="1" u="sng" dirty="0"/>
              <a:t> </a:t>
            </a:r>
            <a:r>
              <a:rPr lang="en-GB" sz="2400" b="1" u="sng" dirty="0" err="1"/>
              <a:t>Örnek</a:t>
            </a:r>
            <a:r>
              <a:rPr lang="en-GB" sz="2400" b="1" dirty="0"/>
              <a:t>:</a:t>
            </a:r>
            <a:endParaRPr lang="tr-TR" sz="2400" b="1" dirty="0"/>
          </a:p>
          <a:p>
            <a:pPr marL="0" indent="0" algn="just">
              <a:buNone/>
            </a:pPr>
            <a:r>
              <a:rPr lang="en-GB" sz="2400" b="1" dirty="0"/>
              <a:t>“</a:t>
            </a:r>
            <a:r>
              <a:rPr lang="en-GB" sz="2400" b="1" dirty="0" err="1"/>
              <a:t>trinken</a:t>
            </a:r>
            <a:r>
              <a:rPr lang="en-GB" sz="2400" b="1" dirty="0"/>
              <a:t>”</a:t>
            </a:r>
            <a:r>
              <a:rPr lang="en-GB" sz="2400" dirty="0"/>
              <a:t> (</a:t>
            </a:r>
            <a:r>
              <a:rPr lang="en-GB" sz="2400" dirty="0" err="1"/>
              <a:t>içmek</a:t>
            </a:r>
            <a:r>
              <a:rPr lang="en-GB" sz="2400" dirty="0"/>
              <a:t>) </a:t>
            </a:r>
            <a:r>
              <a:rPr lang="en-GB" sz="2400" dirty="0" err="1"/>
              <a:t>fiili</a:t>
            </a:r>
            <a:r>
              <a:rPr lang="en-GB" sz="2400" dirty="0"/>
              <a:t>, </a:t>
            </a:r>
            <a:r>
              <a:rPr lang="en-GB" sz="2400" b="1" dirty="0"/>
              <a:t>“</a:t>
            </a:r>
            <a:r>
              <a:rPr lang="en-GB" sz="2400" b="1" dirty="0" err="1"/>
              <a:t>trank</a:t>
            </a:r>
            <a:r>
              <a:rPr lang="en-GB" sz="2400" b="1" dirty="0"/>
              <a:t>”</a:t>
            </a:r>
            <a:r>
              <a:rPr lang="en-GB" sz="2400" dirty="0"/>
              <a:t> (</a:t>
            </a:r>
            <a:r>
              <a:rPr lang="en-GB" sz="2400" dirty="0" err="1"/>
              <a:t>iç</a:t>
            </a:r>
            <a:r>
              <a:rPr lang="en-GB" sz="2400" dirty="0"/>
              <a:t>), </a:t>
            </a:r>
            <a:r>
              <a:rPr lang="en-GB" sz="2400" b="1" dirty="0"/>
              <a:t>“</a:t>
            </a:r>
            <a:r>
              <a:rPr lang="en-GB" sz="2400" b="1" dirty="0" err="1"/>
              <a:t>getrunken</a:t>
            </a:r>
            <a:r>
              <a:rPr lang="en-GB" sz="2400" b="1" dirty="0"/>
              <a:t>”</a:t>
            </a:r>
            <a:r>
              <a:rPr lang="en-GB" sz="2400" dirty="0"/>
              <a:t> (</a:t>
            </a:r>
            <a:r>
              <a:rPr lang="en-GB" sz="2400" dirty="0" err="1"/>
              <a:t>içti</a:t>
            </a:r>
            <a:r>
              <a:rPr lang="en-GB" sz="2400" dirty="0"/>
              <a:t>) </a:t>
            </a:r>
            <a:r>
              <a:rPr lang="en-GB" sz="2400" dirty="0" err="1"/>
              <a:t>şekline</a:t>
            </a:r>
            <a:r>
              <a:rPr lang="en-GB" sz="2400" dirty="0"/>
              <a:t> </a:t>
            </a:r>
            <a:r>
              <a:rPr lang="en-GB" sz="2400" dirty="0" err="1"/>
              <a:t>girer</a:t>
            </a:r>
            <a:r>
              <a:rPr lang="en-GB" sz="2400" dirty="0"/>
              <a:t>.</a:t>
            </a:r>
            <a:endParaRPr lang="tr-TR" sz="2400" dirty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950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r>
              <a:rPr lang="en-GB" dirty="0"/>
              <a:t>Köken (Kaynak) Bakımından Diller</a:t>
            </a:r>
            <a:br>
              <a:rPr lang="tr-TR" i="1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algn="just"/>
            <a:r>
              <a:rPr lang="en-GB" sz="2400" dirty="0" err="1"/>
              <a:t>Köken</a:t>
            </a:r>
            <a:r>
              <a:rPr lang="en-GB" sz="2400" dirty="0"/>
              <a:t> </a:t>
            </a:r>
            <a:r>
              <a:rPr lang="en-GB" sz="2400" dirty="0" err="1"/>
              <a:t>bakımından</a:t>
            </a:r>
            <a:r>
              <a:rPr lang="en-GB" sz="2400" dirty="0"/>
              <a:t> </a:t>
            </a:r>
            <a:r>
              <a:rPr lang="en-GB" sz="2400" dirty="0" err="1"/>
              <a:t>yapılan</a:t>
            </a:r>
            <a:r>
              <a:rPr lang="en-GB" sz="2400" dirty="0"/>
              <a:t> </a:t>
            </a:r>
            <a:r>
              <a:rPr lang="en-GB" sz="2400" dirty="0" err="1"/>
              <a:t>sınıflandırmada</a:t>
            </a:r>
            <a:r>
              <a:rPr lang="en-GB" sz="2400" dirty="0"/>
              <a:t>, </a:t>
            </a:r>
            <a:r>
              <a:rPr lang="en-GB" sz="2400" dirty="0" err="1"/>
              <a:t>aynı</a:t>
            </a:r>
            <a:r>
              <a:rPr lang="en-GB" sz="2400" dirty="0"/>
              <a:t> </a:t>
            </a:r>
            <a:r>
              <a:rPr lang="en-GB" sz="2400" dirty="0" err="1"/>
              <a:t>kaynaktan</a:t>
            </a:r>
            <a:r>
              <a:rPr lang="en-GB" sz="2400" dirty="0"/>
              <a:t> </a:t>
            </a:r>
            <a:r>
              <a:rPr lang="en-GB" sz="2400" dirty="0" err="1"/>
              <a:t>çıkmış</a:t>
            </a:r>
            <a:r>
              <a:rPr lang="en-GB" sz="2400" dirty="0"/>
              <a:t> </a:t>
            </a:r>
            <a:r>
              <a:rPr lang="en-GB" sz="2400" dirty="0" err="1"/>
              <a:t>olduğu</a:t>
            </a:r>
            <a:r>
              <a:rPr lang="en-GB" sz="2400" dirty="0"/>
              <a:t> </a:t>
            </a:r>
            <a:r>
              <a:rPr lang="en-GB" sz="2400" dirty="0" err="1"/>
              <a:t>düşünülen</a:t>
            </a:r>
            <a:r>
              <a:rPr lang="en-GB" sz="2400" dirty="0"/>
              <a:t> </a:t>
            </a:r>
            <a:r>
              <a:rPr lang="en-GB" sz="2400" dirty="0" err="1"/>
              <a:t>dillerin</a:t>
            </a:r>
            <a:r>
              <a:rPr lang="en-GB" sz="2400" dirty="0"/>
              <a:t> </a:t>
            </a:r>
            <a:r>
              <a:rPr lang="en-GB" sz="2400" dirty="0" err="1"/>
              <a:t>akraba</a:t>
            </a:r>
            <a:r>
              <a:rPr lang="en-GB" sz="2400" dirty="0"/>
              <a:t> </a:t>
            </a:r>
            <a:r>
              <a:rPr lang="en-GB" sz="2400" dirty="0" err="1"/>
              <a:t>olduğu</a:t>
            </a:r>
            <a:r>
              <a:rPr lang="en-GB" sz="2400" dirty="0"/>
              <a:t> </a:t>
            </a:r>
            <a:r>
              <a:rPr lang="en-GB" sz="2400" dirty="0" err="1"/>
              <a:t>düşünülmektedir</a:t>
            </a:r>
            <a:r>
              <a:rPr lang="en-GB" sz="2400" dirty="0"/>
              <a:t>.  Bu </a:t>
            </a:r>
            <a:r>
              <a:rPr lang="en-GB" sz="2400" dirty="0" err="1"/>
              <a:t>sınıflandırma</a:t>
            </a:r>
            <a:r>
              <a:rPr lang="en-GB" sz="2400" dirty="0"/>
              <a:t> </a:t>
            </a:r>
            <a:r>
              <a:rPr lang="en-GB" sz="2400" dirty="0" err="1"/>
              <a:t>yapılırken</a:t>
            </a:r>
            <a:r>
              <a:rPr lang="en-GB" sz="2400" dirty="0"/>
              <a:t>, </a:t>
            </a:r>
            <a:r>
              <a:rPr lang="en-GB" sz="2400" dirty="0" err="1"/>
              <a:t>dillerin</a:t>
            </a:r>
            <a:r>
              <a:rPr lang="en-GB" sz="2400" dirty="0"/>
              <a:t>; </a:t>
            </a:r>
            <a:r>
              <a:rPr lang="en-GB" sz="2400" dirty="0" err="1"/>
              <a:t>ses</a:t>
            </a:r>
            <a:r>
              <a:rPr lang="en-GB" sz="2400" dirty="0"/>
              <a:t> </a:t>
            </a:r>
            <a:r>
              <a:rPr lang="en-GB" sz="2400" dirty="0" err="1"/>
              <a:t>yapısı</a:t>
            </a:r>
            <a:r>
              <a:rPr lang="en-GB" sz="2400" dirty="0"/>
              <a:t> (</a:t>
            </a:r>
            <a:r>
              <a:rPr lang="en-GB" sz="2400" dirty="0" err="1"/>
              <a:t>fonetik</a:t>
            </a:r>
            <a:r>
              <a:rPr lang="en-GB" sz="2400" dirty="0"/>
              <a:t>), </a:t>
            </a:r>
            <a:r>
              <a:rPr lang="en-GB" sz="2400" dirty="0" err="1"/>
              <a:t>şekil</a:t>
            </a:r>
            <a:r>
              <a:rPr lang="en-GB" sz="2400" dirty="0"/>
              <a:t> </a:t>
            </a:r>
            <a:r>
              <a:rPr lang="en-GB" sz="2400" dirty="0" err="1"/>
              <a:t>yapısı</a:t>
            </a:r>
            <a:r>
              <a:rPr lang="en-GB" sz="2400" dirty="0"/>
              <a:t> (</a:t>
            </a:r>
            <a:r>
              <a:rPr lang="en-GB" sz="2400" dirty="0" err="1"/>
              <a:t>morfoloji</a:t>
            </a:r>
            <a:r>
              <a:rPr lang="en-GB" sz="2400" dirty="0"/>
              <a:t>), </a:t>
            </a:r>
            <a:r>
              <a:rPr lang="en-GB" sz="2400" dirty="0" err="1"/>
              <a:t>cümle</a:t>
            </a:r>
            <a:r>
              <a:rPr lang="en-GB" sz="2400" dirty="0"/>
              <a:t> </a:t>
            </a:r>
            <a:r>
              <a:rPr lang="en-GB" sz="2400" dirty="0" err="1"/>
              <a:t>yapısı</a:t>
            </a:r>
            <a:r>
              <a:rPr lang="en-GB" sz="2400" dirty="0"/>
              <a:t>(</a:t>
            </a:r>
            <a:r>
              <a:rPr lang="en-GB" sz="2400" dirty="0" err="1"/>
              <a:t>sentaks</a:t>
            </a:r>
            <a:r>
              <a:rPr lang="en-GB" sz="2400" dirty="0"/>
              <a:t>), </a:t>
            </a:r>
            <a:r>
              <a:rPr lang="en-GB" sz="2400" dirty="0" err="1"/>
              <a:t>köken</a:t>
            </a:r>
            <a:r>
              <a:rPr lang="en-GB" sz="2400" dirty="0"/>
              <a:t> </a:t>
            </a:r>
            <a:r>
              <a:rPr lang="en-GB" sz="2400" dirty="0" err="1"/>
              <a:t>bilgisi</a:t>
            </a:r>
            <a:r>
              <a:rPr lang="en-GB" sz="2400" dirty="0"/>
              <a:t> (</a:t>
            </a:r>
            <a:r>
              <a:rPr lang="en-GB" sz="2400" dirty="0" err="1"/>
              <a:t>etimoloji</a:t>
            </a:r>
            <a:r>
              <a:rPr lang="en-GB" sz="2400" dirty="0"/>
              <a:t>) </a:t>
            </a:r>
            <a:r>
              <a:rPr lang="en-GB" sz="2400" dirty="0" err="1"/>
              <a:t>özelliklerine</a:t>
            </a:r>
            <a:r>
              <a:rPr lang="en-GB" sz="2400" dirty="0"/>
              <a:t>  </a:t>
            </a:r>
            <a:r>
              <a:rPr lang="en-GB" sz="2400" dirty="0" err="1"/>
              <a:t>bakılır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geriye</a:t>
            </a:r>
            <a:r>
              <a:rPr lang="en-GB" sz="2400" dirty="0"/>
              <a:t> </a:t>
            </a:r>
            <a:r>
              <a:rPr lang="en-GB" sz="2400" dirty="0" err="1"/>
              <a:t>doğru</a:t>
            </a:r>
            <a:r>
              <a:rPr lang="en-GB" sz="2400" dirty="0"/>
              <a:t> </a:t>
            </a:r>
            <a:r>
              <a:rPr lang="en-GB" sz="2400" dirty="0" err="1"/>
              <a:t>gidildikçe</a:t>
            </a:r>
            <a:r>
              <a:rPr lang="en-GB" sz="2400" dirty="0"/>
              <a:t>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dillerin</a:t>
            </a:r>
            <a:r>
              <a:rPr lang="en-GB" sz="2400" dirty="0"/>
              <a:t> </a:t>
            </a:r>
            <a:r>
              <a:rPr lang="en-GB" sz="2400" dirty="0" err="1"/>
              <a:t>birbirine</a:t>
            </a:r>
            <a:r>
              <a:rPr lang="en-GB" sz="2400" dirty="0"/>
              <a:t> </a:t>
            </a:r>
            <a:r>
              <a:rPr lang="en-GB" sz="2400" dirty="0" err="1"/>
              <a:t>olan</a:t>
            </a:r>
            <a:r>
              <a:rPr lang="en-GB" sz="2400" dirty="0"/>
              <a:t> </a:t>
            </a:r>
            <a:r>
              <a:rPr lang="en-GB" sz="2400" dirty="0" err="1"/>
              <a:t>yakınlıkları</a:t>
            </a:r>
            <a:r>
              <a:rPr lang="en-GB" sz="2400" dirty="0"/>
              <a:t> </a:t>
            </a:r>
            <a:r>
              <a:rPr lang="en-GB" sz="2400" dirty="0" err="1"/>
              <a:t>ortaya</a:t>
            </a:r>
            <a:r>
              <a:rPr lang="en-GB" sz="2400" dirty="0"/>
              <a:t> </a:t>
            </a:r>
            <a:r>
              <a:rPr lang="en-GB" sz="2400" dirty="0" err="1"/>
              <a:t>çıkar</a:t>
            </a:r>
            <a:r>
              <a:rPr lang="en-GB" sz="2400" dirty="0"/>
              <a:t>.  Bu </a:t>
            </a:r>
            <a:r>
              <a:rPr lang="en-GB" sz="2400" dirty="0" err="1"/>
              <a:t>dillerdeki</a:t>
            </a:r>
            <a:r>
              <a:rPr lang="en-GB" sz="2400" dirty="0"/>
              <a:t>  </a:t>
            </a:r>
            <a:r>
              <a:rPr lang="en-GB" sz="2400" dirty="0" err="1"/>
              <a:t>kelimeler</a:t>
            </a:r>
            <a:r>
              <a:rPr lang="en-GB" sz="2400" dirty="0"/>
              <a:t> </a:t>
            </a:r>
            <a:r>
              <a:rPr lang="en-GB" sz="2400" dirty="0" err="1"/>
              <a:t>arasındaki</a:t>
            </a:r>
            <a:r>
              <a:rPr lang="en-GB" sz="2400" dirty="0"/>
              <a:t> </a:t>
            </a:r>
            <a:r>
              <a:rPr lang="en-GB" sz="2400" dirty="0" err="1"/>
              <a:t>benzerlikler</a:t>
            </a:r>
            <a:r>
              <a:rPr lang="en-GB" sz="2400" dirty="0"/>
              <a:t> de </a:t>
            </a:r>
            <a:r>
              <a:rPr lang="en-GB" sz="2400" dirty="0" err="1"/>
              <a:t>aynı</a:t>
            </a:r>
            <a:r>
              <a:rPr lang="en-GB" sz="2400" dirty="0"/>
              <a:t> </a:t>
            </a:r>
            <a:r>
              <a:rPr lang="en-GB" sz="2400" dirty="0" err="1"/>
              <a:t>dil</a:t>
            </a:r>
            <a:r>
              <a:rPr lang="en-GB" sz="2400" dirty="0"/>
              <a:t> </a:t>
            </a:r>
            <a:r>
              <a:rPr lang="en-GB" sz="2400" dirty="0" err="1"/>
              <a:t>ailesine</a:t>
            </a:r>
            <a:r>
              <a:rPr lang="en-GB" sz="2400" dirty="0"/>
              <a:t> </a:t>
            </a:r>
            <a:r>
              <a:rPr lang="en-GB" sz="2400" dirty="0" err="1"/>
              <a:t>mensup</a:t>
            </a:r>
            <a:r>
              <a:rPr lang="en-GB" sz="2400" dirty="0"/>
              <a:t> </a:t>
            </a:r>
            <a:r>
              <a:rPr lang="en-GB" sz="2400" dirty="0" err="1"/>
              <a:t>dillerin</a:t>
            </a:r>
            <a:r>
              <a:rPr lang="en-GB" sz="2400" dirty="0"/>
              <a:t> </a:t>
            </a:r>
            <a:r>
              <a:rPr lang="en-GB" sz="2400" dirty="0" err="1"/>
              <a:t>akrabalığını</a:t>
            </a:r>
            <a:r>
              <a:rPr lang="en-GB" sz="2400" dirty="0"/>
              <a:t> </a:t>
            </a:r>
            <a:r>
              <a:rPr lang="en-GB" sz="2400" dirty="0" err="1"/>
              <a:t>gösteren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diğer</a:t>
            </a:r>
            <a:r>
              <a:rPr lang="en-GB" sz="2400" dirty="0"/>
              <a:t> </a:t>
            </a:r>
            <a:r>
              <a:rPr lang="en-GB" sz="2400" dirty="0" err="1"/>
              <a:t>ölçüttür</a:t>
            </a:r>
            <a:r>
              <a:rPr lang="en-GB" sz="2400" dirty="0"/>
              <a:t>. </a:t>
            </a:r>
            <a:r>
              <a:rPr lang="en-GB" sz="2400" dirty="0" err="1"/>
              <a:t>Köken</a:t>
            </a:r>
            <a:r>
              <a:rPr lang="en-GB" sz="2400" dirty="0"/>
              <a:t> </a:t>
            </a:r>
            <a:r>
              <a:rPr lang="en-GB" sz="2400" dirty="0" err="1"/>
              <a:t>bakımından</a:t>
            </a:r>
            <a:r>
              <a:rPr lang="en-GB" sz="2400" dirty="0"/>
              <a:t> </a:t>
            </a:r>
            <a:r>
              <a:rPr lang="en-GB" sz="2400" dirty="0" err="1"/>
              <a:t>dilleri</a:t>
            </a:r>
            <a:r>
              <a:rPr lang="en-GB" sz="2400" dirty="0"/>
              <a:t> </a:t>
            </a:r>
            <a:r>
              <a:rPr lang="en-GB" sz="2400" dirty="0" err="1"/>
              <a:t>sınıflandırırken</a:t>
            </a:r>
            <a:r>
              <a:rPr lang="en-GB" sz="2400" dirty="0"/>
              <a:t>,  “</a:t>
            </a:r>
            <a:r>
              <a:rPr lang="en-GB" sz="2400" dirty="0" err="1"/>
              <a:t>dil</a:t>
            </a:r>
            <a:r>
              <a:rPr lang="en-GB" sz="2400" dirty="0"/>
              <a:t> </a:t>
            </a:r>
            <a:r>
              <a:rPr lang="en-GB" sz="2400" dirty="0" err="1"/>
              <a:t>ailesi</a:t>
            </a:r>
            <a:r>
              <a:rPr lang="en-GB" sz="2400" dirty="0"/>
              <a:t>” </a:t>
            </a:r>
            <a:r>
              <a:rPr lang="en-GB" sz="2400" dirty="0" err="1"/>
              <a:t>terimi</a:t>
            </a:r>
            <a:r>
              <a:rPr lang="en-GB" sz="2400" dirty="0"/>
              <a:t> </a:t>
            </a:r>
            <a:r>
              <a:rPr lang="en-GB" sz="2400" dirty="0" err="1"/>
              <a:t>kullanılır</a:t>
            </a:r>
            <a:r>
              <a:rPr lang="en-GB" sz="2400" dirty="0"/>
              <a:t>. Bu </a:t>
            </a:r>
            <a:r>
              <a:rPr lang="en-GB" sz="2400" dirty="0" err="1"/>
              <a:t>terim</a:t>
            </a:r>
            <a:r>
              <a:rPr lang="en-GB" sz="2400" dirty="0"/>
              <a:t>, </a:t>
            </a:r>
            <a:r>
              <a:rPr lang="en-GB" sz="2400" dirty="0" err="1"/>
              <a:t>köken</a:t>
            </a:r>
            <a:r>
              <a:rPr lang="en-GB" sz="2400" dirty="0"/>
              <a:t> </a:t>
            </a:r>
            <a:r>
              <a:rPr lang="en-GB" sz="2400" dirty="0" err="1"/>
              <a:t>bakımından</a:t>
            </a:r>
            <a:r>
              <a:rPr lang="en-GB" sz="2400" dirty="0"/>
              <a:t> </a:t>
            </a:r>
            <a:r>
              <a:rPr lang="en-GB" sz="2400" dirty="0" err="1"/>
              <a:t>akraba</a:t>
            </a:r>
            <a:r>
              <a:rPr lang="en-GB" sz="2400" dirty="0"/>
              <a:t> </a:t>
            </a:r>
            <a:r>
              <a:rPr lang="en-GB" sz="2400" dirty="0" err="1"/>
              <a:t>olduğu</a:t>
            </a:r>
            <a:r>
              <a:rPr lang="en-GB" sz="2400" dirty="0"/>
              <a:t> </a:t>
            </a:r>
            <a:r>
              <a:rPr lang="en-GB" sz="2400" dirty="0" err="1"/>
              <a:t>düşünülen</a:t>
            </a:r>
            <a:r>
              <a:rPr lang="en-GB" sz="2400" dirty="0"/>
              <a:t> </a:t>
            </a:r>
            <a:r>
              <a:rPr lang="en-GB" sz="2400" dirty="0" err="1"/>
              <a:t>dillerin</a:t>
            </a:r>
            <a:r>
              <a:rPr lang="en-GB" sz="2400" dirty="0"/>
              <a:t> </a:t>
            </a:r>
            <a:r>
              <a:rPr lang="en-GB" sz="2400" dirty="0" err="1"/>
              <a:t>ifade</a:t>
            </a:r>
            <a:r>
              <a:rPr lang="en-GB" sz="2400" dirty="0"/>
              <a:t> </a:t>
            </a:r>
            <a:r>
              <a:rPr lang="en-GB" sz="2400" dirty="0" err="1"/>
              <a:t>edilmesinde</a:t>
            </a:r>
            <a:r>
              <a:rPr lang="en-GB" sz="2400" dirty="0"/>
              <a:t> </a:t>
            </a:r>
            <a:r>
              <a:rPr lang="en-GB" sz="2400" dirty="0" err="1"/>
              <a:t>kullanılır</a:t>
            </a:r>
            <a:r>
              <a:rPr lang="tr-TR" sz="2400" dirty="0"/>
              <a:t>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252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Temel 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bölümde; yeryüzündeki dillerin nasıl sınıflandırıldığı, yapı bakımından ve köken bakımından dillerin neler olduğu, Türk dilinin  dünya dilleri arasındaki yerinin ne olduğu    konularına değinilecektir.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r>
              <a:rPr lang="en-GB" dirty="0"/>
              <a:t>Köken (Kaynak) Bakımından Diller</a:t>
            </a:r>
            <a:br>
              <a:rPr lang="tr-TR" i="1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dirty="0"/>
              <a:t>Zeynep </a:t>
            </a:r>
            <a:r>
              <a:rPr lang="en-GB" sz="2400" dirty="0" err="1"/>
              <a:t>Korkmaz</a:t>
            </a:r>
            <a:r>
              <a:rPr lang="en-GB" sz="2400" dirty="0"/>
              <a:t>, “</a:t>
            </a:r>
            <a:r>
              <a:rPr lang="en-GB" sz="2400" dirty="0" err="1"/>
              <a:t>dil</a:t>
            </a:r>
            <a:r>
              <a:rPr lang="en-GB" sz="2400" dirty="0"/>
              <a:t> </a:t>
            </a:r>
            <a:r>
              <a:rPr lang="en-GB" sz="2400" dirty="0" err="1"/>
              <a:t>ailesi</a:t>
            </a:r>
            <a:r>
              <a:rPr lang="en-GB" sz="2400" dirty="0"/>
              <a:t>”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şunları</a:t>
            </a:r>
            <a:r>
              <a:rPr lang="en-GB" sz="2400" dirty="0"/>
              <a:t> </a:t>
            </a:r>
            <a:r>
              <a:rPr lang="en-GB" sz="2400" dirty="0" err="1"/>
              <a:t>söylemiştir</a:t>
            </a:r>
            <a:r>
              <a:rPr lang="en-GB" sz="2400" dirty="0"/>
              <a:t>:</a:t>
            </a:r>
            <a:endParaRPr lang="tr-TR" sz="2400" dirty="0"/>
          </a:p>
          <a:p>
            <a:pPr marL="0" indent="0" algn="just">
              <a:buNone/>
            </a:pPr>
            <a:r>
              <a:rPr lang="en-GB" sz="2400" dirty="0"/>
              <a:t>“</a:t>
            </a:r>
            <a:r>
              <a:rPr lang="en-GB" sz="2400" dirty="0" err="1"/>
              <a:t>Aynı</a:t>
            </a:r>
            <a:r>
              <a:rPr lang="en-GB" sz="2400" dirty="0"/>
              <a:t> </a:t>
            </a:r>
            <a:r>
              <a:rPr lang="en-GB" sz="2400" dirty="0" err="1"/>
              <a:t>soydan</a:t>
            </a:r>
            <a:r>
              <a:rPr lang="en-GB" sz="2400" dirty="0"/>
              <a:t> </a:t>
            </a:r>
            <a:r>
              <a:rPr lang="en-GB" sz="2400" dirty="0" err="1"/>
              <a:t>gelen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dilleri</a:t>
            </a:r>
            <a:r>
              <a:rPr lang="en-GB" sz="2400" dirty="0"/>
              <a:t> </a:t>
            </a:r>
            <a:r>
              <a:rPr lang="en-GB" sz="2400" dirty="0" err="1"/>
              <a:t>akraba</a:t>
            </a:r>
            <a:r>
              <a:rPr lang="en-GB" sz="2400" dirty="0"/>
              <a:t> </a:t>
            </a:r>
            <a:r>
              <a:rPr lang="en-GB" sz="2400" dirty="0" err="1"/>
              <a:t>olan</a:t>
            </a:r>
            <a:r>
              <a:rPr lang="en-GB" sz="2400" dirty="0"/>
              <a:t> </a:t>
            </a:r>
            <a:r>
              <a:rPr lang="en-GB" sz="2400" dirty="0" err="1"/>
              <a:t>milletler</a:t>
            </a:r>
            <a:r>
              <a:rPr lang="en-GB" sz="2400" dirty="0"/>
              <a:t> </a:t>
            </a:r>
            <a:r>
              <a:rPr lang="en-GB" sz="2400" dirty="0" err="1"/>
              <a:t>bulunduğu</a:t>
            </a:r>
            <a:r>
              <a:rPr lang="en-GB" sz="2400" dirty="0"/>
              <a:t> </a:t>
            </a:r>
            <a:r>
              <a:rPr lang="en-GB" sz="2400" dirty="0" err="1"/>
              <a:t>gibi</a:t>
            </a:r>
            <a:r>
              <a:rPr lang="en-GB" sz="2400" dirty="0"/>
              <a:t>, </a:t>
            </a:r>
            <a:r>
              <a:rPr lang="en-GB" sz="2400" dirty="0" err="1"/>
              <a:t>ırk</a:t>
            </a:r>
            <a:r>
              <a:rPr lang="en-GB" sz="2400" dirty="0"/>
              <a:t> </a:t>
            </a:r>
            <a:r>
              <a:rPr lang="en-GB" sz="2400" dirty="0" err="1"/>
              <a:t>bakımından</a:t>
            </a:r>
            <a:r>
              <a:rPr lang="en-GB" sz="2400" dirty="0"/>
              <a:t> </a:t>
            </a:r>
            <a:r>
              <a:rPr lang="en-GB" sz="2400" dirty="0" err="1"/>
              <a:t>birbirleri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hiçbir</a:t>
            </a:r>
            <a:r>
              <a:rPr lang="en-GB" sz="2400" dirty="0"/>
              <a:t> </a:t>
            </a:r>
            <a:r>
              <a:rPr lang="en-GB" sz="2400" dirty="0" err="1"/>
              <a:t>ilişkisi</a:t>
            </a:r>
            <a:r>
              <a:rPr lang="en-GB" sz="2400" dirty="0"/>
              <a:t> </a:t>
            </a:r>
            <a:r>
              <a:rPr lang="en-GB" sz="2400" dirty="0" err="1"/>
              <a:t>bulunmayan</a:t>
            </a:r>
            <a:r>
              <a:rPr lang="en-GB" sz="2400" dirty="0"/>
              <a:t> </a:t>
            </a:r>
            <a:r>
              <a:rPr lang="en-GB" sz="2400" dirty="0" err="1"/>
              <a:t>fakat</a:t>
            </a:r>
            <a:r>
              <a:rPr lang="en-GB" sz="2400" dirty="0"/>
              <a:t> </a:t>
            </a:r>
            <a:r>
              <a:rPr lang="en-GB" sz="2400" dirty="0" err="1"/>
              <a:t>aralarında</a:t>
            </a:r>
            <a:r>
              <a:rPr lang="en-GB" sz="2400" dirty="0"/>
              <a:t> </a:t>
            </a:r>
            <a:r>
              <a:rPr lang="en-GB" sz="2400" dirty="0" err="1"/>
              <a:t>kültür</a:t>
            </a:r>
            <a:r>
              <a:rPr lang="en-GB" sz="2400" dirty="0"/>
              <a:t> </a:t>
            </a:r>
            <a:r>
              <a:rPr lang="en-GB" sz="2400" dirty="0" err="1"/>
              <a:t>ilişkisi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kültür</a:t>
            </a:r>
            <a:r>
              <a:rPr lang="en-GB" sz="2400" dirty="0"/>
              <a:t> </a:t>
            </a:r>
            <a:r>
              <a:rPr lang="en-GB" sz="2400" dirty="0" err="1"/>
              <a:t>bağı</a:t>
            </a:r>
            <a:r>
              <a:rPr lang="en-GB" sz="2400" dirty="0"/>
              <a:t> </a:t>
            </a:r>
            <a:r>
              <a:rPr lang="en-GB" sz="2400" dirty="0" err="1"/>
              <a:t>görülen</a:t>
            </a:r>
            <a:r>
              <a:rPr lang="en-GB" sz="2400" dirty="0"/>
              <a:t> </a:t>
            </a:r>
            <a:r>
              <a:rPr lang="en-GB" sz="2400" dirty="0" err="1"/>
              <a:t>milletler</a:t>
            </a:r>
            <a:r>
              <a:rPr lang="en-GB" sz="2400" dirty="0"/>
              <a:t> de </a:t>
            </a:r>
            <a:r>
              <a:rPr lang="en-GB" sz="2400" dirty="0" err="1"/>
              <a:t>vardır</a:t>
            </a:r>
            <a:r>
              <a:rPr lang="en-GB" sz="2400" dirty="0"/>
              <a:t>…Bu </a:t>
            </a:r>
            <a:r>
              <a:rPr lang="en-GB" sz="2400" dirty="0" err="1"/>
              <a:t>diller</a:t>
            </a:r>
            <a:r>
              <a:rPr lang="en-GB" sz="2400" dirty="0"/>
              <a:t>, </a:t>
            </a:r>
            <a:r>
              <a:rPr lang="en-GB" sz="2400" dirty="0" err="1"/>
              <a:t>herhangi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soy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ırk</a:t>
            </a:r>
            <a:r>
              <a:rPr lang="en-GB" sz="2400" dirty="0"/>
              <a:t> </a:t>
            </a:r>
            <a:r>
              <a:rPr lang="en-GB" sz="2400" dirty="0" err="1"/>
              <a:t>birliğine</a:t>
            </a:r>
            <a:r>
              <a:rPr lang="en-GB" sz="2400" dirty="0"/>
              <a:t> </a:t>
            </a:r>
            <a:r>
              <a:rPr lang="en-GB" sz="2400" dirty="0" err="1"/>
              <a:t>bağlı</a:t>
            </a:r>
            <a:r>
              <a:rPr lang="en-GB" sz="2400" dirty="0"/>
              <a:t> </a:t>
            </a:r>
            <a:r>
              <a:rPr lang="en-GB" sz="2400" dirty="0" err="1"/>
              <a:t>olmaksızın</a:t>
            </a:r>
            <a:r>
              <a:rPr lang="en-GB" sz="2400" dirty="0"/>
              <a:t>, </a:t>
            </a:r>
            <a:r>
              <a:rPr lang="en-GB" sz="2400" dirty="0" err="1"/>
              <a:t>temelde</a:t>
            </a:r>
            <a:r>
              <a:rPr lang="en-GB" sz="2400" dirty="0"/>
              <a:t> </a:t>
            </a:r>
            <a:r>
              <a:rPr lang="en-GB" sz="2400" dirty="0" err="1"/>
              <a:t>ortak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ana</a:t>
            </a:r>
            <a:r>
              <a:rPr lang="en-GB" sz="2400" dirty="0"/>
              <a:t> </a:t>
            </a:r>
            <a:r>
              <a:rPr lang="en-GB" sz="2400" dirty="0" err="1"/>
              <a:t>dile</a:t>
            </a:r>
            <a:r>
              <a:rPr lang="en-GB" sz="2400" dirty="0"/>
              <a:t> </a:t>
            </a:r>
            <a:r>
              <a:rPr lang="en-GB" sz="2400" dirty="0" err="1"/>
              <a:t>dayanan</a:t>
            </a:r>
            <a:r>
              <a:rPr lang="en-GB" sz="2400" dirty="0"/>
              <a:t>, </a:t>
            </a:r>
            <a:r>
              <a:rPr lang="en-GB" sz="2400" dirty="0" err="1"/>
              <a:t>birbirinden</a:t>
            </a:r>
            <a:r>
              <a:rPr lang="en-GB" sz="2400" dirty="0"/>
              <a:t> </a:t>
            </a:r>
            <a:r>
              <a:rPr lang="en-GB" sz="2400" dirty="0" err="1"/>
              <a:t>türemiş</a:t>
            </a:r>
            <a:r>
              <a:rPr lang="en-GB" sz="2400" dirty="0"/>
              <a:t>; </a:t>
            </a:r>
            <a:r>
              <a:rPr lang="en-GB" sz="2400" dirty="0" err="1"/>
              <a:t>fakat</a:t>
            </a:r>
            <a:r>
              <a:rPr lang="en-GB" sz="2400" dirty="0"/>
              <a:t> zaman </a:t>
            </a:r>
            <a:r>
              <a:rPr lang="en-GB" sz="2400" dirty="0" err="1"/>
              <a:t>içinde</a:t>
            </a:r>
            <a:r>
              <a:rPr lang="en-GB" sz="2400" dirty="0"/>
              <a:t> </a:t>
            </a:r>
            <a:r>
              <a:rPr lang="en-GB" sz="2400" dirty="0" err="1"/>
              <a:t>değişip</a:t>
            </a:r>
            <a:r>
              <a:rPr lang="en-GB" sz="2400" dirty="0"/>
              <a:t> </a:t>
            </a:r>
            <a:r>
              <a:rPr lang="en-GB" sz="2400" dirty="0" err="1"/>
              <a:t>başkalaşmış</a:t>
            </a:r>
            <a:r>
              <a:rPr lang="en-GB" sz="2400" dirty="0"/>
              <a:t> </a:t>
            </a:r>
            <a:r>
              <a:rPr lang="en-GB" sz="2400" dirty="0" err="1"/>
              <a:t>olan</a:t>
            </a:r>
            <a:r>
              <a:rPr lang="en-GB" sz="2400" dirty="0"/>
              <a:t> </a:t>
            </a:r>
            <a:r>
              <a:rPr lang="en-GB" sz="2400" dirty="0" err="1"/>
              <a:t>dillerdir</a:t>
            </a:r>
            <a:r>
              <a:rPr lang="en-GB" sz="2400" dirty="0"/>
              <a:t>.” (Zeynep </a:t>
            </a:r>
            <a:r>
              <a:rPr lang="en-GB" sz="2400" dirty="0" err="1"/>
              <a:t>Korkmaz</a:t>
            </a:r>
            <a:r>
              <a:rPr lang="en-GB" sz="2400" dirty="0"/>
              <a:t>, </a:t>
            </a:r>
            <a:r>
              <a:rPr lang="en-GB" sz="2400" dirty="0" err="1"/>
              <a:t>Türk</a:t>
            </a:r>
            <a:r>
              <a:rPr lang="en-GB" sz="2400" dirty="0"/>
              <a:t> Dili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Komposizyon</a:t>
            </a:r>
            <a:r>
              <a:rPr lang="en-GB" sz="2400" dirty="0"/>
              <a:t>, s.28-29) 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495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r>
              <a:rPr lang="en-GB" dirty="0"/>
              <a:t>Köken (Kaynak) Bakımından Diller</a:t>
            </a:r>
            <a:br>
              <a:rPr lang="tr-TR" i="1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algn="just"/>
            <a:r>
              <a:rPr lang="en-GB" dirty="0"/>
              <a:t>Zeynep </a:t>
            </a:r>
            <a:r>
              <a:rPr lang="en-GB" dirty="0" err="1"/>
              <a:t>Korkmaz’ın</a:t>
            </a:r>
            <a:r>
              <a:rPr lang="en-GB" dirty="0"/>
              <a:t> </a:t>
            </a:r>
            <a:r>
              <a:rPr lang="en-GB" dirty="0" err="1"/>
              <a:t>ifade</a:t>
            </a:r>
            <a:r>
              <a:rPr lang="en-GB" dirty="0"/>
              <a:t> </a:t>
            </a:r>
            <a:r>
              <a:rPr lang="en-GB" dirty="0" err="1"/>
              <a:t>ettiği</a:t>
            </a:r>
            <a:r>
              <a:rPr lang="en-GB" dirty="0"/>
              <a:t> </a:t>
            </a:r>
            <a:r>
              <a:rPr lang="en-GB" dirty="0" err="1"/>
              <a:t>üzere</a:t>
            </a:r>
            <a:r>
              <a:rPr lang="en-GB" dirty="0"/>
              <a:t>,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ailesinde</a:t>
            </a:r>
            <a:r>
              <a:rPr lang="en-GB" dirty="0"/>
              <a:t> </a:t>
            </a:r>
            <a:r>
              <a:rPr lang="en-GB" dirty="0" err="1"/>
              <a:t>bulunan</a:t>
            </a:r>
            <a:r>
              <a:rPr lang="en-GB" dirty="0"/>
              <a:t> </a:t>
            </a:r>
            <a:r>
              <a:rPr lang="en-GB" dirty="0" err="1"/>
              <a:t>milletlerin</a:t>
            </a:r>
            <a:r>
              <a:rPr lang="en-GB" dirty="0"/>
              <a:t> </a:t>
            </a:r>
            <a:r>
              <a:rPr lang="en-GB" dirty="0" err="1"/>
              <a:t>akraba</a:t>
            </a:r>
            <a:r>
              <a:rPr lang="en-GB" dirty="0"/>
              <a:t> </a:t>
            </a:r>
            <a:r>
              <a:rPr lang="en-GB" dirty="0" err="1"/>
              <a:t>olması</a:t>
            </a:r>
            <a:r>
              <a:rPr lang="en-GB" dirty="0"/>
              <a:t> </a:t>
            </a:r>
            <a:r>
              <a:rPr lang="en-GB" dirty="0" err="1"/>
              <a:t>şart</a:t>
            </a:r>
            <a:r>
              <a:rPr lang="en-GB" dirty="0"/>
              <a:t> </a:t>
            </a:r>
            <a:r>
              <a:rPr lang="en-GB" dirty="0" err="1"/>
              <a:t>değildir</a:t>
            </a:r>
            <a:r>
              <a:rPr lang="en-GB" dirty="0"/>
              <a:t>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en-GB" dirty="0" err="1"/>
              <a:t>Yeryüzündeki</a:t>
            </a:r>
            <a:r>
              <a:rPr lang="en-GB" dirty="0"/>
              <a:t> </a:t>
            </a:r>
            <a:r>
              <a:rPr lang="en-GB" dirty="0" err="1"/>
              <a:t>diller</a:t>
            </a:r>
            <a:r>
              <a:rPr lang="en-GB" dirty="0"/>
              <a:t>, </a:t>
            </a:r>
            <a:r>
              <a:rPr lang="en-GB" dirty="0" err="1"/>
              <a:t>köken</a:t>
            </a:r>
            <a:r>
              <a:rPr lang="en-GB" dirty="0"/>
              <a:t> </a:t>
            </a:r>
            <a:r>
              <a:rPr lang="en-GB" dirty="0" err="1"/>
              <a:t>bakımından</a:t>
            </a:r>
            <a:r>
              <a:rPr lang="en-GB" dirty="0"/>
              <a:t> 27 </a:t>
            </a:r>
            <a:r>
              <a:rPr lang="en-GB" dirty="0" err="1"/>
              <a:t>grupta</a:t>
            </a:r>
            <a:r>
              <a:rPr lang="en-GB" dirty="0"/>
              <a:t> </a:t>
            </a:r>
            <a:r>
              <a:rPr lang="en-GB" dirty="0" err="1"/>
              <a:t>incelenmektedir</a:t>
            </a:r>
            <a:r>
              <a:rPr lang="en-GB" dirty="0"/>
              <a:t>. </a:t>
            </a:r>
            <a:r>
              <a:rPr lang="en-GB" dirty="0" err="1"/>
              <a:t>Bunlardan</a:t>
            </a:r>
            <a:r>
              <a:rPr lang="en-GB" dirty="0"/>
              <a:t> ilk </a:t>
            </a:r>
            <a:r>
              <a:rPr lang="en-GB" dirty="0" err="1"/>
              <a:t>altı</a:t>
            </a:r>
            <a:r>
              <a:rPr lang="en-GB" dirty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büyük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ailelerini</a:t>
            </a:r>
            <a:r>
              <a:rPr lang="en-GB" dirty="0"/>
              <a:t> </a:t>
            </a:r>
            <a:r>
              <a:rPr lang="en-GB" dirty="0" err="1"/>
              <a:t>oluşturmaktadır</a:t>
            </a:r>
            <a:r>
              <a:rPr lang="en-GB" dirty="0"/>
              <a:t>.</a:t>
            </a:r>
            <a:r>
              <a:rPr lang="tr-TR" dirty="0"/>
              <a:t> </a:t>
            </a:r>
            <a:r>
              <a:rPr lang="en-GB" dirty="0" err="1"/>
              <a:t>Başlıca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aileleri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şunlardır</a:t>
            </a:r>
            <a:r>
              <a:rPr lang="en-GB" dirty="0"/>
              <a:t>: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994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-1734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Köken (Kaynak) Bakımından Diller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22</a:t>
            </a:fld>
            <a:endParaRPr lang="tr-TR" dirty="0"/>
          </a:p>
        </p:txBody>
      </p:sp>
      <p:pic>
        <p:nvPicPr>
          <p:cNvPr id="2050" name="Picture 2" descr="C:\Users\user\Desktop\Adsı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55760"/>
            <a:ext cx="5328592" cy="62242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r>
              <a:rPr lang="en-GB" u="sng" dirty="0"/>
              <a:t>Hint-Avrupa Dilleri Ailesi</a:t>
            </a: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b="1" dirty="0"/>
              <a:t>A. </a:t>
            </a:r>
            <a:r>
              <a:rPr lang="en-GB" b="1" dirty="0" err="1"/>
              <a:t>Asya</a:t>
            </a:r>
            <a:r>
              <a:rPr lang="en-GB" b="1" dirty="0"/>
              <a:t> </a:t>
            </a:r>
            <a:r>
              <a:rPr lang="en-GB" b="1" dirty="0" err="1"/>
              <a:t>Kolu</a:t>
            </a:r>
            <a:r>
              <a:rPr lang="en-GB" b="1" dirty="0"/>
              <a:t>: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	Hint-İran </a:t>
            </a:r>
            <a:r>
              <a:rPr lang="en-GB" dirty="0" err="1"/>
              <a:t>Dilleri</a:t>
            </a:r>
            <a:r>
              <a:rPr lang="en-GB" dirty="0"/>
              <a:t> (Ari </a:t>
            </a:r>
            <a:r>
              <a:rPr lang="en-GB" dirty="0" err="1"/>
              <a:t>Kolu</a:t>
            </a:r>
            <a:r>
              <a:rPr lang="en-GB" dirty="0"/>
              <a:t>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	a. </a:t>
            </a:r>
            <a:r>
              <a:rPr lang="en-GB" dirty="0" err="1"/>
              <a:t>Hintçe</a:t>
            </a:r>
            <a:r>
              <a:rPr lang="en-GB" dirty="0"/>
              <a:t> (</a:t>
            </a:r>
            <a:r>
              <a:rPr lang="en-GB" dirty="0" err="1"/>
              <a:t>Eski</a:t>
            </a:r>
            <a:r>
              <a:rPr lang="en-GB" dirty="0"/>
              <a:t> </a:t>
            </a:r>
            <a:r>
              <a:rPr lang="en-GB" dirty="0" err="1"/>
              <a:t>Hintçe-Sanskritçe</a:t>
            </a:r>
            <a:r>
              <a:rPr lang="en-GB" dirty="0"/>
              <a:t>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	b. </a:t>
            </a:r>
            <a:r>
              <a:rPr lang="en-GB" dirty="0" err="1"/>
              <a:t>Farsça</a:t>
            </a:r>
            <a:r>
              <a:rPr lang="en-GB" dirty="0"/>
              <a:t>; </a:t>
            </a:r>
            <a:r>
              <a:rPr lang="en-GB" dirty="0" err="1"/>
              <a:t>Avesta</a:t>
            </a:r>
            <a:r>
              <a:rPr lang="en-GB" dirty="0"/>
              <a:t> (</a:t>
            </a:r>
            <a:r>
              <a:rPr lang="en-GB" dirty="0" err="1"/>
              <a:t>ölü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	c. </a:t>
            </a:r>
            <a:r>
              <a:rPr lang="en-GB" dirty="0" err="1"/>
              <a:t>Ermenice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	d. </a:t>
            </a:r>
            <a:r>
              <a:rPr lang="en-GB" dirty="0" err="1"/>
              <a:t>Eski</a:t>
            </a:r>
            <a:r>
              <a:rPr lang="en-GB" dirty="0"/>
              <a:t> Anadolu; </a:t>
            </a:r>
            <a:r>
              <a:rPr lang="en-GB" dirty="0" err="1"/>
              <a:t>Hititçe</a:t>
            </a:r>
            <a:r>
              <a:rPr lang="en-GB" dirty="0"/>
              <a:t> (</a:t>
            </a:r>
            <a:r>
              <a:rPr lang="en-GB" dirty="0" err="1"/>
              <a:t>ölü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)</a:t>
            </a:r>
            <a:endParaRPr lang="tr-TR" dirty="0"/>
          </a:p>
          <a:p>
            <a:pPr marL="0" indent="0" algn="just">
              <a:buNone/>
            </a:pPr>
            <a:r>
              <a:rPr lang="en-GB" dirty="0"/>
              <a:t>	e. </a:t>
            </a:r>
            <a:r>
              <a:rPr lang="en-GB" dirty="0" err="1"/>
              <a:t>Toharca</a:t>
            </a:r>
            <a:r>
              <a:rPr lang="en-GB" dirty="0"/>
              <a:t> (</a:t>
            </a:r>
            <a:r>
              <a:rPr lang="en-GB" dirty="0" err="1"/>
              <a:t>ölü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)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8038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r>
              <a:rPr lang="en-GB" u="sng" dirty="0"/>
              <a:t>Hint-Avrupa Dilleri Ailesi</a:t>
            </a: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B. </a:t>
            </a:r>
            <a:r>
              <a:rPr lang="en-GB" sz="2400" b="1" dirty="0" err="1"/>
              <a:t>Avrupa</a:t>
            </a:r>
            <a:r>
              <a:rPr lang="en-GB" sz="2400" b="1" dirty="0"/>
              <a:t> </a:t>
            </a:r>
            <a:r>
              <a:rPr lang="en-GB" sz="2400" b="1" dirty="0" err="1"/>
              <a:t>Kolu</a:t>
            </a:r>
            <a:r>
              <a:rPr lang="en-GB" sz="2400" b="1" dirty="0"/>
              <a:t>:</a:t>
            </a:r>
            <a:endParaRPr lang="tr-TR" sz="2400" dirty="0"/>
          </a:p>
          <a:p>
            <a:pPr marL="0" indent="0">
              <a:buNone/>
            </a:pPr>
            <a:r>
              <a:rPr lang="en-GB" sz="2400" dirty="0" err="1"/>
              <a:t>Avrupa’da</a:t>
            </a:r>
            <a:r>
              <a:rPr lang="en-GB" sz="2400" dirty="0"/>
              <a:t> </a:t>
            </a:r>
            <a:r>
              <a:rPr lang="en-GB" sz="2400" dirty="0" err="1"/>
              <a:t>konuşulan</a:t>
            </a:r>
            <a:r>
              <a:rPr lang="en-GB" sz="2400" dirty="0"/>
              <a:t> </a:t>
            </a:r>
            <a:r>
              <a:rPr lang="en-GB" sz="2400" dirty="0" err="1"/>
              <a:t>diller</a:t>
            </a:r>
            <a:r>
              <a:rPr lang="en-GB" sz="2400" dirty="0"/>
              <a:t> (</a:t>
            </a:r>
            <a:r>
              <a:rPr lang="en-GB" sz="2400" dirty="0" err="1"/>
              <a:t>Macarca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Fince</a:t>
            </a:r>
            <a:r>
              <a:rPr lang="en-GB" sz="2400" dirty="0"/>
              <a:t> </a:t>
            </a:r>
            <a:r>
              <a:rPr lang="en-GB" sz="2400" dirty="0" err="1"/>
              <a:t>hariç</a:t>
            </a:r>
            <a:r>
              <a:rPr lang="en-GB" sz="2400" dirty="0"/>
              <a:t>)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gruba</a:t>
            </a:r>
            <a:r>
              <a:rPr lang="en-GB" sz="2400" dirty="0"/>
              <a:t> </a:t>
            </a:r>
            <a:r>
              <a:rPr lang="en-GB" sz="2400" dirty="0" err="1"/>
              <a:t>girer</a:t>
            </a:r>
            <a:r>
              <a:rPr lang="en-GB" sz="2400" dirty="0"/>
              <a:t>.</a:t>
            </a:r>
            <a:endParaRPr lang="tr-TR" sz="2400" dirty="0"/>
          </a:p>
          <a:p>
            <a:pPr marL="0" indent="0">
              <a:buNone/>
            </a:pPr>
            <a:r>
              <a:rPr lang="en-GB" sz="2400" dirty="0"/>
              <a:t>a. Germen </a:t>
            </a:r>
            <a:r>
              <a:rPr lang="en-GB" sz="2400" dirty="0" err="1"/>
              <a:t>Dilleri</a:t>
            </a:r>
            <a:r>
              <a:rPr lang="en-GB" sz="2400" dirty="0"/>
              <a:t>: </a:t>
            </a:r>
            <a:r>
              <a:rPr lang="en-GB" sz="2400" dirty="0" err="1"/>
              <a:t>Almanca</a:t>
            </a:r>
            <a:r>
              <a:rPr lang="en-GB" sz="2400" dirty="0"/>
              <a:t>, </a:t>
            </a:r>
            <a:r>
              <a:rPr lang="en-GB" sz="2400" dirty="0" err="1"/>
              <a:t>İngilizce</a:t>
            </a:r>
            <a:r>
              <a:rPr lang="en-GB" sz="2400" dirty="0"/>
              <a:t>, </a:t>
            </a:r>
            <a:r>
              <a:rPr lang="en-GB" sz="2400" dirty="0" err="1"/>
              <a:t>Flemenkçe</a:t>
            </a:r>
            <a:r>
              <a:rPr lang="en-GB" sz="2400" dirty="0"/>
              <a:t>,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İskandinav</a:t>
            </a:r>
            <a:r>
              <a:rPr lang="en-GB" sz="2400" dirty="0"/>
              <a:t> </a:t>
            </a:r>
            <a:r>
              <a:rPr lang="en-GB" sz="2400" dirty="0" err="1"/>
              <a:t>dilleri</a:t>
            </a:r>
            <a:r>
              <a:rPr lang="en-GB" sz="2400" dirty="0"/>
              <a:t>.</a:t>
            </a:r>
            <a:endParaRPr lang="tr-TR" sz="2400" dirty="0"/>
          </a:p>
          <a:p>
            <a:pPr marL="0" indent="0">
              <a:buNone/>
            </a:pPr>
            <a:r>
              <a:rPr lang="en-GB" sz="2400" dirty="0"/>
              <a:t>b. Roman </a:t>
            </a:r>
            <a:r>
              <a:rPr lang="en-GB" sz="2400" dirty="0" err="1"/>
              <a:t>Dilleri</a:t>
            </a:r>
            <a:r>
              <a:rPr lang="en-GB" sz="2400" dirty="0"/>
              <a:t>: </a:t>
            </a:r>
            <a:r>
              <a:rPr lang="en-GB" sz="2400" dirty="0" err="1"/>
              <a:t>Fransızca</a:t>
            </a:r>
            <a:r>
              <a:rPr lang="en-GB" sz="2400" dirty="0"/>
              <a:t>, </a:t>
            </a:r>
            <a:r>
              <a:rPr lang="en-GB" sz="2400" dirty="0" err="1"/>
              <a:t>İspanyolca</a:t>
            </a:r>
            <a:r>
              <a:rPr lang="en-GB" sz="2400" dirty="0"/>
              <a:t>, </a:t>
            </a:r>
            <a:r>
              <a:rPr lang="en-GB" sz="2400" dirty="0" err="1"/>
              <a:t>Portekizce</a:t>
            </a:r>
            <a:r>
              <a:rPr lang="en-GB" sz="2400" dirty="0"/>
              <a:t>, </a:t>
            </a:r>
            <a:r>
              <a:rPr lang="en-GB" sz="2400" dirty="0" err="1"/>
              <a:t>Rumence</a:t>
            </a:r>
            <a:r>
              <a:rPr lang="en-GB" sz="2400" dirty="0"/>
              <a:t>, </a:t>
            </a:r>
            <a:r>
              <a:rPr lang="en-GB" sz="2400" dirty="0" err="1"/>
              <a:t>İtalyanca</a:t>
            </a:r>
            <a:r>
              <a:rPr lang="en-GB" sz="2400" dirty="0"/>
              <a:t>. Bu </a:t>
            </a:r>
            <a:r>
              <a:rPr lang="en-GB" sz="2400" dirty="0" err="1"/>
              <a:t>dillerin</a:t>
            </a:r>
            <a:r>
              <a:rPr lang="en-GB" sz="2400" dirty="0"/>
              <a:t> </a:t>
            </a:r>
            <a:r>
              <a:rPr lang="en-GB" sz="2400" dirty="0" err="1"/>
              <a:t>ana</a:t>
            </a:r>
            <a:r>
              <a:rPr lang="en-GB" sz="2400" dirty="0"/>
              <a:t> </a:t>
            </a:r>
            <a:r>
              <a:rPr lang="en-GB" sz="2400" dirty="0" err="1"/>
              <a:t>dili</a:t>
            </a:r>
            <a:r>
              <a:rPr lang="en-GB" sz="2400" dirty="0"/>
              <a:t> </a:t>
            </a:r>
            <a:r>
              <a:rPr lang="en-GB" sz="2400" dirty="0" err="1"/>
              <a:t>Latincedir</a:t>
            </a:r>
            <a:r>
              <a:rPr lang="en-GB" sz="2400" dirty="0"/>
              <a:t>.</a:t>
            </a:r>
            <a:endParaRPr lang="tr-TR" sz="2400" dirty="0"/>
          </a:p>
          <a:p>
            <a:pPr marL="0" indent="0">
              <a:buNone/>
            </a:pPr>
            <a:r>
              <a:rPr lang="en-GB" sz="2400" dirty="0"/>
              <a:t>c. </a:t>
            </a:r>
            <a:r>
              <a:rPr lang="en-GB" sz="2400" dirty="0" err="1"/>
              <a:t>İslav</a:t>
            </a:r>
            <a:r>
              <a:rPr lang="en-GB" sz="2400" dirty="0"/>
              <a:t> </a:t>
            </a:r>
            <a:r>
              <a:rPr lang="en-GB" sz="2400" dirty="0" err="1"/>
              <a:t>Dilleri</a:t>
            </a:r>
            <a:r>
              <a:rPr lang="en-GB" sz="2400" dirty="0"/>
              <a:t>: </a:t>
            </a:r>
            <a:r>
              <a:rPr lang="en-GB" sz="2400" dirty="0" err="1"/>
              <a:t>Rusça</a:t>
            </a:r>
            <a:r>
              <a:rPr lang="en-GB" sz="2400" dirty="0"/>
              <a:t>, </a:t>
            </a:r>
            <a:r>
              <a:rPr lang="en-GB" sz="2400" dirty="0" err="1"/>
              <a:t>Bulgarca</a:t>
            </a:r>
            <a:r>
              <a:rPr lang="en-GB" sz="2400" dirty="0"/>
              <a:t>, </a:t>
            </a:r>
            <a:r>
              <a:rPr lang="en-GB" sz="2400" dirty="0" err="1"/>
              <a:t>Sırpça</a:t>
            </a:r>
            <a:r>
              <a:rPr lang="en-GB" sz="2400" dirty="0"/>
              <a:t>, </a:t>
            </a:r>
            <a:r>
              <a:rPr lang="en-GB" sz="2400" dirty="0" err="1"/>
              <a:t>Lehçe</a:t>
            </a:r>
            <a:r>
              <a:rPr lang="en-GB" sz="2400" dirty="0"/>
              <a:t>, </a:t>
            </a:r>
            <a:r>
              <a:rPr lang="en-GB" sz="2400" dirty="0" err="1"/>
              <a:t>Slovakça</a:t>
            </a:r>
            <a:r>
              <a:rPr lang="en-GB" sz="2400" dirty="0"/>
              <a:t>, </a:t>
            </a:r>
            <a:r>
              <a:rPr lang="en-GB" sz="2400" dirty="0" err="1"/>
              <a:t>Çekçe</a:t>
            </a:r>
            <a:r>
              <a:rPr lang="en-GB" sz="2400" dirty="0"/>
              <a:t>.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d</a:t>
            </a:r>
            <a:r>
              <a:rPr lang="en-GB" sz="2400" dirty="0"/>
              <a:t>. </a:t>
            </a:r>
            <a:r>
              <a:rPr lang="en-GB" sz="2400" dirty="0" err="1"/>
              <a:t>Diğer</a:t>
            </a:r>
            <a:r>
              <a:rPr lang="en-GB" sz="2400" dirty="0"/>
              <a:t> Diller: </a:t>
            </a:r>
            <a:r>
              <a:rPr lang="en-GB" sz="2400" dirty="0" err="1"/>
              <a:t>Yunanca</a:t>
            </a:r>
            <a:r>
              <a:rPr lang="en-GB" sz="2400" dirty="0"/>
              <a:t>, </a:t>
            </a:r>
            <a:r>
              <a:rPr lang="en-GB" sz="2400" dirty="0" err="1"/>
              <a:t>Arnavutça</a:t>
            </a:r>
            <a:r>
              <a:rPr lang="en-GB" sz="2400" dirty="0"/>
              <a:t>, </a:t>
            </a:r>
            <a:r>
              <a:rPr lang="en-GB" sz="2400" dirty="0" err="1"/>
              <a:t>Keltçe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Baltık</a:t>
            </a:r>
            <a:r>
              <a:rPr lang="en-GB" sz="2400" dirty="0"/>
              <a:t> </a:t>
            </a:r>
            <a:r>
              <a:rPr lang="en-GB" sz="2400" dirty="0" err="1"/>
              <a:t>ülkelerinin</a:t>
            </a:r>
            <a:r>
              <a:rPr lang="en-GB" sz="2400" dirty="0"/>
              <a:t> </a:t>
            </a:r>
            <a:r>
              <a:rPr lang="en-GB" sz="2400" dirty="0" err="1"/>
              <a:t>dilleri</a:t>
            </a:r>
            <a:r>
              <a:rPr lang="en-GB" sz="2400" dirty="0"/>
              <a:t>.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0181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r>
              <a:rPr lang="en-GB" u="sng" dirty="0"/>
              <a:t>Hint-Avrupa Dilleri Ailesi</a:t>
            </a: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algn="just"/>
            <a:r>
              <a:rPr lang="en-GB" sz="2400" dirty="0"/>
              <a:t>Bu </a:t>
            </a:r>
            <a:r>
              <a:rPr lang="en-GB" sz="2400" dirty="0" err="1"/>
              <a:t>diller</a:t>
            </a:r>
            <a:r>
              <a:rPr lang="en-GB" sz="2400" dirty="0"/>
              <a:t> </a:t>
            </a:r>
            <a:r>
              <a:rPr lang="en-GB" sz="2400" dirty="0" err="1"/>
              <a:t>arasındaki</a:t>
            </a:r>
            <a:r>
              <a:rPr lang="en-GB" sz="2400" dirty="0"/>
              <a:t> </a:t>
            </a:r>
            <a:r>
              <a:rPr lang="en-GB" sz="2400" dirty="0" err="1"/>
              <a:t>yakınlığı</a:t>
            </a:r>
            <a:r>
              <a:rPr lang="en-GB" sz="2400" dirty="0"/>
              <a:t> </a:t>
            </a:r>
            <a:r>
              <a:rPr lang="en-GB" sz="2400" dirty="0" err="1"/>
              <a:t>keşfederek</a:t>
            </a:r>
            <a:r>
              <a:rPr lang="en-GB" sz="2400" dirty="0"/>
              <a:t> </a:t>
            </a:r>
            <a:r>
              <a:rPr lang="en-GB" sz="2400" dirty="0" err="1"/>
              <a:t>ayrım</a:t>
            </a:r>
            <a:r>
              <a:rPr lang="en-GB" sz="2400" dirty="0"/>
              <a:t> </a:t>
            </a:r>
            <a:r>
              <a:rPr lang="en-GB" sz="2400" dirty="0" err="1"/>
              <a:t>yapan</a:t>
            </a:r>
            <a:r>
              <a:rPr lang="en-GB" sz="2400" dirty="0"/>
              <a:t> ilk </a:t>
            </a:r>
            <a:r>
              <a:rPr lang="en-GB" sz="2400" dirty="0" err="1"/>
              <a:t>kişi</a:t>
            </a:r>
            <a:r>
              <a:rPr lang="en-GB" sz="2400" dirty="0"/>
              <a:t> </a:t>
            </a:r>
            <a:r>
              <a:rPr lang="en-GB" sz="2400" dirty="0" err="1"/>
              <a:t>İtalyan</a:t>
            </a:r>
            <a:r>
              <a:rPr lang="en-GB" sz="2400" dirty="0"/>
              <a:t> </a:t>
            </a:r>
            <a:r>
              <a:rPr lang="en-GB" sz="2400" dirty="0" err="1"/>
              <a:t>şair</a:t>
            </a:r>
            <a:r>
              <a:rPr lang="en-GB" sz="2400" dirty="0"/>
              <a:t> Dante (1265-1321)’dir. O </a:t>
            </a:r>
            <a:r>
              <a:rPr lang="en-GB" sz="2400" dirty="0" err="1"/>
              <a:t>yaptığı</a:t>
            </a:r>
            <a:r>
              <a:rPr lang="en-GB" sz="2400" dirty="0"/>
              <a:t> </a:t>
            </a:r>
            <a:r>
              <a:rPr lang="en-GB" sz="2400" dirty="0" err="1"/>
              <a:t>sınıflamada</a:t>
            </a:r>
            <a:r>
              <a:rPr lang="en-GB" sz="2400" dirty="0"/>
              <a:t> </a:t>
            </a:r>
            <a:r>
              <a:rPr lang="en-GB" sz="2400" dirty="0" err="1"/>
              <a:t>Avrupa</a:t>
            </a:r>
            <a:r>
              <a:rPr lang="en-GB" sz="2400" dirty="0"/>
              <a:t> </a:t>
            </a:r>
            <a:r>
              <a:rPr lang="en-GB" sz="2400" dirty="0" err="1"/>
              <a:t>dillerini</a:t>
            </a:r>
            <a:r>
              <a:rPr lang="en-GB" sz="2400" dirty="0"/>
              <a:t> </a:t>
            </a:r>
            <a:r>
              <a:rPr lang="en-GB" sz="2400" dirty="0" err="1"/>
              <a:t>üç</a:t>
            </a:r>
            <a:r>
              <a:rPr lang="en-GB" sz="2400" dirty="0"/>
              <a:t> </a:t>
            </a:r>
            <a:r>
              <a:rPr lang="en-GB" sz="2400" dirty="0" err="1"/>
              <a:t>grupta</a:t>
            </a:r>
            <a:r>
              <a:rPr lang="en-GB" sz="2400" dirty="0"/>
              <a:t> </a:t>
            </a:r>
            <a:r>
              <a:rPr lang="en-GB" sz="2400" dirty="0" err="1"/>
              <a:t>toplamıştır</a:t>
            </a:r>
            <a:r>
              <a:rPr lang="en-GB" sz="2400" dirty="0"/>
              <a:t>. 16. </a:t>
            </a:r>
            <a:r>
              <a:rPr lang="en-GB" sz="2400" dirty="0" err="1"/>
              <a:t>yüzyılda</a:t>
            </a:r>
            <a:r>
              <a:rPr lang="en-GB" sz="2400" dirty="0"/>
              <a:t> </a:t>
            </a:r>
            <a:r>
              <a:rPr lang="en-GB" sz="2400" dirty="0" err="1"/>
              <a:t>İtalyan</a:t>
            </a:r>
            <a:r>
              <a:rPr lang="en-GB" sz="2400" dirty="0"/>
              <a:t> F. </a:t>
            </a:r>
            <a:r>
              <a:rPr lang="en-GB" sz="2400" dirty="0" err="1"/>
              <a:t>Sassetti</a:t>
            </a:r>
            <a:r>
              <a:rPr lang="en-GB" sz="2400" dirty="0"/>
              <a:t> (1540-1588), </a:t>
            </a:r>
            <a:r>
              <a:rPr lang="en-GB" sz="2400" dirty="0" err="1"/>
              <a:t>eski</a:t>
            </a:r>
            <a:r>
              <a:rPr lang="en-GB" sz="2400" dirty="0"/>
              <a:t> Hint </a:t>
            </a:r>
            <a:r>
              <a:rPr lang="en-GB" sz="2400" dirty="0" err="1"/>
              <a:t>dillerinden</a:t>
            </a:r>
            <a:r>
              <a:rPr lang="en-GB" sz="2400" dirty="0"/>
              <a:t> </a:t>
            </a:r>
            <a:r>
              <a:rPr lang="en-GB" sz="2400" dirty="0" err="1"/>
              <a:t>olan</a:t>
            </a:r>
            <a:r>
              <a:rPr lang="en-GB" sz="2400" dirty="0"/>
              <a:t> </a:t>
            </a:r>
            <a:r>
              <a:rPr lang="en-GB" sz="2400" dirty="0" err="1"/>
              <a:t>Sanskritçe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İtalyancayı</a:t>
            </a:r>
            <a:r>
              <a:rPr lang="en-GB" sz="2400" dirty="0"/>
              <a:t> </a:t>
            </a:r>
            <a:r>
              <a:rPr lang="en-GB" sz="2400" dirty="0" err="1"/>
              <a:t>karşılaştırmış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aralarındaki</a:t>
            </a:r>
            <a:r>
              <a:rPr lang="en-GB" sz="2400" dirty="0"/>
              <a:t> </a:t>
            </a:r>
            <a:r>
              <a:rPr lang="en-GB" sz="2400" dirty="0" err="1"/>
              <a:t>benzerlik</a:t>
            </a:r>
            <a:r>
              <a:rPr lang="en-GB" sz="2400" dirty="0"/>
              <a:t> </a:t>
            </a:r>
            <a:r>
              <a:rPr lang="en-GB" sz="2400" dirty="0" err="1"/>
              <a:t>dikkatini</a:t>
            </a:r>
            <a:r>
              <a:rPr lang="en-GB" sz="2400" dirty="0"/>
              <a:t> </a:t>
            </a:r>
            <a:r>
              <a:rPr lang="en-GB" sz="2400" dirty="0" err="1"/>
              <a:t>çekmiştir</a:t>
            </a:r>
            <a:r>
              <a:rPr lang="en-GB" sz="2400" dirty="0"/>
              <a:t>. </a:t>
            </a:r>
            <a:r>
              <a:rPr lang="en-GB" sz="2400" dirty="0" err="1"/>
              <a:t>Daha</a:t>
            </a:r>
            <a:r>
              <a:rPr lang="en-GB" sz="2400" dirty="0"/>
              <a:t> </a:t>
            </a:r>
            <a:r>
              <a:rPr lang="en-GB" sz="2400" dirty="0" err="1"/>
              <a:t>sonra</a:t>
            </a:r>
            <a:r>
              <a:rPr lang="en-GB" sz="2400" dirty="0"/>
              <a:t> 1861’de </a:t>
            </a:r>
            <a:r>
              <a:rPr lang="en-GB" sz="2400" dirty="0" err="1"/>
              <a:t>Fransız</a:t>
            </a:r>
            <a:r>
              <a:rPr lang="en-GB" sz="2400" dirty="0"/>
              <a:t> Bopp (1791-1867) </a:t>
            </a:r>
            <a:r>
              <a:rPr lang="en-GB" sz="2400" dirty="0" err="1"/>
              <a:t>Avrupa</a:t>
            </a:r>
            <a:r>
              <a:rPr lang="en-GB" sz="2400" dirty="0"/>
              <a:t> </a:t>
            </a:r>
            <a:r>
              <a:rPr lang="en-GB" sz="2400" dirty="0" err="1"/>
              <a:t>dilleriyle</a:t>
            </a:r>
            <a:r>
              <a:rPr lang="en-GB" sz="2400" dirty="0"/>
              <a:t> H</a:t>
            </a:r>
            <a:r>
              <a:rPr lang="tr-TR" sz="2400" dirty="0"/>
              <a:t>i</a:t>
            </a:r>
            <a:r>
              <a:rPr lang="en-GB" sz="2400" dirty="0" err="1"/>
              <a:t>nt</a:t>
            </a:r>
            <a:r>
              <a:rPr lang="en-GB" sz="2400" dirty="0"/>
              <a:t> </a:t>
            </a:r>
            <a:r>
              <a:rPr lang="en-GB" sz="2400" dirty="0" err="1"/>
              <a:t>dilleri</a:t>
            </a:r>
            <a:r>
              <a:rPr lang="en-GB" sz="2400" dirty="0"/>
              <a:t> </a:t>
            </a:r>
            <a:r>
              <a:rPr lang="en-GB" sz="2400" dirty="0" err="1"/>
              <a:t>arasındaki</a:t>
            </a:r>
            <a:r>
              <a:rPr lang="en-GB" sz="2400" dirty="0"/>
              <a:t> </a:t>
            </a:r>
            <a:r>
              <a:rPr lang="en-GB" sz="2400" dirty="0" err="1"/>
              <a:t>yakınlığı</a:t>
            </a:r>
            <a:r>
              <a:rPr lang="en-GB" sz="2400" dirty="0"/>
              <a:t> </a:t>
            </a:r>
            <a:r>
              <a:rPr lang="en-GB" sz="2400" dirty="0" err="1"/>
              <a:t>kesin</a:t>
            </a:r>
            <a:r>
              <a:rPr lang="en-GB" sz="2400" dirty="0"/>
              <a:t> </a:t>
            </a:r>
            <a:r>
              <a:rPr lang="en-GB" sz="2400" dirty="0" err="1"/>
              <a:t>olarak</a:t>
            </a:r>
            <a:r>
              <a:rPr lang="en-GB" sz="2400" dirty="0"/>
              <a:t> </a:t>
            </a:r>
            <a:r>
              <a:rPr lang="en-GB" sz="2400" dirty="0" err="1"/>
              <a:t>ortaya</a:t>
            </a:r>
            <a:r>
              <a:rPr lang="en-GB" sz="2400" dirty="0"/>
              <a:t> </a:t>
            </a:r>
            <a:r>
              <a:rPr lang="en-GB" sz="2400" dirty="0" err="1"/>
              <a:t>çıkarmıştır</a:t>
            </a:r>
            <a:r>
              <a:rPr lang="en-GB" sz="2400" dirty="0"/>
              <a:t>. </a:t>
            </a:r>
            <a:r>
              <a:rPr lang="en-GB" sz="2400" dirty="0" err="1"/>
              <a:t>Bulduğu</a:t>
            </a:r>
            <a:r>
              <a:rPr lang="en-GB" sz="2400" dirty="0"/>
              <a:t> </a:t>
            </a:r>
            <a:r>
              <a:rPr lang="en-GB" sz="2400" dirty="0" err="1"/>
              <a:t>yakınlıklardan</a:t>
            </a:r>
            <a:r>
              <a:rPr lang="en-GB" sz="2400" dirty="0"/>
              <a:t> </a:t>
            </a:r>
            <a:r>
              <a:rPr lang="en-GB" sz="2400" dirty="0" err="1"/>
              <a:t>biri</a:t>
            </a:r>
            <a:r>
              <a:rPr lang="en-GB" sz="2400" dirty="0"/>
              <a:t> 100 </a:t>
            </a:r>
            <a:r>
              <a:rPr lang="en-GB" sz="2400" dirty="0" err="1"/>
              <a:t>anlamına</a:t>
            </a:r>
            <a:r>
              <a:rPr lang="en-GB" sz="2400" dirty="0"/>
              <a:t> </a:t>
            </a:r>
            <a:r>
              <a:rPr lang="en-GB" sz="2400" dirty="0" err="1"/>
              <a:t>gelen</a:t>
            </a:r>
            <a:r>
              <a:rPr lang="en-GB" sz="2400" dirty="0"/>
              <a:t> </a:t>
            </a:r>
            <a:r>
              <a:rPr lang="en-GB" sz="2400" b="1" dirty="0"/>
              <a:t>centum </a:t>
            </a:r>
            <a:r>
              <a:rPr lang="en-GB" sz="2400" dirty="0"/>
              <a:t>(</a:t>
            </a:r>
            <a:r>
              <a:rPr lang="en-GB" sz="2400" dirty="0" err="1"/>
              <a:t>Latince</a:t>
            </a:r>
            <a:r>
              <a:rPr lang="en-GB" sz="2400" dirty="0"/>
              <a:t>), </a:t>
            </a:r>
            <a:r>
              <a:rPr lang="en-GB" sz="2400" b="1" dirty="0"/>
              <a:t>cent </a:t>
            </a:r>
            <a:r>
              <a:rPr lang="en-GB" sz="2400" dirty="0"/>
              <a:t>(</a:t>
            </a:r>
            <a:r>
              <a:rPr lang="en-GB" sz="2400" dirty="0" err="1"/>
              <a:t>Fransızca</a:t>
            </a:r>
            <a:r>
              <a:rPr lang="en-GB" sz="2400" dirty="0"/>
              <a:t>), </a:t>
            </a:r>
            <a:r>
              <a:rPr lang="en-GB" sz="2400" b="1" dirty="0"/>
              <a:t>sad</a:t>
            </a:r>
            <a:r>
              <a:rPr lang="en-GB" sz="2400" dirty="0"/>
              <a:t> (</a:t>
            </a:r>
            <a:r>
              <a:rPr lang="en-GB" sz="2400" dirty="0" err="1"/>
              <a:t>Farsça</a:t>
            </a:r>
            <a:r>
              <a:rPr lang="en-GB" sz="2400" dirty="0"/>
              <a:t>) </a:t>
            </a:r>
            <a:r>
              <a:rPr lang="en-GB" sz="2400" dirty="0" err="1"/>
              <a:t>kelimesidir</a:t>
            </a:r>
            <a:r>
              <a:rPr lang="en-GB" sz="2400" dirty="0"/>
              <a:t>. </a:t>
            </a:r>
            <a:r>
              <a:rPr lang="en-GB" sz="2400" dirty="0" err="1"/>
              <a:t>Kelime</a:t>
            </a:r>
            <a:r>
              <a:rPr lang="en-GB" sz="2400" dirty="0"/>
              <a:t> </a:t>
            </a:r>
            <a:r>
              <a:rPr lang="en-GB" sz="2400" dirty="0" err="1"/>
              <a:t>başında</a:t>
            </a:r>
            <a:r>
              <a:rPr lang="en-GB" sz="2400" dirty="0"/>
              <a:t> k&gt;s </a:t>
            </a:r>
            <a:r>
              <a:rPr lang="en-GB" sz="2400" dirty="0" err="1"/>
              <a:t>değişikliği</a:t>
            </a:r>
            <a:r>
              <a:rPr lang="en-GB" sz="2400" dirty="0"/>
              <a:t> </a:t>
            </a:r>
            <a:r>
              <a:rPr lang="en-GB" sz="2400" dirty="0" err="1"/>
              <a:t>vardır</a:t>
            </a:r>
            <a:r>
              <a:rPr lang="en-GB" sz="2400" dirty="0"/>
              <a:t>. </a:t>
            </a:r>
            <a:r>
              <a:rPr lang="en-GB" sz="2400" dirty="0" err="1"/>
              <a:t>Farsça</a:t>
            </a:r>
            <a:r>
              <a:rPr lang="en-GB" sz="2400" dirty="0"/>
              <a:t> </a:t>
            </a:r>
            <a:r>
              <a:rPr lang="en-GB" sz="2400" b="1" dirty="0" err="1"/>
              <a:t>mader</a:t>
            </a:r>
            <a:r>
              <a:rPr lang="en-GB" sz="2400" b="1" dirty="0"/>
              <a:t>, </a:t>
            </a:r>
            <a:r>
              <a:rPr lang="en-GB" sz="2400" b="1" dirty="0" err="1"/>
              <a:t>peder</a:t>
            </a:r>
            <a:r>
              <a:rPr lang="en-GB" sz="2400" b="1" dirty="0"/>
              <a:t>, </a:t>
            </a:r>
            <a:r>
              <a:rPr lang="en-GB" sz="2400" b="1" dirty="0" err="1"/>
              <a:t>duhter</a:t>
            </a:r>
            <a:r>
              <a:rPr lang="en-GB" sz="2400" b="1" dirty="0"/>
              <a:t>, </a:t>
            </a:r>
            <a:r>
              <a:rPr lang="en-GB" sz="2400" b="1" dirty="0" err="1"/>
              <a:t>birader</a:t>
            </a:r>
            <a:r>
              <a:rPr lang="en-GB" sz="2400" dirty="0"/>
              <a:t>; </a:t>
            </a:r>
            <a:r>
              <a:rPr lang="en-GB" sz="2400" dirty="0" err="1"/>
              <a:t>İngilizce</a:t>
            </a:r>
            <a:r>
              <a:rPr lang="en-GB" sz="2400" dirty="0"/>
              <a:t> </a:t>
            </a:r>
            <a:r>
              <a:rPr lang="en-GB" sz="2400" b="1" dirty="0"/>
              <a:t>mother, father, daughter, brother</a:t>
            </a:r>
            <a:r>
              <a:rPr lang="en-GB" sz="2400" dirty="0"/>
              <a:t>; </a:t>
            </a:r>
            <a:r>
              <a:rPr lang="en-GB" sz="2400" dirty="0" err="1"/>
              <a:t>Almanca</a:t>
            </a:r>
            <a:r>
              <a:rPr lang="en-GB" sz="2400" dirty="0"/>
              <a:t> </a:t>
            </a:r>
            <a:r>
              <a:rPr lang="en-GB" sz="2400" b="1" dirty="0"/>
              <a:t>mutter, </a:t>
            </a:r>
            <a:r>
              <a:rPr lang="en-GB" sz="2400" b="1" dirty="0" err="1"/>
              <a:t>vater</a:t>
            </a:r>
            <a:r>
              <a:rPr lang="en-GB" sz="2400" b="1" dirty="0"/>
              <a:t>, </a:t>
            </a:r>
            <a:r>
              <a:rPr lang="en-GB" sz="2400" b="1" dirty="0" err="1"/>
              <a:t>tochter</a:t>
            </a:r>
            <a:r>
              <a:rPr lang="en-GB" sz="2400" b="1" dirty="0"/>
              <a:t>, </a:t>
            </a:r>
            <a:r>
              <a:rPr lang="en-GB" sz="2400" b="1" dirty="0" err="1"/>
              <a:t>bruder</a:t>
            </a:r>
            <a:r>
              <a:rPr lang="en-GB" sz="2400" dirty="0" err="1"/>
              <a:t>’dir</a:t>
            </a:r>
            <a:r>
              <a:rPr lang="en-GB" sz="2400" dirty="0"/>
              <a:t>. 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7884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r>
              <a:rPr lang="en-GB" u="sng" dirty="0"/>
              <a:t>Hami-Sami Dilleri Ailesi</a:t>
            </a: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r>
              <a:rPr lang="en-GB" dirty="0" err="1"/>
              <a:t>Akatça</a:t>
            </a:r>
            <a:r>
              <a:rPr lang="en-GB" dirty="0"/>
              <a:t>, </a:t>
            </a:r>
            <a:r>
              <a:rPr lang="en-GB" dirty="0" err="1"/>
              <a:t>Aramca</a:t>
            </a:r>
            <a:r>
              <a:rPr lang="en-GB" dirty="0"/>
              <a:t>, </a:t>
            </a:r>
            <a:r>
              <a:rPr lang="en-GB" dirty="0" err="1"/>
              <a:t>İbranice</a:t>
            </a:r>
            <a:r>
              <a:rPr lang="en-GB" dirty="0"/>
              <a:t>, </a:t>
            </a:r>
            <a:r>
              <a:rPr lang="en-GB" dirty="0" err="1"/>
              <a:t>Arapça</a:t>
            </a:r>
            <a:r>
              <a:rPr lang="en-GB" dirty="0"/>
              <a:t>, </a:t>
            </a:r>
            <a:r>
              <a:rPr lang="en-GB" dirty="0" err="1"/>
              <a:t>Berberice</a:t>
            </a:r>
            <a:r>
              <a:rPr lang="en-GB" dirty="0"/>
              <a:t>, </a:t>
            </a:r>
            <a:r>
              <a:rPr lang="en-GB" dirty="0" err="1"/>
              <a:t>Habeşçe</a:t>
            </a:r>
            <a:r>
              <a:rPr lang="en-GB" dirty="0"/>
              <a:t>, Libya </a:t>
            </a:r>
            <a:r>
              <a:rPr lang="en-GB" dirty="0" err="1"/>
              <a:t>dilleri</a:t>
            </a:r>
            <a:r>
              <a:rPr lang="en-GB" dirty="0"/>
              <a:t>. </a:t>
            </a:r>
            <a:r>
              <a:rPr lang="en-GB" dirty="0" err="1"/>
              <a:t>Akatça</a:t>
            </a:r>
            <a:r>
              <a:rPr lang="en-GB" dirty="0"/>
              <a:t> </a:t>
            </a:r>
            <a:r>
              <a:rPr lang="en-GB" dirty="0" err="1"/>
              <a:t>ölü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dildir</a:t>
            </a:r>
            <a:r>
              <a:rPr lang="en-GB" dirty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en-GB" dirty="0"/>
              <a:t>Bu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ailesi</a:t>
            </a:r>
            <a:r>
              <a:rPr lang="en-GB" dirty="0"/>
              <a:t> </a:t>
            </a:r>
            <a:r>
              <a:rPr lang="en-GB" dirty="0" err="1"/>
              <a:t>adını</a:t>
            </a:r>
            <a:r>
              <a:rPr lang="en-GB" dirty="0"/>
              <a:t> Hz. </a:t>
            </a:r>
            <a:r>
              <a:rPr lang="en-GB" dirty="0" err="1"/>
              <a:t>Nuh’un</a:t>
            </a:r>
            <a:r>
              <a:rPr lang="en-GB" dirty="0"/>
              <a:t> </a:t>
            </a:r>
            <a:r>
              <a:rPr lang="en-GB" dirty="0" err="1"/>
              <a:t>oğulları</a:t>
            </a:r>
            <a:r>
              <a:rPr lang="en-GB" dirty="0"/>
              <a:t> </a:t>
            </a:r>
            <a:r>
              <a:rPr lang="en-GB" dirty="0" err="1"/>
              <a:t>Hâm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Sâm’dan</a:t>
            </a:r>
            <a:r>
              <a:rPr lang="en-GB" dirty="0"/>
              <a:t> </a:t>
            </a:r>
            <a:r>
              <a:rPr lang="en-GB" dirty="0" err="1"/>
              <a:t>almıştır</a:t>
            </a:r>
            <a:r>
              <a:rPr lang="en-GB" dirty="0"/>
              <a:t>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065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r>
              <a:rPr lang="en-GB" u="sng" dirty="0"/>
              <a:t>Çin-Tibet Dilleri Ailesi</a:t>
            </a: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r>
              <a:rPr lang="en-GB" dirty="0" err="1"/>
              <a:t>Çin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Tibet </a:t>
            </a:r>
            <a:r>
              <a:rPr lang="en-GB" dirty="0" err="1"/>
              <a:t>dilleri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içine</a:t>
            </a:r>
            <a:r>
              <a:rPr lang="en-GB" dirty="0"/>
              <a:t> </a:t>
            </a:r>
            <a:r>
              <a:rPr lang="en-GB" dirty="0" err="1"/>
              <a:t>girer</a:t>
            </a:r>
            <a:r>
              <a:rPr lang="en-GB" dirty="0"/>
              <a:t>.</a:t>
            </a:r>
            <a:endParaRPr lang="tr-TR" dirty="0"/>
          </a:p>
          <a:p>
            <a:r>
              <a:rPr lang="en-GB" dirty="0" err="1"/>
              <a:t>Çin</a:t>
            </a:r>
            <a:r>
              <a:rPr lang="en-GB" dirty="0"/>
              <a:t>-Tibet </a:t>
            </a:r>
            <a:r>
              <a:rPr lang="en-GB" dirty="0" err="1"/>
              <a:t>dilleri</a:t>
            </a:r>
            <a:r>
              <a:rPr lang="en-GB" dirty="0"/>
              <a:t> </a:t>
            </a:r>
            <a:r>
              <a:rPr lang="en-GB" dirty="0" err="1"/>
              <a:t>üzerinde</a:t>
            </a:r>
            <a:r>
              <a:rPr lang="en-GB" dirty="0"/>
              <a:t> ilk </a:t>
            </a:r>
            <a:r>
              <a:rPr lang="en-GB" dirty="0" err="1"/>
              <a:t>çalışmayı</a:t>
            </a:r>
            <a:r>
              <a:rPr lang="en-GB" dirty="0"/>
              <a:t> John Leiden 1808 </a:t>
            </a:r>
            <a:r>
              <a:rPr lang="en-GB" dirty="0" err="1"/>
              <a:t>yılında</a:t>
            </a:r>
            <a:r>
              <a:rPr lang="en-GB" dirty="0"/>
              <a:t> </a:t>
            </a:r>
            <a:r>
              <a:rPr lang="en-GB" dirty="0" err="1"/>
              <a:t>yapmıştır</a:t>
            </a:r>
            <a:r>
              <a:rPr lang="en-GB" dirty="0"/>
              <a:t>. </a:t>
            </a:r>
            <a:r>
              <a:rPr lang="en-GB" dirty="0" err="1"/>
              <a:t>Çin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Tibet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iki</a:t>
            </a:r>
            <a:r>
              <a:rPr lang="en-GB" dirty="0"/>
              <a:t> kola </a:t>
            </a:r>
            <a:r>
              <a:rPr lang="en-GB" dirty="0" err="1"/>
              <a:t>ayrılsa</a:t>
            </a:r>
            <a:r>
              <a:rPr lang="en-GB" dirty="0"/>
              <a:t> da her </a:t>
            </a:r>
            <a:r>
              <a:rPr lang="en-GB" dirty="0" err="1"/>
              <a:t>birinin</a:t>
            </a:r>
            <a:r>
              <a:rPr lang="en-GB" dirty="0"/>
              <a:t>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alt </a:t>
            </a:r>
            <a:r>
              <a:rPr lang="en-GB" dirty="0" err="1"/>
              <a:t>kolları</a:t>
            </a:r>
            <a:r>
              <a:rPr lang="en-GB" dirty="0"/>
              <a:t> </a:t>
            </a:r>
            <a:r>
              <a:rPr lang="en-GB" dirty="0" err="1"/>
              <a:t>vardır</a:t>
            </a:r>
            <a:r>
              <a:rPr lang="en-GB" dirty="0"/>
              <a:t>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7227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r>
              <a:rPr lang="en-GB" u="sng" dirty="0"/>
              <a:t>Bantu Dilleri Ailesi</a:t>
            </a: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algn="just"/>
            <a:r>
              <a:rPr lang="en-GB" dirty="0" err="1"/>
              <a:t>Orta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Güney</a:t>
            </a:r>
            <a:r>
              <a:rPr lang="en-GB" dirty="0"/>
              <a:t> </a:t>
            </a:r>
            <a:r>
              <a:rPr lang="en-GB" dirty="0" err="1"/>
              <a:t>Afrika’da</a:t>
            </a:r>
            <a:r>
              <a:rPr lang="en-GB" dirty="0"/>
              <a:t> </a:t>
            </a:r>
            <a:r>
              <a:rPr lang="en-GB" dirty="0" err="1"/>
              <a:t>konuşulan</a:t>
            </a:r>
            <a:r>
              <a:rPr lang="en-GB" dirty="0"/>
              <a:t> </a:t>
            </a:r>
            <a:r>
              <a:rPr lang="en-GB" dirty="0" err="1"/>
              <a:t>diller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ailesine</a:t>
            </a:r>
            <a:r>
              <a:rPr lang="en-GB" dirty="0"/>
              <a:t> </a:t>
            </a:r>
            <a:r>
              <a:rPr lang="en-GB" dirty="0" err="1"/>
              <a:t>girer</a:t>
            </a:r>
            <a:r>
              <a:rPr lang="en-GB" dirty="0"/>
              <a:t>.</a:t>
            </a:r>
            <a:endParaRPr lang="tr-TR" dirty="0"/>
          </a:p>
          <a:p>
            <a:pPr algn="just"/>
            <a:r>
              <a:rPr lang="en-GB" dirty="0" err="1"/>
              <a:t>Afrika’da</a:t>
            </a:r>
            <a:r>
              <a:rPr lang="en-GB" dirty="0"/>
              <a:t> Sudan-</a:t>
            </a:r>
            <a:r>
              <a:rPr lang="en-GB" dirty="0" err="1"/>
              <a:t>Gine</a:t>
            </a:r>
            <a:r>
              <a:rPr lang="en-GB" dirty="0"/>
              <a:t> </a:t>
            </a:r>
            <a:r>
              <a:rPr lang="en-GB" dirty="0" err="1"/>
              <a:t>dilleri</a:t>
            </a:r>
            <a:r>
              <a:rPr lang="en-GB" dirty="0"/>
              <a:t> </a:t>
            </a:r>
            <a:r>
              <a:rPr lang="en-GB" dirty="0" err="1"/>
              <a:t>alanının</a:t>
            </a:r>
            <a:r>
              <a:rPr lang="en-GB" dirty="0"/>
              <a:t> </a:t>
            </a:r>
            <a:r>
              <a:rPr lang="en-GB" dirty="0" err="1"/>
              <a:t>güneyinde</a:t>
            </a:r>
            <a:r>
              <a:rPr lang="en-GB" dirty="0"/>
              <a:t>, </a:t>
            </a:r>
            <a:r>
              <a:rPr lang="en-GB" dirty="0" err="1"/>
              <a:t>Ümit</a:t>
            </a:r>
            <a:r>
              <a:rPr lang="en-GB" dirty="0"/>
              <a:t> </a:t>
            </a:r>
            <a:r>
              <a:rPr lang="en-GB" dirty="0" err="1"/>
              <a:t>Burnu’ndan</a:t>
            </a:r>
            <a:r>
              <a:rPr lang="en-GB" dirty="0"/>
              <a:t> </a:t>
            </a:r>
            <a:r>
              <a:rPr lang="en-GB" dirty="0" err="1"/>
              <a:t>Ekvator’un</a:t>
            </a:r>
            <a:r>
              <a:rPr lang="en-GB" dirty="0"/>
              <a:t> </a:t>
            </a:r>
            <a:r>
              <a:rPr lang="en-GB" dirty="0" err="1"/>
              <a:t>kuzeyine</a:t>
            </a:r>
            <a:r>
              <a:rPr lang="en-GB" dirty="0"/>
              <a:t>, </a:t>
            </a:r>
            <a:r>
              <a:rPr lang="en-GB" dirty="0" err="1"/>
              <a:t>doğuda</a:t>
            </a:r>
            <a:r>
              <a:rPr lang="en-GB" dirty="0"/>
              <a:t> Tana </a:t>
            </a:r>
            <a:r>
              <a:rPr lang="en-GB" dirty="0" err="1"/>
              <a:t>gölüne</a:t>
            </a:r>
            <a:r>
              <a:rPr lang="en-GB" dirty="0"/>
              <a:t>, </a:t>
            </a:r>
            <a:r>
              <a:rPr lang="en-GB" dirty="0" err="1"/>
              <a:t>batıda</a:t>
            </a:r>
            <a:r>
              <a:rPr lang="en-GB" dirty="0"/>
              <a:t> </a:t>
            </a:r>
            <a:r>
              <a:rPr lang="en-GB" dirty="0" err="1"/>
              <a:t>Kamerun</a:t>
            </a:r>
            <a:r>
              <a:rPr lang="en-GB" dirty="0"/>
              <a:t> </a:t>
            </a:r>
            <a:r>
              <a:rPr lang="en-GB" dirty="0" err="1"/>
              <a:t>dağlarına</a:t>
            </a:r>
            <a:r>
              <a:rPr lang="en-GB" dirty="0"/>
              <a:t> </a:t>
            </a:r>
            <a:r>
              <a:rPr lang="en-GB" dirty="0" err="1"/>
              <a:t>kadar</a:t>
            </a:r>
            <a:r>
              <a:rPr lang="en-GB" dirty="0"/>
              <a:t> </a:t>
            </a:r>
            <a:r>
              <a:rPr lang="en-GB" dirty="0" err="1"/>
              <a:t>yayılan</a:t>
            </a:r>
            <a:r>
              <a:rPr lang="en-GB" dirty="0"/>
              <a:t> </a:t>
            </a:r>
            <a:r>
              <a:rPr lang="en-GB" dirty="0" err="1"/>
              <a:t>alanda</a:t>
            </a:r>
            <a:r>
              <a:rPr lang="en-GB" dirty="0"/>
              <a:t>, </a:t>
            </a:r>
            <a:r>
              <a:rPr lang="en-GB" dirty="0" err="1"/>
              <a:t>Enci</a:t>
            </a:r>
            <a:r>
              <a:rPr lang="en-GB" dirty="0"/>
              <a:t> </a:t>
            </a:r>
            <a:r>
              <a:rPr lang="en-GB" dirty="0" err="1"/>
              <a:t>soyundan</a:t>
            </a:r>
            <a:r>
              <a:rPr lang="en-GB" dirty="0"/>
              <a:t> 50 </a:t>
            </a:r>
            <a:r>
              <a:rPr lang="en-GB" dirty="0" err="1"/>
              <a:t>milyonluk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halk</a:t>
            </a:r>
            <a:r>
              <a:rPr lang="en-GB" dirty="0"/>
              <a:t> </a:t>
            </a:r>
            <a:r>
              <a:rPr lang="en-GB" dirty="0" err="1"/>
              <a:t>topluluğu</a:t>
            </a:r>
            <a:r>
              <a:rPr lang="en-GB" dirty="0"/>
              <a:t> </a:t>
            </a:r>
            <a:r>
              <a:rPr lang="en-GB" dirty="0" err="1"/>
              <a:t>tarafından</a:t>
            </a:r>
            <a:r>
              <a:rPr lang="en-GB" dirty="0"/>
              <a:t> </a:t>
            </a:r>
            <a:r>
              <a:rPr lang="en-GB" dirty="0" err="1"/>
              <a:t>konuşulan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ailesidir</a:t>
            </a:r>
            <a:r>
              <a:rPr lang="en-GB" dirty="0"/>
              <a:t>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0592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r>
              <a:rPr lang="en-GB" u="sng" dirty="0"/>
              <a:t>Kafkas Dilleri Ailesi</a:t>
            </a: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algn="just"/>
            <a:r>
              <a:rPr lang="en-GB" dirty="0"/>
              <a:t>Bu </a:t>
            </a:r>
            <a:r>
              <a:rPr lang="en-GB" dirty="0" err="1"/>
              <a:t>diller</a:t>
            </a:r>
            <a:r>
              <a:rPr lang="en-GB" dirty="0"/>
              <a:t> </a:t>
            </a:r>
            <a:r>
              <a:rPr lang="en-GB" dirty="0" err="1"/>
              <a:t>Kafkasya’da</a:t>
            </a:r>
            <a:r>
              <a:rPr lang="en-GB" dirty="0"/>
              <a:t> </a:t>
            </a:r>
            <a:r>
              <a:rPr lang="en-GB" dirty="0" err="1"/>
              <a:t>Türk</a:t>
            </a:r>
            <a:r>
              <a:rPr lang="en-GB" dirty="0"/>
              <a:t> </a:t>
            </a:r>
            <a:r>
              <a:rPr lang="en-GB" dirty="0" err="1"/>
              <a:t>lehçeleri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yaşamaktadır</a:t>
            </a:r>
            <a:r>
              <a:rPr lang="en-GB" dirty="0"/>
              <a:t>; </a:t>
            </a:r>
            <a:r>
              <a:rPr lang="en-GB" dirty="0" err="1"/>
              <a:t>ancak</a:t>
            </a:r>
            <a:r>
              <a:rPr lang="en-GB" dirty="0"/>
              <a:t> </a:t>
            </a:r>
            <a:r>
              <a:rPr lang="en-GB" dirty="0" err="1"/>
              <a:t>köken</a:t>
            </a:r>
            <a:r>
              <a:rPr lang="en-GB" dirty="0"/>
              <a:t> </a:t>
            </a:r>
            <a:r>
              <a:rPr lang="en-GB" dirty="0" err="1"/>
              <a:t>bakımından</a:t>
            </a:r>
            <a:r>
              <a:rPr lang="en-GB" dirty="0"/>
              <a:t> </a:t>
            </a:r>
            <a:r>
              <a:rPr lang="en-GB" dirty="0" err="1"/>
              <a:t>birbirinden</a:t>
            </a:r>
            <a:r>
              <a:rPr lang="en-GB" dirty="0"/>
              <a:t> </a:t>
            </a:r>
            <a:r>
              <a:rPr lang="en-GB" dirty="0" err="1"/>
              <a:t>farklılardır</a:t>
            </a:r>
            <a:r>
              <a:rPr lang="en-GB" dirty="0"/>
              <a:t>. Kartvel, </a:t>
            </a:r>
            <a:r>
              <a:rPr lang="en-GB" dirty="0" err="1"/>
              <a:t>Abhaz-Çerkeş</a:t>
            </a:r>
            <a:r>
              <a:rPr lang="en-GB" dirty="0"/>
              <a:t>, Lezgi-</a:t>
            </a:r>
            <a:r>
              <a:rPr lang="en-GB" dirty="0" err="1"/>
              <a:t>Çeçen</a:t>
            </a:r>
            <a:r>
              <a:rPr lang="en-GB" dirty="0"/>
              <a:t> </a:t>
            </a:r>
            <a:r>
              <a:rPr lang="en-GB" dirty="0" err="1"/>
              <a:t>dilleri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ailesindendir</a:t>
            </a:r>
            <a:r>
              <a:rPr lang="en-GB" dirty="0"/>
              <a:t>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150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Dillerin Sınıflandırılması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88432"/>
          </a:xfrm>
        </p:spPr>
        <p:txBody>
          <a:bodyPr>
            <a:noAutofit/>
          </a:bodyPr>
          <a:lstStyle/>
          <a:p>
            <a:pPr algn="just"/>
            <a:r>
              <a:rPr lang="en-GB" sz="2400" dirty="0" err="1"/>
              <a:t>Dilleri</a:t>
            </a:r>
            <a:r>
              <a:rPr lang="en-GB" sz="2400" dirty="0"/>
              <a:t> </a:t>
            </a:r>
            <a:r>
              <a:rPr lang="en-GB" sz="2400" dirty="0" err="1"/>
              <a:t>sınıflandırma</a:t>
            </a:r>
            <a:r>
              <a:rPr lang="en-GB" sz="2400" dirty="0"/>
              <a:t> </a:t>
            </a:r>
            <a:r>
              <a:rPr lang="en-GB" sz="2400" dirty="0" err="1"/>
              <a:t>çalışmaları</a:t>
            </a:r>
            <a:r>
              <a:rPr lang="en-GB" sz="2400" dirty="0"/>
              <a:t> </a:t>
            </a:r>
            <a:r>
              <a:rPr lang="en-GB" sz="2400" dirty="0" err="1"/>
              <a:t>çok</a:t>
            </a:r>
            <a:r>
              <a:rPr lang="en-GB" sz="2400" dirty="0"/>
              <a:t> </a:t>
            </a:r>
            <a:r>
              <a:rPr lang="en-GB" sz="2400" dirty="0" err="1"/>
              <a:t>eski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konudur</a:t>
            </a:r>
            <a:r>
              <a:rPr lang="en-GB" sz="2400" dirty="0"/>
              <a:t>. 14. </a:t>
            </a:r>
            <a:r>
              <a:rPr lang="en-GB" sz="2400" dirty="0" err="1"/>
              <a:t>yüzyılda</a:t>
            </a:r>
            <a:r>
              <a:rPr lang="en-GB" sz="2400" dirty="0"/>
              <a:t> </a:t>
            </a:r>
            <a:r>
              <a:rPr lang="en-GB" sz="2400" dirty="0" err="1"/>
              <a:t>Avrupa</a:t>
            </a:r>
            <a:r>
              <a:rPr lang="en-GB" sz="2400" dirty="0"/>
              <a:t> </a:t>
            </a:r>
            <a:r>
              <a:rPr lang="en-GB" sz="2400" dirty="0" err="1"/>
              <a:t>dilleriyle</a:t>
            </a:r>
            <a:r>
              <a:rPr lang="en-GB" sz="2400" dirty="0"/>
              <a:t> Hint </a:t>
            </a:r>
            <a:r>
              <a:rPr lang="en-GB" sz="2400" dirty="0" err="1"/>
              <a:t>dilleri</a:t>
            </a:r>
            <a:r>
              <a:rPr lang="en-GB" sz="2400" dirty="0"/>
              <a:t> </a:t>
            </a:r>
            <a:r>
              <a:rPr lang="en-GB" sz="2400" dirty="0" err="1"/>
              <a:t>arasında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yakınlığın</a:t>
            </a:r>
            <a:r>
              <a:rPr lang="en-GB" sz="2400" dirty="0"/>
              <a:t> </a:t>
            </a:r>
            <a:r>
              <a:rPr lang="en-GB" sz="2400" dirty="0" err="1"/>
              <a:t>tespit</a:t>
            </a:r>
            <a:r>
              <a:rPr lang="en-GB" sz="2400" dirty="0"/>
              <a:t> </a:t>
            </a:r>
            <a:r>
              <a:rPr lang="en-GB" sz="2400" dirty="0" err="1"/>
              <a:t>edilmesi</a:t>
            </a:r>
            <a:r>
              <a:rPr lang="en-GB" sz="2400" dirty="0"/>
              <a:t> </a:t>
            </a:r>
            <a:r>
              <a:rPr lang="en-GB" sz="2400" dirty="0" err="1"/>
              <a:t>üzerine</a:t>
            </a:r>
            <a:r>
              <a:rPr lang="en-GB" sz="2400" dirty="0"/>
              <a:t> </a:t>
            </a:r>
            <a:r>
              <a:rPr lang="en-GB" sz="2400" dirty="0" err="1"/>
              <a:t>karşılaştırmalı</a:t>
            </a:r>
            <a:r>
              <a:rPr lang="en-GB" sz="2400" dirty="0"/>
              <a:t> </a:t>
            </a:r>
            <a:r>
              <a:rPr lang="en-GB" sz="2400" dirty="0" err="1"/>
              <a:t>dil</a:t>
            </a:r>
            <a:r>
              <a:rPr lang="en-GB" sz="2400" dirty="0"/>
              <a:t> </a:t>
            </a:r>
            <a:r>
              <a:rPr lang="en-GB" sz="2400" dirty="0" err="1"/>
              <a:t>çalışmaları</a:t>
            </a:r>
            <a:r>
              <a:rPr lang="en-GB" sz="2400" dirty="0"/>
              <a:t> </a:t>
            </a:r>
            <a:r>
              <a:rPr lang="en-GB" sz="2400" dirty="0" err="1"/>
              <a:t>hızlanmış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18. </a:t>
            </a:r>
            <a:r>
              <a:rPr lang="en-GB" sz="2400" dirty="0" err="1"/>
              <a:t>yüzyıldan</a:t>
            </a:r>
            <a:r>
              <a:rPr lang="en-GB" sz="2400" dirty="0"/>
              <a:t> </a:t>
            </a:r>
            <a:r>
              <a:rPr lang="en-GB" sz="2400" dirty="0" err="1"/>
              <a:t>itibaren</a:t>
            </a:r>
            <a:r>
              <a:rPr lang="en-GB" sz="2400" dirty="0"/>
              <a:t> </a:t>
            </a:r>
            <a:r>
              <a:rPr lang="en-GB" sz="2400" dirty="0" err="1"/>
              <a:t>diller</a:t>
            </a:r>
            <a:r>
              <a:rPr lang="en-GB" sz="2400" dirty="0"/>
              <a:t> </a:t>
            </a:r>
            <a:r>
              <a:rPr lang="en-GB" sz="2400" dirty="0" err="1"/>
              <a:t>arasında</a:t>
            </a:r>
            <a:r>
              <a:rPr lang="en-GB" sz="2400" dirty="0"/>
              <a:t> </a:t>
            </a:r>
            <a:r>
              <a:rPr lang="en-GB" sz="2400" dirty="0" err="1"/>
              <a:t>bazı</a:t>
            </a:r>
            <a:r>
              <a:rPr lang="en-GB" sz="2400" dirty="0"/>
              <a:t> </a:t>
            </a:r>
            <a:r>
              <a:rPr lang="en-GB" sz="2400" dirty="0" err="1"/>
              <a:t>yakınlıklar</a:t>
            </a:r>
            <a:r>
              <a:rPr lang="en-GB" sz="2400" dirty="0"/>
              <a:t> </a:t>
            </a:r>
            <a:r>
              <a:rPr lang="en-GB" sz="2400" dirty="0" err="1"/>
              <a:t>bulunmuştur</a:t>
            </a:r>
            <a:r>
              <a:rPr lang="en-GB" sz="2400" dirty="0"/>
              <a:t>. Bu </a:t>
            </a:r>
            <a:r>
              <a:rPr lang="en-GB" sz="2400" dirty="0" err="1"/>
              <a:t>yakınlık</a:t>
            </a:r>
            <a:r>
              <a:rPr lang="en-GB" sz="2400" dirty="0"/>
              <a:t> </a:t>
            </a:r>
            <a:r>
              <a:rPr lang="en-GB" sz="2400" dirty="0" err="1"/>
              <a:t>türlerine</a:t>
            </a:r>
            <a:r>
              <a:rPr lang="en-GB" sz="2400" dirty="0"/>
              <a:t> </a:t>
            </a:r>
            <a:r>
              <a:rPr lang="en-GB" sz="2400" dirty="0" err="1"/>
              <a:t>göre</a:t>
            </a:r>
            <a:r>
              <a:rPr lang="en-GB" sz="2400" dirty="0"/>
              <a:t> de </a:t>
            </a:r>
            <a:r>
              <a:rPr lang="en-GB" sz="2400" dirty="0" err="1"/>
              <a:t>diller</a:t>
            </a:r>
            <a:r>
              <a:rPr lang="en-GB" sz="2400" dirty="0"/>
              <a:t> </a:t>
            </a:r>
            <a:r>
              <a:rPr lang="en-GB" sz="2400" dirty="0" err="1"/>
              <a:t>sınıflandırılmıştır</a:t>
            </a:r>
            <a:r>
              <a:rPr lang="en-GB" sz="2400" dirty="0"/>
              <a:t>. </a:t>
            </a:r>
            <a:endParaRPr lang="tr-TR" sz="2400" dirty="0"/>
          </a:p>
          <a:p>
            <a:pPr algn="just"/>
            <a:r>
              <a:rPr lang="en-GB" sz="2400" dirty="0" err="1"/>
              <a:t>Dünyada</a:t>
            </a:r>
            <a:r>
              <a:rPr lang="en-GB" sz="2400" dirty="0"/>
              <a:t> </a:t>
            </a:r>
            <a:r>
              <a:rPr lang="en-GB" sz="2400" dirty="0" err="1"/>
              <a:t>kaç</a:t>
            </a:r>
            <a:r>
              <a:rPr lang="en-GB" sz="2400" dirty="0"/>
              <a:t> </a:t>
            </a:r>
            <a:r>
              <a:rPr lang="en-GB" sz="2400" dirty="0" err="1"/>
              <a:t>dilin</a:t>
            </a:r>
            <a:r>
              <a:rPr lang="en-GB" sz="2400" dirty="0"/>
              <a:t> </a:t>
            </a:r>
            <a:r>
              <a:rPr lang="en-GB" sz="2400" dirty="0" err="1"/>
              <a:t>yaşadığı</a:t>
            </a:r>
            <a:r>
              <a:rPr lang="en-GB" sz="2400" dirty="0"/>
              <a:t>, </a:t>
            </a:r>
            <a:r>
              <a:rPr lang="en-GB" sz="2400" dirty="0" err="1"/>
              <a:t>kaç</a:t>
            </a:r>
            <a:r>
              <a:rPr lang="en-GB" sz="2400" dirty="0"/>
              <a:t> </a:t>
            </a:r>
            <a:r>
              <a:rPr lang="en-GB" sz="2400" dirty="0" err="1"/>
              <a:t>dilin</a:t>
            </a:r>
            <a:r>
              <a:rPr lang="en-GB" sz="2400" dirty="0"/>
              <a:t> </a:t>
            </a:r>
            <a:r>
              <a:rPr lang="en-GB" sz="2400" dirty="0" err="1"/>
              <a:t>öldüğü</a:t>
            </a:r>
            <a:r>
              <a:rPr lang="en-GB" sz="2400" dirty="0"/>
              <a:t>, </a:t>
            </a:r>
            <a:r>
              <a:rPr lang="en-GB" sz="2400" dirty="0" err="1"/>
              <a:t>kısaca</a:t>
            </a:r>
            <a:r>
              <a:rPr lang="en-GB" sz="2400" dirty="0"/>
              <a:t> </a:t>
            </a:r>
            <a:r>
              <a:rPr lang="en-GB" sz="2400" dirty="0" err="1"/>
              <a:t>kaç</a:t>
            </a:r>
            <a:r>
              <a:rPr lang="en-GB" sz="2400" dirty="0"/>
              <a:t> </a:t>
            </a:r>
            <a:r>
              <a:rPr lang="en-GB" sz="2400" dirty="0" err="1"/>
              <a:t>dilin</a:t>
            </a:r>
            <a:r>
              <a:rPr lang="en-GB" sz="2400" dirty="0"/>
              <a:t> </a:t>
            </a:r>
            <a:r>
              <a:rPr lang="en-GB" sz="2400" dirty="0" err="1"/>
              <a:t>konuşulmuş</a:t>
            </a:r>
            <a:r>
              <a:rPr lang="en-GB" sz="2400" dirty="0"/>
              <a:t> </a:t>
            </a:r>
            <a:r>
              <a:rPr lang="en-GB" sz="2400" dirty="0" err="1"/>
              <a:t>veya</a:t>
            </a:r>
            <a:r>
              <a:rPr lang="en-GB" sz="2400" dirty="0"/>
              <a:t> </a:t>
            </a:r>
            <a:r>
              <a:rPr lang="en-GB" sz="2400" dirty="0" err="1"/>
              <a:t>konuşulmakta</a:t>
            </a:r>
            <a:r>
              <a:rPr lang="en-GB" sz="2400" dirty="0"/>
              <a:t> </a:t>
            </a:r>
            <a:r>
              <a:rPr lang="en-GB" sz="2400" dirty="0" err="1"/>
              <a:t>olduğu</a:t>
            </a:r>
            <a:r>
              <a:rPr lang="en-GB" sz="2400" dirty="0"/>
              <a:t> </a:t>
            </a:r>
            <a:r>
              <a:rPr lang="en-GB" sz="2400" dirty="0" err="1"/>
              <a:t>sık</a:t>
            </a:r>
            <a:r>
              <a:rPr lang="en-GB" sz="2400" dirty="0"/>
              <a:t> </a:t>
            </a:r>
            <a:r>
              <a:rPr lang="en-GB" sz="2400" dirty="0" err="1"/>
              <a:t>sık</a:t>
            </a:r>
            <a:r>
              <a:rPr lang="en-GB" sz="2400" dirty="0"/>
              <a:t> </a:t>
            </a:r>
            <a:r>
              <a:rPr lang="en-GB" sz="2400" dirty="0" err="1"/>
              <a:t>sorulmuştur</a:t>
            </a:r>
            <a:r>
              <a:rPr lang="en-GB" sz="2400" dirty="0"/>
              <a:t>. </a:t>
            </a:r>
            <a:r>
              <a:rPr lang="en-GB" sz="2400" dirty="0" err="1"/>
              <a:t>Şu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gerçektir</a:t>
            </a:r>
            <a:r>
              <a:rPr lang="en-GB" sz="2400" dirty="0"/>
              <a:t> </a:t>
            </a:r>
            <a:r>
              <a:rPr lang="en-GB" sz="2400" dirty="0" err="1"/>
              <a:t>ki</a:t>
            </a:r>
            <a:r>
              <a:rPr lang="en-GB" sz="2400" dirty="0"/>
              <a:t> </a:t>
            </a:r>
            <a:r>
              <a:rPr lang="en-GB" sz="2400" dirty="0" err="1"/>
              <a:t>ilkel</a:t>
            </a:r>
            <a:r>
              <a:rPr lang="en-GB" sz="2400" dirty="0"/>
              <a:t> </a:t>
            </a:r>
            <a:r>
              <a:rPr lang="en-GB" sz="2400" dirty="0" err="1"/>
              <a:t>veya</a:t>
            </a:r>
            <a:r>
              <a:rPr lang="en-GB" sz="2400" dirty="0"/>
              <a:t> </a:t>
            </a:r>
            <a:r>
              <a:rPr lang="en-GB" sz="2400" dirty="0" err="1"/>
              <a:t>çağdaş</a:t>
            </a:r>
            <a:r>
              <a:rPr lang="en-GB" sz="2400" dirty="0"/>
              <a:t> </a:t>
            </a:r>
            <a:r>
              <a:rPr lang="en-GB" sz="2400" dirty="0" err="1"/>
              <a:t>olsun</a:t>
            </a:r>
            <a:r>
              <a:rPr lang="en-GB" sz="2400" dirty="0"/>
              <a:t> her </a:t>
            </a:r>
            <a:r>
              <a:rPr lang="en-GB" sz="2400" dirty="0" err="1"/>
              <a:t>toplumun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dili</a:t>
            </a:r>
            <a:r>
              <a:rPr lang="en-GB" sz="2400" dirty="0"/>
              <a:t> </a:t>
            </a:r>
            <a:r>
              <a:rPr lang="en-GB" sz="2400" dirty="0" err="1"/>
              <a:t>vardır</a:t>
            </a:r>
            <a:r>
              <a:rPr lang="en-GB" sz="2400" dirty="0"/>
              <a:t>. </a:t>
            </a:r>
            <a:r>
              <a:rPr lang="en-GB" sz="2400" dirty="0" err="1"/>
              <a:t>Yeryüzünde</a:t>
            </a:r>
            <a:r>
              <a:rPr lang="en-GB" sz="2400" dirty="0"/>
              <a:t> ne </a:t>
            </a:r>
            <a:r>
              <a:rPr lang="en-GB" sz="2400" dirty="0" err="1"/>
              <a:t>kadar</a:t>
            </a:r>
            <a:r>
              <a:rPr lang="en-GB" sz="2400" dirty="0"/>
              <a:t> </a:t>
            </a:r>
            <a:r>
              <a:rPr lang="en-GB" sz="2400" dirty="0" err="1"/>
              <a:t>farklı</a:t>
            </a:r>
            <a:r>
              <a:rPr lang="en-GB" sz="2400" dirty="0"/>
              <a:t> </a:t>
            </a:r>
            <a:r>
              <a:rPr lang="en-GB" sz="2400" dirty="0" err="1"/>
              <a:t>toplum</a:t>
            </a:r>
            <a:r>
              <a:rPr lang="en-GB" sz="2400" dirty="0"/>
              <a:t> </a:t>
            </a:r>
            <a:r>
              <a:rPr lang="en-GB" sz="2400" dirty="0" err="1"/>
              <a:t>varsa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o </a:t>
            </a:r>
            <a:r>
              <a:rPr lang="en-GB" sz="2400" dirty="0" err="1"/>
              <a:t>kadar</a:t>
            </a:r>
            <a:r>
              <a:rPr lang="en-GB" sz="2400" dirty="0"/>
              <a:t> da </a:t>
            </a:r>
            <a:r>
              <a:rPr lang="en-GB" sz="2400" dirty="0" err="1"/>
              <a:t>dil</a:t>
            </a:r>
            <a:r>
              <a:rPr lang="en-GB" sz="2400" dirty="0"/>
              <a:t> </a:t>
            </a:r>
            <a:r>
              <a:rPr lang="en-GB" sz="2400" dirty="0" err="1"/>
              <a:t>vardır</a:t>
            </a:r>
            <a:r>
              <a:rPr lang="en-GB" sz="2400" dirty="0"/>
              <a:t>, </a:t>
            </a:r>
            <a:r>
              <a:rPr lang="en-GB" sz="2400" dirty="0" err="1"/>
              <a:t>diyebiliriz</a:t>
            </a:r>
            <a:r>
              <a:rPr lang="en-GB" sz="2400" dirty="0"/>
              <a:t>. 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r>
              <a:rPr lang="en-GB" u="sng" dirty="0"/>
              <a:t>Ural-Altay Dilleri Ailesi</a:t>
            </a:r>
            <a:br>
              <a:rPr lang="tr-TR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err="1"/>
              <a:t>Türkçe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ailesine</a:t>
            </a:r>
            <a:r>
              <a:rPr lang="en-GB" dirty="0"/>
              <a:t> </a:t>
            </a:r>
            <a:r>
              <a:rPr lang="en-GB" dirty="0" err="1"/>
              <a:t>mensuptur</a:t>
            </a:r>
            <a:r>
              <a:rPr lang="en-GB" dirty="0"/>
              <a:t>. Ural </a:t>
            </a:r>
            <a:r>
              <a:rPr lang="en-GB" dirty="0" err="1"/>
              <a:t>ve</a:t>
            </a:r>
            <a:r>
              <a:rPr lang="en-GB" dirty="0"/>
              <a:t> Altay </a:t>
            </a:r>
            <a:r>
              <a:rPr lang="en-GB" dirty="0" err="1"/>
              <a:t>olmak</a:t>
            </a:r>
            <a:r>
              <a:rPr lang="en-GB" dirty="0"/>
              <a:t> </a:t>
            </a:r>
            <a:r>
              <a:rPr lang="en-GB" dirty="0" err="1"/>
              <a:t>üzere</a:t>
            </a:r>
            <a:r>
              <a:rPr lang="en-GB" dirty="0"/>
              <a:t> </a:t>
            </a:r>
            <a:r>
              <a:rPr lang="en-GB" dirty="0" err="1"/>
              <a:t>iki</a:t>
            </a:r>
            <a:r>
              <a:rPr lang="en-GB" dirty="0"/>
              <a:t> </a:t>
            </a:r>
            <a:r>
              <a:rPr lang="en-GB" dirty="0" err="1"/>
              <a:t>kolu</a:t>
            </a:r>
            <a:r>
              <a:rPr lang="en-GB" dirty="0"/>
              <a:t> </a:t>
            </a:r>
            <a:r>
              <a:rPr lang="en-GB" dirty="0" err="1"/>
              <a:t>vardır</a:t>
            </a:r>
            <a:r>
              <a:rPr lang="en-GB" dirty="0"/>
              <a:t>:</a:t>
            </a:r>
            <a:endParaRPr lang="tr-TR" dirty="0"/>
          </a:p>
          <a:p>
            <a:pPr marL="514350" indent="-514350">
              <a:buAutoNum type="alphaLcPeriod"/>
            </a:pPr>
            <a:r>
              <a:rPr lang="en-GB" dirty="0"/>
              <a:t>Ural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Ailesi</a:t>
            </a:r>
            <a:r>
              <a:rPr lang="en-GB" dirty="0"/>
              <a:t>: Fin-</a:t>
            </a:r>
            <a:r>
              <a:rPr lang="en-GB" dirty="0" err="1"/>
              <a:t>Ugor</a:t>
            </a:r>
            <a:r>
              <a:rPr lang="en-GB" dirty="0"/>
              <a:t>, </a:t>
            </a:r>
            <a:r>
              <a:rPr lang="en-GB" dirty="0" err="1"/>
              <a:t>Samoyetçe</a:t>
            </a:r>
            <a:r>
              <a:rPr lang="en-GB" dirty="0"/>
              <a:t>, </a:t>
            </a:r>
            <a:r>
              <a:rPr lang="en-GB" dirty="0" err="1"/>
              <a:t>Macarca</a:t>
            </a:r>
            <a:r>
              <a:rPr lang="en-GB" dirty="0"/>
              <a:t>.</a:t>
            </a:r>
            <a:endParaRPr lang="tr-TR" dirty="0"/>
          </a:p>
          <a:p>
            <a:pPr marL="0" indent="0">
              <a:buNone/>
            </a:pPr>
            <a:r>
              <a:rPr lang="en-GB" dirty="0"/>
              <a:t>b. </a:t>
            </a:r>
            <a:r>
              <a:rPr lang="tr-TR" dirty="0"/>
              <a:t>  </a:t>
            </a:r>
            <a:r>
              <a:rPr lang="en-GB" dirty="0"/>
              <a:t>Altay </a:t>
            </a:r>
            <a:r>
              <a:rPr lang="en-GB" dirty="0" err="1"/>
              <a:t>Dil</a:t>
            </a:r>
            <a:r>
              <a:rPr lang="en-GB" dirty="0"/>
              <a:t> </a:t>
            </a:r>
            <a:r>
              <a:rPr lang="en-GB" dirty="0" err="1"/>
              <a:t>Ailesi</a:t>
            </a:r>
            <a:r>
              <a:rPr lang="en-GB" dirty="0"/>
              <a:t>: </a:t>
            </a:r>
            <a:r>
              <a:rPr lang="en-GB" dirty="0" err="1"/>
              <a:t>Türkçe</a:t>
            </a:r>
            <a:r>
              <a:rPr lang="en-GB" dirty="0"/>
              <a:t>, </a:t>
            </a:r>
            <a:r>
              <a:rPr lang="en-GB" dirty="0" err="1"/>
              <a:t>Moğolca</a:t>
            </a:r>
            <a:r>
              <a:rPr lang="en-GB" dirty="0"/>
              <a:t>, </a:t>
            </a:r>
            <a:r>
              <a:rPr lang="en-GB" dirty="0" err="1"/>
              <a:t>Mançu-Tunguzca</a:t>
            </a:r>
            <a:r>
              <a:rPr lang="en-GB" dirty="0"/>
              <a:t>, </a:t>
            </a:r>
            <a:r>
              <a:rPr lang="en-GB" dirty="0" err="1"/>
              <a:t>Korece</a:t>
            </a:r>
            <a:r>
              <a:rPr lang="en-GB" dirty="0"/>
              <a:t> (?),</a:t>
            </a:r>
            <a:r>
              <a:rPr lang="en-GB" dirty="0" err="1"/>
              <a:t>Japonca</a:t>
            </a:r>
            <a:r>
              <a:rPr lang="en-GB" dirty="0"/>
              <a:t> (?).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6734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r>
              <a:rPr lang="en-GB" u="sng" dirty="0"/>
              <a:t>Ural-Altay Dilleri Ailesi</a:t>
            </a:r>
            <a:br>
              <a:rPr lang="tr-TR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algn="just"/>
            <a:r>
              <a:rPr lang="en-GB" sz="2200" dirty="0"/>
              <a:t>Ural </a:t>
            </a:r>
            <a:r>
              <a:rPr lang="en-GB" sz="2200" dirty="0" err="1"/>
              <a:t>ve</a:t>
            </a:r>
            <a:r>
              <a:rPr lang="en-GB" sz="2200" dirty="0"/>
              <a:t> Altay </a:t>
            </a:r>
            <a:r>
              <a:rPr lang="en-GB" sz="2200" dirty="0" err="1"/>
              <a:t>bölgesindeki</a:t>
            </a:r>
            <a:r>
              <a:rPr lang="en-GB" sz="2200" dirty="0"/>
              <a:t> </a:t>
            </a:r>
            <a:r>
              <a:rPr lang="en-GB" sz="2200" dirty="0" err="1"/>
              <a:t>dillerin</a:t>
            </a:r>
            <a:r>
              <a:rPr lang="en-GB" sz="2200" dirty="0"/>
              <a:t> </a:t>
            </a:r>
            <a:r>
              <a:rPr lang="en-GB" sz="2200" dirty="0" err="1"/>
              <a:t>bir</a:t>
            </a:r>
            <a:r>
              <a:rPr lang="en-GB" sz="2200" dirty="0"/>
              <a:t> </a:t>
            </a:r>
            <a:r>
              <a:rPr lang="en-GB" sz="2200" dirty="0" err="1"/>
              <a:t>aile</a:t>
            </a:r>
            <a:r>
              <a:rPr lang="en-GB" sz="2200" dirty="0"/>
              <a:t> </a:t>
            </a:r>
            <a:r>
              <a:rPr lang="en-GB" sz="2200" dirty="0" err="1"/>
              <a:t>oluşturabileceği</a:t>
            </a:r>
            <a:r>
              <a:rPr lang="en-GB" sz="2200" dirty="0"/>
              <a:t> </a:t>
            </a:r>
            <a:r>
              <a:rPr lang="en-GB" sz="2200" dirty="0" err="1"/>
              <a:t>fikrini</a:t>
            </a:r>
            <a:r>
              <a:rPr lang="en-GB" sz="2200" dirty="0"/>
              <a:t> ilk </a:t>
            </a:r>
            <a:r>
              <a:rPr lang="en-GB" sz="2200" dirty="0" err="1"/>
              <a:t>defa</a:t>
            </a:r>
            <a:r>
              <a:rPr lang="en-GB" sz="2200" dirty="0"/>
              <a:t> </a:t>
            </a:r>
            <a:r>
              <a:rPr lang="en-GB" sz="2200" dirty="0" err="1"/>
              <a:t>ileri</a:t>
            </a:r>
            <a:r>
              <a:rPr lang="en-GB" sz="2200" dirty="0"/>
              <a:t> </a:t>
            </a:r>
            <a:r>
              <a:rPr lang="en-GB" sz="2200" dirty="0" err="1"/>
              <a:t>süren</a:t>
            </a:r>
            <a:r>
              <a:rPr lang="en-GB" sz="2200" dirty="0"/>
              <a:t> </a:t>
            </a:r>
            <a:r>
              <a:rPr lang="en-GB" sz="2200" dirty="0" err="1"/>
              <a:t>İsveç</a:t>
            </a:r>
            <a:r>
              <a:rPr lang="en-GB" sz="2200" dirty="0"/>
              <a:t> </a:t>
            </a:r>
            <a:r>
              <a:rPr lang="en-GB" sz="2200" dirty="0" err="1"/>
              <a:t>subayı</a:t>
            </a:r>
            <a:r>
              <a:rPr lang="en-GB" sz="2200" dirty="0"/>
              <a:t> Johann </a:t>
            </a:r>
            <a:r>
              <a:rPr lang="tr-TR" sz="2200" dirty="0"/>
              <a:t>V</a:t>
            </a:r>
            <a:r>
              <a:rPr lang="en-GB" sz="2200" dirty="0"/>
              <a:t>on </a:t>
            </a:r>
            <a:r>
              <a:rPr lang="en-GB" sz="2200" dirty="0" err="1"/>
              <a:t>Strahlanberg</a:t>
            </a:r>
            <a:r>
              <a:rPr lang="en-GB" sz="2200" dirty="0"/>
              <a:t> (1676-1747)’dir. </a:t>
            </a:r>
            <a:r>
              <a:rPr lang="en-GB" sz="2200" dirty="0" err="1"/>
              <a:t>Strahlanberg’i</a:t>
            </a:r>
            <a:r>
              <a:rPr lang="en-GB" sz="2200" dirty="0"/>
              <a:t> 1703’te </a:t>
            </a:r>
            <a:r>
              <a:rPr lang="en-GB" sz="2200" dirty="0" err="1"/>
              <a:t>İsveç</a:t>
            </a:r>
            <a:r>
              <a:rPr lang="en-GB" sz="2200" dirty="0"/>
              <a:t>-Rus </a:t>
            </a:r>
            <a:r>
              <a:rPr lang="en-GB" sz="2200" dirty="0" err="1"/>
              <a:t>Savaşında</a:t>
            </a:r>
            <a:r>
              <a:rPr lang="en-GB" sz="2200" dirty="0"/>
              <a:t> </a:t>
            </a:r>
            <a:r>
              <a:rPr lang="en-GB" sz="2200" dirty="0" err="1"/>
              <a:t>Poltova’da</a:t>
            </a:r>
            <a:r>
              <a:rPr lang="en-GB" sz="2200" dirty="0"/>
              <a:t> </a:t>
            </a:r>
            <a:r>
              <a:rPr lang="en-GB" sz="2200" dirty="0" err="1"/>
              <a:t>esir</a:t>
            </a:r>
            <a:r>
              <a:rPr lang="en-GB" sz="2200" dirty="0"/>
              <a:t> </a:t>
            </a:r>
            <a:r>
              <a:rPr lang="en-GB" sz="2200" dirty="0" err="1"/>
              <a:t>düşen</a:t>
            </a:r>
            <a:r>
              <a:rPr lang="en-GB" sz="2200" dirty="0"/>
              <a:t> </a:t>
            </a:r>
            <a:r>
              <a:rPr lang="en-GB" sz="2200" dirty="0" err="1"/>
              <a:t>Ruslar</a:t>
            </a:r>
            <a:r>
              <a:rPr lang="en-GB" sz="2200" dirty="0"/>
              <a:t>, </a:t>
            </a:r>
            <a:r>
              <a:rPr lang="en-GB" sz="2200" dirty="0" err="1"/>
              <a:t>Sibirya’ya</a:t>
            </a:r>
            <a:r>
              <a:rPr lang="en-GB" sz="2200" dirty="0"/>
              <a:t> </a:t>
            </a:r>
            <a:r>
              <a:rPr lang="en-GB" sz="2200" dirty="0" err="1"/>
              <a:t>sürgüne</a:t>
            </a:r>
            <a:r>
              <a:rPr lang="en-GB" sz="2200" dirty="0"/>
              <a:t> </a:t>
            </a:r>
            <a:r>
              <a:rPr lang="en-GB" sz="2200" dirty="0" err="1"/>
              <a:t>gönderirler</a:t>
            </a:r>
            <a:r>
              <a:rPr lang="en-GB" sz="2200" dirty="0"/>
              <a:t>. 13 </a:t>
            </a:r>
            <a:r>
              <a:rPr lang="en-GB" sz="2200" dirty="0" err="1"/>
              <a:t>yıl</a:t>
            </a:r>
            <a:r>
              <a:rPr lang="en-GB" sz="2200" dirty="0"/>
              <a:t> </a:t>
            </a:r>
            <a:r>
              <a:rPr lang="en-GB" sz="2200" dirty="0" err="1"/>
              <a:t>Sibirya’yı</a:t>
            </a:r>
            <a:r>
              <a:rPr lang="en-GB" sz="2200" dirty="0"/>
              <a:t> </a:t>
            </a:r>
            <a:r>
              <a:rPr lang="en-GB" sz="2200" dirty="0" err="1"/>
              <a:t>gezen</a:t>
            </a:r>
            <a:r>
              <a:rPr lang="en-GB" sz="2200" dirty="0"/>
              <a:t> </a:t>
            </a:r>
            <a:r>
              <a:rPr lang="en-GB" sz="2200" dirty="0" err="1"/>
              <a:t>Strahlanberg</a:t>
            </a:r>
            <a:r>
              <a:rPr lang="en-GB" sz="2200" dirty="0"/>
              <a:t>, </a:t>
            </a:r>
            <a:r>
              <a:rPr lang="en-GB" sz="2200" dirty="0" err="1"/>
              <a:t>Köktürk</a:t>
            </a:r>
            <a:r>
              <a:rPr lang="en-GB" sz="2200" dirty="0"/>
              <a:t> </a:t>
            </a:r>
            <a:r>
              <a:rPr lang="en-GB" sz="2200" dirty="0" err="1"/>
              <a:t>Yazıtlarını</a:t>
            </a:r>
            <a:r>
              <a:rPr lang="en-GB" sz="2200" dirty="0"/>
              <a:t> </a:t>
            </a:r>
            <a:r>
              <a:rPr lang="en-GB" sz="2200" dirty="0" err="1"/>
              <a:t>bulmuş</a:t>
            </a:r>
            <a:r>
              <a:rPr lang="en-GB" sz="2200" dirty="0"/>
              <a:t> </a:t>
            </a:r>
            <a:r>
              <a:rPr lang="en-GB" sz="2200" dirty="0" err="1"/>
              <a:t>ve</a:t>
            </a:r>
            <a:r>
              <a:rPr lang="en-GB" sz="2200" dirty="0"/>
              <a:t> </a:t>
            </a:r>
            <a:r>
              <a:rPr lang="en-GB" sz="2200" dirty="0" err="1"/>
              <a:t>bunlar</a:t>
            </a:r>
            <a:r>
              <a:rPr lang="en-GB" sz="2200" dirty="0"/>
              <a:t> </a:t>
            </a:r>
            <a:r>
              <a:rPr lang="en-GB" sz="2200" dirty="0" err="1"/>
              <a:t>hakkında</a:t>
            </a:r>
            <a:r>
              <a:rPr lang="en-GB" sz="2200" dirty="0"/>
              <a:t> </a:t>
            </a:r>
            <a:r>
              <a:rPr lang="en-GB" sz="2200" dirty="0" err="1"/>
              <a:t>araştırma</a:t>
            </a:r>
            <a:r>
              <a:rPr lang="en-GB" sz="2200" dirty="0"/>
              <a:t> </a:t>
            </a:r>
            <a:r>
              <a:rPr lang="en-GB" sz="2200" dirty="0" err="1"/>
              <a:t>ve</a:t>
            </a:r>
            <a:r>
              <a:rPr lang="en-GB" sz="2200" dirty="0"/>
              <a:t> </a:t>
            </a:r>
            <a:r>
              <a:rPr lang="en-GB" sz="2200" dirty="0" err="1"/>
              <a:t>bulgularını</a:t>
            </a:r>
            <a:r>
              <a:rPr lang="en-GB" sz="2200" dirty="0"/>
              <a:t> 1730’da </a:t>
            </a:r>
            <a:r>
              <a:rPr lang="en-GB" sz="2200" dirty="0" err="1"/>
              <a:t>Stockholm’da</a:t>
            </a:r>
            <a:r>
              <a:rPr lang="en-GB" sz="2200" dirty="0"/>
              <a:t> </a:t>
            </a:r>
            <a:r>
              <a:rPr lang="en-GB" sz="2200" dirty="0" err="1"/>
              <a:t>Türkçeye</a:t>
            </a:r>
            <a:r>
              <a:rPr lang="en-GB" sz="2200" dirty="0"/>
              <a:t> “</a:t>
            </a:r>
            <a:r>
              <a:rPr lang="tr-TR" sz="2200" dirty="0"/>
              <a:t>Asya ve Avrupa’nın Kuzey ve Doğu Kısımları” olarak çevrilen “</a:t>
            </a:r>
            <a:r>
              <a:rPr lang="tr-TR" sz="2200" dirty="0" err="1"/>
              <a:t>Das</a:t>
            </a:r>
            <a:r>
              <a:rPr lang="tr-TR" sz="2200" dirty="0"/>
              <a:t> </a:t>
            </a:r>
            <a:r>
              <a:rPr lang="tr-TR" sz="2200" dirty="0" err="1"/>
              <a:t>Nord</a:t>
            </a:r>
            <a:r>
              <a:rPr lang="tr-TR" sz="2200" dirty="0"/>
              <a:t> </a:t>
            </a:r>
            <a:r>
              <a:rPr lang="tr-TR" sz="2200" dirty="0" err="1"/>
              <a:t>und</a:t>
            </a:r>
            <a:r>
              <a:rPr lang="tr-TR" sz="2200" dirty="0"/>
              <a:t> </a:t>
            </a:r>
            <a:r>
              <a:rPr lang="tr-TR" sz="2200" dirty="0" err="1"/>
              <a:t>Östliche</a:t>
            </a:r>
            <a:r>
              <a:rPr lang="tr-TR" sz="2200" dirty="0"/>
              <a:t> </a:t>
            </a:r>
            <a:r>
              <a:rPr lang="tr-TR" sz="2200" dirty="0" err="1"/>
              <a:t>Theil</a:t>
            </a:r>
            <a:r>
              <a:rPr lang="tr-TR" sz="2200" dirty="0"/>
              <a:t> </a:t>
            </a:r>
            <a:r>
              <a:rPr lang="tr-TR" sz="2200" dirty="0" err="1"/>
              <a:t>von</a:t>
            </a:r>
            <a:r>
              <a:rPr lang="tr-TR" sz="2200" dirty="0"/>
              <a:t> </a:t>
            </a:r>
            <a:r>
              <a:rPr lang="tr-TR" sz="2200" dirty="0" err="1"/>
              <a:t>Europa</a:t>
            </a:r>
            <a:r>
              <a:rPr lang="tr-TR" sz="2200" dirty="0"/>
              <a:t> </a:t>
            </a:r>
            <a:r>
              <a:rPr lang="tr-TR" sz="2200" dirty="0" err="1"/>
              <a:t>und</a:t>
            </a:r>
            <a:r>
              <a:rPr lang="tr-TR" sz="2200" dirty="0"/>
              <a:t> </a:t>
            </a:r>
            <a:r>
              <a:rPr lang="tr-TR" sz="2200" dirty="0" err="1"/>
              <a:t>Asia</a:t>
            </a:r>
            <a:r>
              <a:rPr lang="tr-TR" sz="2200" dirty="0"/>
              <a:t>” eserinde anlatmıştır. Ural ve Altay bölgesindeki dillerden aldığı 60 kelimeyi karşılaştırmış, Asya’nın ortalarından doğu Avrupa’ya kadar uzanan geniş alandaki dilleri 6 grupta toplamıştır. Böylece Türk dilleriyle ilgili ilk sınıflama bu İsveç subayı tarafından yapılmış olur. Daha sonra yapılan  çalışmalarda da bu diller arasında ortak taraflar bulunmuştur. 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0940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r>
              <a:rPr lang="en-GB" u="sng" dirty="0"/>
              <a:t>Ural-Altay Dilleri Ailesi</a:t>
            </a:r>
            <a:br>
              <a:rPr lang="tr-TR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/>
              <a:t>1838 yılında Estonyalı bilgin </a:t>
            </a:r>
            <a:r>
              <a:rPr lang="tr-TR" sz="2400" b="1" dirty="0"/>
              <a:t>Ferdinand Johann </a:t>
            </a:r>
            <a:r>
              <a:rPr lang="tr-TR" sz="2400" b="1" dirty="0" err="1"/>
              <a:t>Wiedemann</a:t>
            </a:r>
            <a:r>
              <a:rPr lang="tr-TR" sz="2400" b="1" dirty="0"/>
              <a:t> </a:t>
            </a:r>
            <a:r>
              <a:rPr lang="tr-TR" sz="2400" dirty="0"/>
              <a:t>(1805-1887), Ural-Altay dil ailesinin ortak özellikleri üzerinde çalışmış ve bu dil ailesinin Hint-Avrupa dillerinden farklı özelliklerini aşağıda verilen 14 maddede toplamıştır:</a:t>
            </a:r>
          </a:p>
          <a:p>
            <a:pPr marL="0" indent="0" algn="just">
              <a:buNone/>
            </a:pPr>
            <a:r>
              <a:rPr lang="tr-TR" sz="2400" dirty="0"/>
              <a:t>1. Ural-Altay dillerinin en başta gelen özelliği ‘ses </a:t>
            </a:r>
            <a:r>
              <a:rPr lang="tr-TR" sz="2400" dirty="0" err="1"/>
              <a:t>uyumu’dur</a:t>
            </a:r>
            <a:r>
              <a:rPr lang="tr-TR" sz="2400" dirty="0"/>
              <a:t>.</a:t>
            </a:r>
          </a:p>
          <a:p>
            <a:pPr marL="0" indent="0" algn="just">
              <a:buNone/>
            </a:pPr>
            <a:r>
              <a:rPr lang="tr-TR" sz="2400" dirty="0"/>
              <a:t>2. Bu dillerin sözcüklerinde gramatikal cinsiyet yoktur; yani sözcükler eril, dişil ve nötr diye ayrılmaz. Meselâ: Arapça </a:t>
            </a:r>
            <a:r>
              <a:rPr lang="tr-TR" sz="2400" dirty="0" err="1"/>
              <a:t>مدير</a:t>
            </a:r>
            <a:r>
              <a:rPr lang="tr-TR" sz="2400" dirty="0"/>
              <a:t> ‘</a:t>
            </a:r>
            <a:r>
              <a:rPr lang="tr-TR" sz="2400" i="1" dirty="0" err="1"/>
              <a:t>müdîr</a:t>
            </a:r>
            <a:r>
              <a:rPr lang="tr-TR" sz="2400" i="1" dirty="0"/>
              <a:t>’ </a:t>
            </a:r>
            <a:r>
              <a:rPr lang="tr-TR" sz="2400" dirty="0"/>
              <a:t>= müdür (eril) -</a:t>
            </a:r>
            <a:r>
              <a:rPr lang="tr-TR" sz="2400" dirty="0" err="1"/>
              <a:t>مديره</a:t>
            </a:r>
            <a:r>
              <a:rPr lang="tr-TR" sz="2400" dirty="0"/>
              <a:t> ‘</a:t>
            </a:r>
            <a:r>
              <a:rPr lang="tr-TR" sz="2400" i="1" dirty="0" err="1"/>
              <a:t>müdîre</a:t>
            </a:r>
            <a:r>
              <a:rPr lang="tr-TR" sz="2400" i="1" dirty="0"/>
              <a:t>’= </a:t>
            </a:r>
            <a:r>
              <a:rPr lang="tr-TR" sz="2400" dirty="0"/>
              <a:t>kadın müdür (dişil); İngilizce </a:t>
            </a:r>
            <a:r>
              <a:rPr lang="tr-TR" sz="2400" i="1" dirty="0"/>
              <a:t>he </a:t>
            </a:r>
            <a:r>
              <a:rPr lang="tr-TR" sz="2400" dirty="0"/>
              <a:t>(eril) - </a:t>
            </a:r>
            <a:r>
              <a:rPr lang="tr-TR" sz="2400" i="1" dirty="0" err="1"/>
              <a:t>she</a:t>
            </a:r>
            <a:r>
              <a:rPr lang="tr-TR" sz="2400" i="1" dirty="0"/>
              <a:t> </a:t>
            </a:r>
            <a:r>
              <a:rPr lang="tr-TR" sz="2400" dirty="0"/>
              <a:t>(dişil); Rusça </a:t>
            </a:r>
            <a:r>
              <a:rPr lang="tr-TR" sz="2400" dirty="0" err="1"/>
              <a:t>oкно</a:t>
            </a:r>
            <a:r>
              <a:rPr lang="tr-TR" sz="2400" dirty="0"/>
              <a:t> ‘</a:t>
            </a:r>
            <a:r>
              <a:rPr lang="tr-TR" sz="2400" dirty="0" err="1"/>
              <a:t>okno</a:t>
            </a:r>
            <a:r>
              <a:rPr lang="tr-TR" sz="2400" dirty="0"/>
              <a:t>’ = pencere (nötr) gibi.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817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r>
              <a:rPr lang="en-GB" u="sng" dirty="0"/>
              <a:t>Ural-Altay Dilleri Ailesi</a:t>
            </a:r>
            <a:br>
              <a:rPr lang="tr-TR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/>
              <a:t>3. Sözcük belirleyici (belirtme edatı) işleviyle sözcüğün başına yazılan Arapçadaki </a:t>
            </a:r>
            <a:r>
              <a:rPr lang="tr-TR" sz="2400" dirty="0" err="1"/>
              <a:t>ال</a:t>
            </a:r>
            <a:r>
              <a:rPr lang="tr-TR" sz="2400" dirty="0"/>
              <a:t> </a:t>
            </a:r>
            <a:r>
              <a:rPr lang="tr-TR" sz="2400" i="1" dirty="0"/>
              <a:t>‘el-’ </a:t>
            </a:r>
            <a:r>
              <a:rPr lang="tr-TR" sz="2400" dirty="0"/>
              <a:t>tarif harfi ( </a:t>
            </a:r>
            <a:r>
              <a:rPr lang="tr-TR" sz="2400" dirty="0" err="1"/>
              <a:t>الكتاب</a:t>
            </a:r>
            <a:r>
              <a:rPr lang="tr-TR" sz="2400" dirty="0"/>
              <a:t> </a:t>
            </a:r>
            <a:r>
              <a:rPr lang="tr-TR" sz="2400" i="1" dirty="0"/>
              <a:t>‘el-</a:t>
            </a:r>
            <a:r>
              <a:rPr lang="tr-TR" sz="2400" i="1" dirty="0" err="1"/>
              <a:t>kitâbü</a:t>
            </a:r>
            <a:r>
              <a:rPr lang="tr-TR" sz="2400" i="1" dirty="0"/>
              <a:t>’</a:t>
            </a:r>
            <a:r>
              <a:rPr lang="tr-TR" sz="2400" dirty="0"/>
              <a:t>) veya İngilizcedeki </a:t>
            </a:r>
            <a:r>
              <a:rPr lang="tr-TR" sz="2400" i="1" dirty="0"/>
              <a:t>‘</a:t>
            </a:r>
            <a:r>
              <a:rPr lang="tr-TR" sz="2400" i="1" dirty="0" err="1"/>
              <a:t>the</a:t>
            </a:r>
            <a:r>
              <a:rPr lang="tr-TR" sz="2400" i="1" dirty="0"/>
              <a:t>’ </a:t>
            </a:r>
            <a:r>
              <a:rPr lang="tr-TR" sz="2400" dirty="0"/>
              <a:t>artikeli ( </a:t>
            </a:r>
            <a:r>
              <a:rPr lang="tr-TR" sz="2400" i="1" dirty="0" err="1"/>
              <a:t>the</a:t>
            </a:r>
            <a:r>
              <a:rPr lang="tr-TR" sz="2400" i="1" dirty="0"/>
              <a:t> </a:t>
            </a:r>
            <a:r>
              <a:rPr lang="tr-TR" sz="2400" i="1" dirty="0" err="1"/>
              <a:t>Americas</a:t>
            </a:r>
            <a:r>
              <a:rPr lang="tr-TR" sz="2400" dirty="0"/>
              <a:t>) gibi ulamalar yoktur.</a:t>
            </a:r>
          </a:p>
          <a:p>
            <a:pPr marL="0" indent="0" algn="just">
              <a:buNone/>
            </a:pPr>
            <a:r>
              <a:rPr lang="tr-TR" sz="2400" dirty="0"/>
              <a:t>4. Sözcük yapımı eklerledir; Ural-Altay dil ailesine giren dillerin hepsi bağlantılı (=eklemeli) dillerdendir. Türetme ve çekim eklerle yapılırken köklerde değişme olmaz.</a:t>
            </a:r>
          </a:p>
          <a:p>
            <a:pPr marL="0" indent="0" algn="just">
              <a:buNone/>
            </a:pPr>
            <a:r>
              <a:rPr lang="tr-TR" sz="2400" dirty="0"/>
              <a:t>5. İsimlerin çekiminde iyelik ekleri kullanılır.  İngilizce </a:t>
            </a:r>
            <a:r>
              <a:rPr lang="tr-TR" sz="2400" i="1" dirty="0"/>
              <a:t>his </a:t>
            </a:r>
            <a:r>
              <a:rPr lang="tr-TR" sz="2400" i="1" dirty="0" err="1"/>
              <a:t>father</a:t>
            </a:r>
            <a:r>
              <a:rPr lang="tr-TR" sz="2400" i="1" dirty="0"/>
              <a:t> </a:t>
            </a:r>
            <a:r>
              <a:rPr lang="tr-TR" sz="2400" dirty="0"/>
              <a:t>= Türkçe </a:t>
            </a:r>
            <a:r>
              <a:rPr lang="tr-TR" sz="2400" i="1" dirty="0"/>
              <a:t>onun babası.</a:t>
            </a: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6. Fiil şekilleri zengindir.</a:t>
            </a:r>
          </a:p>
          <a:p>
            <a:pPr marL="0" indent="0" algn="just">
              <a:buNone/>
            </a:pPr>
            <a:r>
              <a:rPr lang="tr-TR" sz="2400" dirty="0"/>
              <a:t>7. Hint-Avrupa dillerindeki ön-ek (=</a:t>
            </a:r>
            <a:r>
              <a:rPr lang="tr-TR" sz="2400" dirty="0" err="1"/>
              <a:t>preposition</a:t>
            </a:r>
            <a:r>
              <a:rPr lang="tr-TR" sz="2400" dirty="0"/>
              <a:t>) yerine son-ek (=</a:t>
            </a:r>
            <a:r>
              <a:rPr lang="tr-TR" sz="2400" dirty="0" err="1"/>
              <a:t>postposition</a:t>
            </a:r>
            <a:r>
              <a:rPr lang="tr-TR" sz="2400" dirty="0"/>
              <a:t>) kullanılır. Farsça </a:t>
            </a:r>
            <a:r>
              <a:rPr lang="tr-TR" sz="2400" dirty="0" err="1"/>
              <a:t>bî</a:t>
            </a:r>
            <a:r>
              <a:rPr lang="tr-TR" sz="2400" i="1" dirty="0" err="1"/>
              <a:t>-günâh</a:t>
            </a:r>
            <a:r>
              <a:rPr lang="tr-TR" sz="2400" i="1" dirty="0"/>
              <a:t> </a:t>
            </a:r>
            <a:r>
              <a:rPr lang="tr-TR" sz="2400" dirty="0"/>
              <a:t>= Türkçe </a:t>
            </a:r>
            <a:r>
              <a:rPr lang="tr-TR" sz="2400" i="1" dirty="0"/>
              <a:t>suç</a:t>
            </a:r>
            <a:r>
              <a:rPr lang="tr-TR" sz="2400" dirty="0"/>
              <a:t>-</a:t>
            </a:r>
            <a:r>
              <a:rPr lang="tr-TR" sz="2400" dirty="0" err="1"/>
              <a:t>suz</a:t>
            </a:r>
            <a:r>
              <a:rPr lang="tr-TR" sz="2400" dirty="0"/>
              <a:t>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272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r>
              <a:rPr lang="en-GB" u="sng" dirty="0"/>
              <a:t>Ural-Altay Dilleri Ailesi</a:t>
            </a:r>
            <a:br>
              <a:rPr lang="tr-TR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73376" cy="4598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/>
              <a:t>8. Sıfatlar isimlerden önce gelir. Krş.: </a:t>
            </a:r>
            <a:r>
              <a:rPr lang="tr-TR" sz="2400" i="1" dirty="0"/>
              <a:t>güzel çocuk</a:t>
            </a:r>
            <a:r>
              <a:rPr lang="tr-TR" sz="2400" dirty="0"/>
              <a:t>.</a:t>
            </a:r>
          </a:p>
          <a:p>
            <a:pPr marL="0" indent="0" algn="just">
              <a:buNone/>
            </a:pPr>
            <a:r>
              <a:rPr lang="tr-TR" sz="2400" dirty="0"/>
              <a:t>9. Sayı sözlerinden sonra çokluk eki kullanılmaz (</a:t>
            </a:r>
            <a:r>
              <a:rPr lang="tr-TR" sz="2400" i="1" dirty="0"/>
              <a:t>beş elma, üç kişi </a:t>
            </a:r>
            <a:r>
              <a:rPr lang="tr-TR" sz="2400" dirty="0"/>
              <a:t>gibi). Türkçede </a:t>
            </a:r>
            <a:r>
              <a:rPr lang="tr-TR" sz="2400" i="1" dirty="0"/>
              <a:t>üç </a:t>
            </a:r>
            <a:r>
              <a:rPr lang="tr-TR" sz="2400" i="1" dirty="0" err="1"/>
              <a:t>silahşörler</a:t>
            </a:r>
            <a:r>
              <a:rPr lang="tr-TR" sz="2400" i="1" dirty="0"/>
              <a:t>, kırk haramiler, yedi cüceler </a:t>
            </a:r>
            <a:r>
              <a:rPr lang="tr-TR" sz="2400" dirty="0"/>
              <a:t>gibi tamlamalar istisnaî örneklerdir.</a:t>
            </a:r>
          </a:p>
          <a:p>
            <a:pPr marL="0" indent="0" algn="just">
              <a:buNone/>
            </a:pPr>
            <a:r>
              <a:rPr lang="tr-TR" sz="2400" dirty="0"/>
              <a:t>10. Karşılaştırma, </a:t>
            </a:r>
            <a:r>
              <a:rPr lang="tr-TR" sz="2400" i="1" dirty="0"/>
              <a:t>-den </a:t>
            </a:r>
            <a:r>
              <a:rPr lang="tr-TR" sz="2400" dirty="0"/>
              <a:t>çıkma durumu (=</a:t>
            </a:r>
            <a:r>
              <a:rPr lang="tr-TR" sz="2400" dirty="0" err="1"/>
              <a:t>ablative</a:t>
            </a:r>
            <a:r>
              <a:rPr lang="tr-TR" sz="2400" dirty="0"/>
              <a:t>) eki ile yapılır: Örnek: </a:t>
            </a:r>
            <a:r>
              <a:rPr lang="tr-TR" sz="2400" i="1" dirty="0"/>
              <a:t>Ayşe’den çalışkan</a:t>
            </a:r>
            <a:r>
              <a:rPr lang="tr-TR" sz="2400" dirty="0"/>
              <a:t>.</a:t>
            </a:r>
          </a:p>
          <a:p>
            <a:pPr marL="0" indent="0" algn="just">
              <a:buNone/>
            </a:pPr>
            <a:r>
              <a:rPr lang="tr-TR" sz="2400" dirty="0"/>
              <a:t>11. Yardımcı fiil olarak </a:t>
            </a:r>
            <a:r>
              <a:rPr lang="tr-TR" sz="2400" i="1" dirty="0"/>
              <a:t>i- </a:t>
            </a:r>
            <a:r>
              <a:rPr lang="tr-TR" sz="2400" dirty="0"/>
              <a:t>kullanılır. Örnek: </a:t>
            </a:r>
            <a:r>
              <a:rPr lang="tr-TR" sz="2400" i="1" dirty="0"/>
              <a:t>çalışkandı</a:t>
            </a:r>
            <a:r>
              <a:rPr lang="tr-TR" sz="2400" dirty="0"/>
              <a:t>.</a:t>
            </a:r>
          </a:p>
          <a:p>
            <a:pPr marL="0" indent="0" algn="just">
              <a:buNone/>
            </a:pPr>
            <a:r>
              <a:rPr lang="tr-TR" sz="2400" dirty="0"/>
              <a:t>12. Ural-Altay dillerinin çoğunda olumsuz hareket için ayrı bir fiil vardır.</a:t>
            </a:r>
          </a:p>
          <a:p>
            <a:pPr marL="0" indent="0" algn="just">
              <a:buNone/>
            </a:pPr>
            <a:r>
              <a:rPr lang="tr-TR" sz="2400" dirty="0"/>
              <a:t>13. Soru eki bulunmaktadır.</a:t>
            </a:r>
          </a:p>
          <a:p>
            <a:pPr marL="0" indent="0" algn="just">
              <a:buNone/>
            </a:pPr>
            <a:r>
              <a:rPr lang="tr-TR" sz="2400" dirty="0"/>
              <a:t>14. Bağlar yerine fiil şekilleri kullanılır.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36467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br>
              <a:rPr lang="tr-TR" i="1" u="sng" dirty="0"/>
            </a:br>
            <a:r>
              <a:rPr lang="en-GB" dirty="0" err="1"/>
              <a:t>Türk</a:t>
            </a:r>
            <a:r>
              <a:rPr lang="en-GB" dirty="0"/>
              <a:t> Dilinin Dünya Dilleri Arasındaki Yeri</a:t>
            </a:r>
            <a:br>
              <a:rPr lang="tr-TR" i="1" dirty="0"/>
            </a:br>
            <a:br>
              <a:rPr lang="tr-TR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r>
              <a:rPr lang="en-GB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7934" y="1629648"/>
            <a:ext cx="8273376" cy="4598163"/>
          </a:xfrm>
        </p:spPr>
        <p:txBody>
          <a:bodyPr>
            <a:noAutofit/>
          </a:bodyPr>
          <a:lstStyle/>
          <a:p>
            <a:pPr algn="just"/>
            <a:r>
              <a:rPr lang="en-GB" sz="2200" dirty="0" err="1"/>
              <a:t>Türkçemiz</a:t>
            </a:r>
            <a:r>
              <a:rPr lang="en-GB" sz="2200" dirty="0"/>
              <a:t>, </a:t>
            </a:r>
            <a:r>
              <a:rPr lang="en-GB" sz="2200" dirty="0" err="1"/>
              <a:t>kaynak</a:t>
            </a:r>
            <a:r>
              <a:rPr lang="en-GB" sz="2200" dirty="0"/>
              <a:t> </a:t>
            </a:r>
            <a:r>
              <a:rPr lang="en-GB" sz="2200" dirty="0" err="1"/>
              <a:t>bakımından</a:t>
            </a:r>
            <a:r>
              <a:rPr lang="en-GB" sz="2200" dirty="0"/>
              <a:t>,  Ural-Altay </a:t>
            </a:r>
            <a:r>
              <a:rPr lang="en-GB" sz="2200" dirty="0" err="1"/>
              <a:t>dil</a:t>
            </a:r>
            <a:r>
              <a:rPr lang="en-GB" sz="2200" dirty="0"/>
              <a:t> </a:t>
            </a:r>
            <a:r>
              <a:rPr lang="en-GB" sz="2200" dirty="0" err="1"/>
              <a:t>grubunun</a:t>
            </a:r>
            <a:r>
              <a:rPr lang="en-GB" sz="2200" dirty="0"/>
              <a:t> Altay </a:t>
            </a:r>
            <a:r>
              <a:rPr lang="en-GB" sz="2200" dirty="0" err="1"/>
              <a:t>koluna</a:t>
            </a:r>
            <a:r>
              <a:rPr lang="en-GB" sz="2200" dirty="0"/>
              <a:t> </a:t>
            </a:r>
            <a:r>
              <a:rPr lang="en-GB" sz="2200" dirty="0" err="1"/>
              <a:t>mensup</a:t>
            </a:r>
            <a:r>
              <a:rPr lang="en-GB" sz="2200" dirty="0"/>
              <a:t> </a:t>
            </a:r>
            <a:r>
              <a:rPr lang="en-GB" sz="2200" dirty="0" err="1"/>
              <a:t>bir</a:t>
            </a:r>
            <a:r>
              <a:rPr lang="en-GB" sz="2200" dirty="0"/>
              <a:t> </a:t>
            </a:r>
            <a:r>
              <a:rPr lang="en-GB" sz="2200" dirty="0" err="1"/>
              <a:t>dildir</a:t>
            </a:r>
            <a:r>
              <a:rPr lang="en-GB" sz="2200" dirty="0"/>
              <a:t>. Ural </a:t>
            </a:r>
            <a:r>
              <a:rPr lang="en-GB" sz="2200" dirty="0" err="1"/>
              <a:t>ve</a:t>
            </a:r>
            <a:r>
              <a:rPr lang="en-GB" sz="2200" dirty="0"/>
              <a:t> Altay </a:t>
            </a:r>
            <a:r>
              <a:rPr lang="en-GB" sz="2200" dirty="0" err="1"/>
              <a:t>dilleri</a:t>
            </a:r>
            <a:r>
              <a:rPr lang="en-GB" sz="2200" dirty="0"/>
              <a:t> </a:t>
            </a:r>
            <a:r>
              <a:rPr lang="en-GB" sz="2200" dirty="0" err="1"/>
              <a:t>arasındaki</a:t>
            </a:r>
            <a:r>
              <a:rPr lang="en-GB" sz="2200" dirty="0"/>
              <a:t> </a:t>
            </a:r>
            <a:r>
              <a:rPr lang="en-GB" sz="2200" dirty="0" err="1"/>
              <a:t>benzerlik</a:t>
            </a:r>
            <a:r>
              <a:rPr lang="en-GB" sz="2200" dirty="0"/>
              <a:t>, </a:t>
            </a:r>
            <a:r>
              <a:rPr lang="en-GB" sz="2200" dirty="0" err="1"/>
              <a:t>yapı</a:t>
            </a:r>
            <a:r>
              <a:rPr lang="en-GB" sz="2200" dirty="0"/>
              <a:t> </a:t>
            </a:r>
            <a:r>
              <a:rPr lang="en-GB" sz="2200" dirty="0" err="1"/>
              <a:t>benzerliğine</a:t>
            </a:r>
            <a:r>
              <a:rPr lang="en-GB" sz="2200" dirty="0"/>
              <a:t> </a:t>
            </a:r>
            <a:r>
              <a:rPr lang="en-GB" sz="2200" dirty="0" err="1"/>
              <a:t>dayanır</a:t>
            </a:r>
            <a:r>
              <a:rPr lang="en-GB" sz="2200" dirty="0"/>
              <a:t>.</a:t>
            </a:r>
            <a:endParaRPr lang="tr-TR" sz="2200" dirty="0"/>
          </a:p>
          <a:p>
            <a:pPr algn="just"/>
            <a:r>
              <a:rPr lang="en-GB" sz="2200" dirty="0"/>
              <a:t>Bu </a:t>
            </a:r>
            <a:r>
              <a:rPr lang="en-GB" sz="2200" dirty="0" err="1"/>
              <a:t>benzerlikler</a:t>
            </a:r>
            <a:r>
              <a:rPr lang="en-GB" sz="2200" dirty="0"/>
              <a:t>, </a:t>
            </a:r>
            <a:r>
              <a:rPr lang="en-GB" sz="2200" dirty="0" err="1"/>
              <a:t>eklemeli</a:t>
            </a:r>
            <a:r>
              <a:rPr lang="en-GB" sz="2200" dirty="0"/>
              <a:t> </a:t>
            </a:r>
            <a:r>
              <a:rPr lang="en-GB" sz="2200" dirty="0" err="1"/>
              <a:t>dil</a:t>
            </a:r>
            <a:r>
              <a:rPr lang="en-GB" sz="2200" dirty="0"/>
              <a:t> </a:t>
            </a:r>
            <a:r>
              <a:rPr lang="en-GB" sz="2200" dirty="0" err="1"/>
              <a:t>olmaları</a:t>
            </a:r>
            <a:r>
              <a:rPr lang="en-GB" sz="2200" dirty="0"/>
              <a:t>, </a:t>
            </a:r>
            <a:r>
              <a:rPr lang="en-GB" sz="2200" dirty="0" err="1"/>
              <a:t>ünlü</a:t>
            </a:r>
            <a:r>
              <a:rPr lang="en-GB" sz="2200" dirty="0"/>
              <a:t> </a:t>
            </a:r>
            <a:r>
              <a:rPr lang="en-GB" sz="2200" dirty="0" err="1"/>
              <a:t>uyumu</a:t>
            </a:r>
            <a:r>
              <a:rPr lang="en-GB" sz="2200" dirty="0"/>
              <a:t> </a:t>
            </a:r>
            <a:r>
              <a:rPr lang="en-GB" sz="2200" dirty="0" err="1"/>
              <a:t>sistemine</a:t>
            </a:r>
            <a:r>
              <a:rPr lang="en-GB" sz="2200" dirty="0"/>
              <a:t> </a:t>
            </a:r>
            <a:r>
              <a:rPr lang="en-GB" sz="2200" dirty="0" err="1"/>
              <a:t>dahil</a:t>
            </a:r>
            <a:r>
              <a:rPr lang="en-GB" sz="2200" dirty="0"/>
              <a:t> </a:t>
            </a:r>
            <a:r>
              <a:rPr lang="en-GB" sz="2200" dirty="0" err="1"/>
              <a:t>olmaları</a:t>
            </a:r>
            <a:r>
              <a:rPr lang="en-GB" sz="2200" dirty="0"/>
              <a:t>, </a:t>
            </a:r>
            <a:r>
              <a:rPr lang="en-GB" sz="2200" dirty="0" err="1"/>
              <a:t>ses</a:t>
            </a:r>
            <a:r>
              <a:rPr lang="en-GB" sz="2200" dirty="0"/>
              <a:t> </a:t>
            </a:r>
            <a:r>
              <a:rPr lang="en-GB" sz="2200" dirty="0" err="1"/>
              <a:t>bilgisi</a:t>
            </a:r>
            <a:r>
              <a:rPr lang="en-GB" sz="2200" dirty="0"/>
              <a:t>, </a:t>
            </a:r>
            <a:r>
              <a:rPr lang="en-GB" sz="2200" dirty="0" err="1"/>
              <a:t>kelime</a:t>
            </a:r>
            <a:r>
              <a:rPr lang="en-GB" sz="2200" dirty="0"/>
              <a:t> </a:t>
            </a:r>
            <a:r>
              <a:rPr lang="en-GB" sz="2200" dirty="0" err="1"/>
              <a:t>türetme</a:t>
            </a:r>
            <a:r>
              <a:rPr lang="en-GB" sz="2200" dirty="0"/>
              <a:t> </a:t>
            </a:r>
            <a:r>
              <a:rPr lang="en-GB" sz="2200" dirty="0" err="1"/>
              <a:t>yolları</a:t>
            </a:r>
            <a:r>
              <a:rPr lang="en-GB" sz="2200" dirty="0"/>
              <a:t> </a:t>
            </a:r>
            <a:r>
              <a:rPr lang="en-GB" sz="2200" dirty="0" err="1"/>
              <a:t>ve</a:t>
            </a:r>
            <a:r>
              <a:rPr lang="en-GB" sz="2200" dirty="0"/>
              <a:t> </a:t>
            </a:r>
            <a:r>
              <a:rPr lang="en-GB" sz="2200" dirty="0" err="1"/>
              <a:t>cümle</a:t>
            </a:r>
            <a:r>
              <a:rPr lang="en-GB" sz="2200" dirty="0"/>
              <a:t> </a:t>
            </a:r>
            <a:r>
              <a:rPr lang="en-GB" sz="2200" dirty="0" err="1"/>
              <a:t>yapıları</a:t>
            </a:r>
            <a:r>
              <a:rPr lang="en-GB" sz="2200" dirty="0"/>
              <a:t> </a:t>
            </a:r>
            <a:r>
              <a:rPr lang="en-GB" sz="2200" dirty="0" err="1"/>
              <a:t>bakımından</a:t>
            </a:r>
            <a:r>
              <a:rPr lang="en-GB" sz="2200" dirty="0"/>
              <a:t> </a:t>
            </a:r>
            <a:r>
              <a:rPr lang="en-GB" sz="2200" dirty="0" err="1"/>
              <a:t>yakınlıklar</a:t>
            </a:r>
            <a:r>
              <a:rPr lang="en-GB" sz="2200" dirty="0"/>
              <a:t> </a:t>
            </a:r>
            <a:r>
              <a:rPr lang="en-GB" sz="2200" dirty="0" err="1"/>
              <a:t>taşımaları</a:t>
            </a:r>
            <a:r>
              <a:rPr lang="en-GB" sz="2200" dirty="0"/>
              <a:t> </a:t>
            </a:r>
            <a:r>
              <a:rPr lang="en-GB" sz="2200" dirty="0" err="1"/>
              <a:t>ve</a:t>
            </a:r>
            <a:r>
              <a:rPr lang="en-GB" sz="2200" dirty="0"/>
              <a:t> </a:t>
            </a:r>
            <a:r>
              <a:rPr lang="en-GB" sz="2200" dirty="0" err="1"/>
              <a:t>kelime</a:t>
            </a:r>
            <a:r>
              <a:rPr lang="en-GB" sz="2200" dirty="0"/>
              <a:t> </a:t>
            </a:r>
            <a:r>
              <a:rPr lang="en-GB" sz="2200" dirty="0" err="1"/>
              <a:t>eşlikleri</a:t>
            </a:r>
            <a:r>
              <a:rPr lang="en-GB" sz="2200" dirty="0"/>
              <a:t> </a:t>
            </a:r>
            <a:r>
              <a:rPr lang="en-GB" sz="2200" dirty="0" err="1"/>
              <a:t>gibi</a:t>
            </a:r>
            <a:r>
              <a:rPr lang="en-GB" sz="2200" dirty="0"/>
              <a:t>  </a:t>
            </a:r>
            <a:r>
              <a:rPr lang="en-GB" sz="2200" dirty="0" err="1"/>
              <a:t>noktalardır</a:t>
            </a:r>
            <a:r>
              <a:rPr lang="en-GB" sz="2200" dirty="0"/>
              <a:t>. (Zeynep </a:t>
            </a:r>
            <a:r>
              <a:rPr lang="en-GB" sz="2200" dirty="0" err="1"/>
              <a:t>Korkmaz</a:t>
            </a:r>
            <a:r>
              <a:rPr lang="en-GB" sz="2200" dirty="0"/>
              <a:t>, </a:t>
            </a:r>
            <a:r>
              <a:rPr lang="en-GB" sz="2200" dirty="0" err="1"/>
              <a:t>Türk</a:t>
            </a:r>
            <a:r>
              <a:rPr lang="en-GB" sz="2200" dirty="0"/>
              <a:t> Dili </a:t>
            </a:r>
            <a:r>
              <a:rPr lang="en-GB" sz="2200" dirty="0" err="1"/>
              <a:t>ve</a:t>
            </a:r>
            <a:r>
              <a:rPr lang="en-GB" sz="2200" dirty="0"/>
              <a:t> </a:t>
            </a:r>
            <a:r>
              <a:rPr lang="en-GB" sz="2200" dirty="0" err="1"/>
              <a:t>Komposizyon</a:t>
            </a:r>
            <a:r>
              <a:rPr lang="en-GB" sz="2200" dirty="0"/>
              <a:t>, s. 32) </a:t>
            </a:r>
            <a:endParaRPr lang="tr-TR" sz="2200" dirty="0"/>
          </a:p>
          <a:p>
            <a:pPr algn="just"/>
            <a:r>
              <a:rPr lang="en-GB" sz="2200" dirty="0"/>
              <a:t>Ural-Altay  </a:t>
            </a:r>
            <a:r>
              <a:rPr lang="en-GB" sz="2200" dirty="0" err="1"/>
              <a:t>teorisi</a:t>
            </a:r>
            <a:r>
              <a:rPr lang="en-GB" sz="2200" dirty="0"/>
              <a:t> </a:t>
            </a:r>
            <a:r>
              <a:rPr lang="en-GB" sz="2200" dirty="0" err="1"/>
              <a:t>üzerince</a:t>
            </a:r>
            <a:r>
              <a:rPr lang="en-GB" sz="2200" dirty="0"/>
              <a:t> </a:t>
            </a:r>
            <a:r>
              <a:rPr lang="en-GB" sz="2200" dirty="0" err="1"/>
              <a:t>birçok</a:t>
            </a:r>
            <a:r>
              <a:rPr lang="en-GB" sz="2200" dirty="0"/>
              <a:t> </a:t>
            </a:r>
            <a:r>
              <a:rPr lang="en-GB" sz="2200" dirty="0" err="1"/>
              <a:t>bilim</a:t>
            </a:r>
            <a:r>
              <a:rPr lang="en-GB" sz="2200" dirty="0"/>
              <a:t> </a:t>
            </a:r>
            <a:r>
              <a:rPr lang="en-GB" sz="2200" dirty="0" err="1"/>
              <a:t>adamı</a:t>
            </a:r>
            <a:r>
              <a:rPr lang="en-GB" sz="2200" dirty="0"/>
              <a:t> </a:t>
            </a:r>
            <a:r>
              <a:rPr lang="en-GB" sz="2200" dirty="0" err="1"/>
              <a:t>çalışma</a:t>
            </a:r>
            <a:r>
              <a:rPr lang="en-GB" sz="2200" dirty="0"/>
              <a:t> </a:t>
            </a:r>
            <a:r>
              <a:rPr lang="en-GB" sz="2200" dirty="0" err="1"/>
              <a:t>yapmıştır</a:t>
            </a:r>
            <a:r>
              <a:rPr lang="en-GB" sz="2200" dirty="0"/>
              <a:t>. Bu </a:t>
            </a:r>
            <a:r>
              <a:rPr lang="en-GB" sz="2200" dirty="0" err="1"/>
              <a:t>konuda</a:t>
            </a:r>
            <a:r>
              <a:rPr lang="en-GB" sz="2200" dirty="0"/>
              <a:t> </a:t>
            </a:r>
            <a:r>
              <a:rPr lang="en-GB" sz="2200" dirty="0" err="1"/>
              <a:t>uzmanların</a:t>
            </a:r>
            <a:r>
              <a:rPr lang="en-GB" sz="2200" dirty="0"/>
              <a:t> </a:t>
            </a:r>
            <a:r>
              <a:rPr lang="en-GB" sz="2200" dirty="0" err="1"/>
              <a:t>yaptıkları</a:t>
            </a:r>
            <a:r>
              <a:rPr lang="en-GB" sz="2200" dirty="0"/>
              <a:t> son </a:t>
            </a:r>
            <a:r>
              <a:rPr lang="en-GB" sz="2200" dirty="0" err="1"/>
              <a:t>çalışmalar</a:t>
            </a:r>
            <a:r>
              <a:rPr lang="en-GB" sz="2200" dirty="0"/>
              <a:t>, </a:t>
            </a:r>
            <a:r>
              <a:rPr lang="en-GB" sz="2200" dirty="0" err="1"/>
              <a:t>iki</a:t>
            </a:r>
            <a:r>
              <a:rPr lang="en-GB" sz="2200" dirty="0"/>
              <a:t> </a:t>
            </a:r>
            <a:r>
              <a:rPr lang="en-GB" sz="2200" dirty="0" err="1"/>
              <a:t>kolun</a:t>
            </a:r>
            <a:r>
              <a:rPr lang="en-GB" sz="2200" dirty="0"/>
              <a:t> </a:t>
            </a:r>
            <a:r>
              <a:rPr lang="en-GB" sz="2200" dirty="0" err="1"/>
              <a:t>ayrı</a:t>
            </a:r>
            <a:r>
              <a:rPr lang="en-GB" sz="2200" dirty="0"/>
              <a:t> </a:t>
            </a:r>
            <a:r>
              <a:rPr lang="en-GB" sz="2200" dirty="0" err="1"/>
              <a:t>ayrı</a:t>
            </a:r>
            <a:r>
              <a:rPr lang="en-GB" sz="2200" dirty="0"/>
              <a:t> </a:t>
            </a:r>
            <a:r>
              <a:rPr lang="en-GB" sz="2200" dirty="0" err="1"/>
              <a:t>incelenmesi</a:t>
            </a:r>
            <a:r>
              <a:rPr lang="en-GB" sz="2200" dirty="0"/>
              <a:t> </a:t>
            </a:r>
            <a:r>
              <a:rPr lang="en-GB" sz="2200" dirty="0" err="1"/>
              <a:t>gerektiği</a:t>
            </a:r>
            <a:r>
              <a:rPr lang="en-GB" sz="2200" dirty="0"/>
              <a:t> </a:t>
            </a:r>
            <a:r>
              <a:rPr lang="en-GB" sz="2200" dirty="0" err="1"/>
              <a:t>etrafında</a:t>
            </a:r>
            <a:r>
              <a:rPr lang="en-GB" sz="2200" dirty="0"/>
              <a:t> </a:t>
            </a:r>
            <a:r>
              <a:rPr lang="en-GB" sz="2200" dirty="0" err="1"/>
              <a:t>toplanmıştır</a:t>
            </a:r>
            <a:r>
              <a:rPr lang="en-GB" sz="2200" dirty="0"/>
              <a:t>. </a:t>
            </a:r>
            <a:endParaRPr lang="tr-TR" sz="2200" dirty="0"/>
          </a:p>
          <a:p>
            <a:pPr algn="just"/>
            <a:r>
              <a:rPr lang="en-GB" sz="2200" dirty="0"/>
              <a:t> </a:t>
            </a:r>
            <a:r>
              <a:rPr lang="en-GB" sz="2200" dirty="0" err="1"/>
              <a:t>Türkçe</a:t>
            </a:r>
            <a:r>
              <a:rPr lang="en-GB" sz="2200" dirty="0"/>
              <a:t>, </a:t>
            </a:r>
            <a:r>
              <a:rPr lang="en-GB" sz="2200" dirty="0" err="1"/>
              <a:t>yapı</a:t>
            </a:r>
            <a:r>
              <a:rPr lang="en-GB" sz="2200" dirty="0"/>
              <a:t> </a:t>
            </a:r>
            <a:r>
              <a:rPr lang="en-GB" sz="2200" dirty="0" err="1"/>
              <a:t>bakımından</a:t>
            </a:r>
            <a:r>
              <a:rPr lang="en-GB" sz="2200" dirty="0"/>
              <a:t> </a:t>
            </a:r>
            <a:r>
              <a:rPr lang="en-GB" sz="2200" dirty="0" err="1"/>
              <a:t>ise</a:t>
            </a:r>
            <a:r>
              <a:rPr lang="en-GB" sz="2200" dirty="0"/>
              <a:t> </a:t>
            </a:r>
            <a:r>
              <a:rPr lang="en-GB" sz="2200" dirty="0" err="1"/>
              <a:t>eklemeli</a:t>
            </a:r>
            <a:r>
              <a:rPr lang="en-GB" sz="2200" dirty="0"/>
              <a:t> </a:t>
            </a:r>
            <a:r>
              <a:rPr lang="en-GB" sz="2200" dirty="0" err="1"/>
              <a:t>diller</a:t>
            </a:r>
            <a:r>
              <a:rPr lang="en-GB" sz="2200" dirty="0"/>
              <a:t> </a:t>
            </a:r>
            <a:r>
              <a:rPr lang="en-GB" sz="2200" dirty="0" err="1"/>
              <a:t>içerisinde</a:t>
            </a:r>
            <a:r>
              <a:rPr lang="en-GB" sz="2200" dirty="0"/>
              <a:t> </a:t>
            </a:r>
            <a:r>
              <a:rPr lang="en-GB" sz="2200" dirty="0" err="1"/>
              <a:t>yer</a:t>
            </a:r>
            <a:r>
              <a:rPr lang="en-GB" sz="2200" dirty="0"/>
              <a:t> </a:t>
            </a:r>
            <a:r>
              <a:rPr lang="en-GB" sz="2200" dirty="0" err="1"/>
              <a:t>alan</a:t>
            </a:r>
            <a:r>
              <a:rPr lang="en-GB" sz="2200" dirty="0"/>
              <a:t> </a:t>
            </a:r>
            <a:r>
              <a:rPr lang="en-GB" sz="2200" dirty="0" err="1"/>
              <a:t>sondan</a:t>
            </a:r>
            <a:r>
              <a:rPr lang="en-GB" sz="2200" dirty="0"/>
              <a:t> </a:t>
            </a:r>
            <a:r>
              <a:rPr lang="en-GB" sz="2200" dirty="0" err="1"/>
              <a:t>eklemeli</a:t>
            </a:r>
            <a:r>
              <a:rPr lang="en-GB" sz="2200" dirty="0"/>
              <a:t> </a:t>
            </a:r>
            <a:r>
              <a:rPr lang="en-GB" sz="2200" dirty="0" err="1"/>
              <a:t>bir</a:t>
            </a:r>
            <a:r>
              <a:rPr lang="en-GB" sz="2200" dirty="0"/>
              <a:t> </a:t>
            </a:r>
            <a:r>
              <a:rPr lang="en-GB" sz="2200" dirty="0" err="1"/>
              <a:t>dildir</a:t>
            </a:r>
            <a:r>
              <a:rPr lang="en-GB" sz="2200" dirty="0"/>
              <a:t>.  </a:t>
            </a:r>
            <a:r>
              <a:rPr lang="en-GB" sz="2200" dirty="0" err="1"/>
              <a:t>Türkçede</a:t>
            </a:r>
            <a:r>
              <a:rPr lang="en-GB" sz="2200" dirty="0"/>
              <a:t> </a:t>
            </a:r>
            <a:r>
              <a:rPr lang="en-GB" sz="2200" dirty="0" err="1"/>
              <a:t>ön</a:t>
            </a:r>
            <a:r>
              <a:rPr lang="en-GB" sz="2200" dirty="0"/>
              <a:t> </a:t>
            </a:r>
            <a:r>
              <a:rPr lang="en-GB" sz="2200" dirty="0" err="1"/>
              <a:t>ek</a:t>
            </a:r>
            <a:r>
              <a:rPr lang="en-GB" sz="2200" dirty="0"/>
              <a:t> </a:t>
            </a:r>
            <a:r>
              <a:rPr lang="en-GB" sz="2200" dirty="0" err="1"/>
              <a:t>bulunmamaktadır</a:t>
            </a:r>
            <a:r>
              <a:rPr lang="en-GB" sz="2200" dirty="0"/>
              <a:t>. </a:t>
            </a:r>
            <a:endParaRPr lang="tr-TR" sz="2200" dirty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7784" y="6227811"/>
            <a:ext cx="3888432" cy="365125"/>
          </a:xfrm>
        </p:spPr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1384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Autofit/>
          </a:bodyPr>
          <a:lstStyle/>
          <a:p>
            <a:pPr lvl="0" algn="just"/>
            <a:r>
              <a:rPr lang="tr-TR" sz="2400" dirty="0"/>
              <a:t>Rekin Ertem- İsa </a:t>
            </a:r>
            <a:r>
              <a:rPr lang="tr-TR" sz="2400" dirty="0" err="1"/>
              <a:t>Kocakaplan</a:t>
            </a:r>
            <a:r>
              <a:rPr lang="tr-TR" sz="2400" dirty="0"/>
              <a:t>, Üniversitelerde Türk Dili ve Kompozisyon, Kesit Yayınları, İstanbul, 2011.</a:t>
            </a:r>
          </a:p>
          <a:p>
            <a:pPr lvl="0" algn="just"/>
            <a:r>
              <a:rPr lang="tr-TR" sz="2400" dirty="0"/>
              <a:t>Mehmet Dursun Erdem, Mustafa Karataş, Erkan </a:t>
            </a:r>
            <a:r>
              <a:rPr lang="tr-TR" sz="2400" dirty="0" err="1"/>
              <a:t>Hirik</a:t>
            </a:r>
            <a:r>
              <a:rPr lang="tr-TR" sz="2400" dirty="0"/>
              <a:t>, Yeni Türk Dili, Maarif Mektepleri Yayınları, Ankara, 2005.</a:t>
            </a:r>
          </a:p>
          <a:p>
            <a:pPr lvl="0" algn="just"/>
            <a:r>
              <a:rPr lang="tr-TR" sz="2400" dirty="0"/>
              <a:t>Ahmet </a:t>
            </a:r>
            <a:r>
              <a:rPr lang="tr-TR" sz="2400" dirty="0" err="1"/>
              <a:t>Bican</a:t>
            </a:r>
            <a:r>
              <a:rPr lang="tr-TR" sz="2400" dirty="0"/>
              <a:t> </a:t>
            </a:r>
            <a:r>
              <a:rPr lang="tr-TR" sz="2400" dirty="0" err="1"/>
              <a:t>Ercilasun</a:t>
            </a:r>
            <a:r>
              <a:rPr lang="tr-TR" sz="2400" dirty="0"/>
              <a:t>, Türk Dili Tarihi, </a:t>
            </a:r>
            <a:r>
              <a:rPr lang="tr-TR" sz="2400" dirty="0" err="1"/>
              <a:t>Akçağ</a:t>
            </a:r>
            <a:r>
              <a:rPr lang="tr-TR" sz="2400" dirty="0"/>
              <a:t> Yayınları, Ankara, 2007</a:t>
            </a:r>
          </a:p>
          <a:p>
            <a:pPr lvl="0" algn="just"/>
            <a:r>
              <a:rPr lang="tr-TR" sz="2400" dirty="0"/>
              <a:t>Ali Akar, Türk Dili Tarihi, </a:t>
            </a:r>
            <a:r>
              <a:rPr lang="tr-TR" sz="2400" dirty="0" err="1"/>
              <a:t>Ötüken</a:t>
            </a:r>
            <a:r>
              <a:rPr lang="tr-TR" sz="2400" dirty="0"/>
              <a:t> Yayınları, İstanbul, 2006.</a:t>
            </a:r>
          </a:p>
          <a:p>
            <a:pPr lvl="0" algn="just"/>
            <a:r>
              <a:rPr lang="tr-TR" sz="2400" dirty="0"/>
              <a:t>Doğan Aksan, Türkçenin Gücü, Bilgi  Yayınevi, Ankara, 2008.</a:t>
            </a:r>
          </a:p>
          <a:p>
            <a:pPr marL="0" indent="0">
              <a:buNone/>
            </a:pPr>
            <a:endParaRPr lang="tr-TR" sz="24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Autofit/>
          </a:bodyPr>
          <a:lstStyle/>
          <a:p>
            <a:pPr lvl="0" algn="just"/>
            <a:r>
              <a:rPr lang="tr-TR" sz="2400" dirty="0"/>
              <a:t>Editör Ceyhun Vedat Uygur, Yaşar Öztürk, Şerif </a:t>
            </a:r>
            <a:r>
              <a:rPr lang="tr-TR" sz="2400" dirty="0" err="1"/>
              <a:t>Kutludağ</a:t>
            </a:r>
            <a:r>
              <a:rPr lang="tr-TR" sz="2400" dirty="0"/>
              <a:t>, Şenel Çalışkan, Aliye </a:t>
            </a:r>
            <a:r>
              <a:rPr lang="tr-TR" sz="2400" dirty="0" err="1"/>
              <a:t>Tokmakoğlu</a:t>
            </a:r>
            <a:r>
              <a:rPr lang="tr-TR" sz="2400" dirty="0"/>
              <a:t>, Üniversiteler İçin Türk Dili Yazılı ve Sözlü Anlatım, Kriter Yayınevi, İstanbul, 2008.</a:t>
            </a:r>
          </a:p>
          <a:p>
            <a:pPr lvl="0" algn="just"/>
            <a:r>
              <a:rPr lang="tr-TR" sz="2400" dirty="0"/>
              <a:t>Kemal Ateş, Türk Dili, Ankara, 1999.</a:t>
            </a:r>
          </a:p>
          <a:p>
            <a:pPr lvl="0" algn="just"/>
            <a:r>
              <a:rPr lang="tr-TR" sz="2400" dirty="0"/>
              <a:t>Zeynep Korkmaz, Ahmet B. </a:t>
            </a:r>
            <a:r>
              <a:rPr lang="tr-TR" sz="2400" dirty="0" err="1"/>
              <a:t>Ercilasun</a:t>
            </a:r>
            <a:r>
              <a:rPr lang="tr-TR" sz="2400" dirty="0"/>
              <a:t>, Tuncer </a:t>
            </a:r>
            <a:r>
              <a:rPr lang="tr-TR" sz="2400" dirty="0" err="1"/>
              <a:t>Gülensoy</a:t>
            </a:r>
            <a:r>
              <a:rPr lang="tr-TR" sz="2400" dirty="0"/>
              <a:t>, İsmail Parlatır, Hamza Zülfikar, Necat Birinci, Türk Dili ve Kompozisyon, Ekin Kitabevi, Ankara, 2005</a:t>
            </a:r>
          </a:p>
          <a:p>
            <a:pPr lvl="0" algn="just"/>
            <a:r>
              <a:rPr lang="tr-TR" sz="2400" dirty="0"/>
              <a:t>Muharrem  Ergin, Orhun Abideleri,  Boğaziçi Yayınları, İstanbul, 1999.</a:t>
            </a:r>
          </a:p>
          <a:p>
            <a:pPr lvl="0" algn="just"/>
            <a:r>
              <a:rPr lang="tr-TR" sz="2400" dirty="0"/>
              <a:t>Süer Eker, Çağdaş Türk Dili, Grafiker Yayınları, Ankara, 2003.</a:t>
            </a:r>
          </a:p>
          <a:p>
            <a:pPr lvl="0" algn="just"/>
            <a:r>
              <a:rPr lang="tr-TR" sz="2400" dirty="0"/>
              <a:t>Talat Tekin, Mehmet Ölmez, Türk Dilleri Giriş, Yıldız Dil ve Edebiyat 2 , İstanbul, 2003.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073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Teşekkür Ederim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tr-TR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Sağlıklı ve mutlu bir hafta geçirmeniz temennisiyle, iyi çalışmalar dilerim…</a:t>
            </a:r>
          </a:p>
          <a:p>
            <a:pPr marL="0" indent="0" algn="ctr">
              <a:buNone/>
            </a:pPr>
            <a:endParaRPr lang="tr-TR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38</a:t>
            </a:fld>
            <a:endParaRPr lang="tr-TR"/>
          </a:p>
        </p:txBody>
      </p:sp>
      <p:pic>
        <p:nvPicPr>
          <p:cNvPr id="6" name="2 Resim" descr="Logo_180_202_Modified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Dillerin Sınıflandırılması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88432"/>
          </a:xfrm>
        </p:spPr>
        <p:txBody>
          <a:bodyPr>
            <a:noAutofit/>
          </a:bodyPr>
          <a:lstStyle/>
          <a:p>
            <a:pPr algn="just"/>
            <a:r>
              <a:rPr lang="en-GB" sz="2400" dirty="0"/>
              <a:t>1940’lı </a:t>
            </a:r>
            <a:r>
              <a:rPr lang="en-GB" sz="2400" dirty="0" err="1"/>
              <a:t>yıllarda</a:t>
            </a:r>
            <a:r>
              <a:rPr lang="en-GB" sz="2400" dirty="0"/>
              <a:t> </a:t>
            </a:r>
            <a:r>
              <a:rPr lang="en-GB" sz="2400" dirty="0" err="1"/>
              <a:t>yapılan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araştırmada</a:t>
            </a:r>
            <a:r>
              <a:rPr lang="en-GB" sz="2400" dirty="0"/>
              <a:t> </a:t>
            </a:r>
            <a:r>
              <a:rPr lang="en-GB" sz="2400" dirty="0" err="1"/>
              <a:t>dünyada</a:t>
            </a:r>
            <a:r>
              <a:rPr lang="en-GB" sz="2400" dirty="0"/>
              <a:t> </a:t>
            </a:r>
            <a:r>
              <a:rPr lang="en-GB" sz="2400" dirty="0" err="1"/>
              <a:t>lehçeleriyle</a:t>
            </a:r>
            <a:r>
              <a:rPr lang="en-GB" sz="2400" dirty="0"/>
              <a:t> </a:t>
            </a:r>
            <a:r>
              <a:rPr lang="en-GB" sz="2400" dirty="0" err="1"/>
              <a:t>birlikte</a:t>
            </a:r>
            <a:r>
              <a:rPr lang="en-GB" sz="2400" dirty="0"/>
              <a:t> 2967 (3000) </a:t>
            </a:r>
            <a:r>
              <a:rPr lang="en-GB" sz="2400" dirty="0" err="1"/>
              <a:t>dilin</a:t>
            </a:r>
            <a:r>
              <a:rPr lang="en-GB" sz="2400" dirty="0"/>
              <a:t> </a:t>
            </a:r>
            <a:r>
              <a:rPr lang="en-GB" sz="2400" dirty="0" err="1"/>
              <a:t>konuşulmakta</a:t>
            </a:r>
            <a:r>
              <a:rPr lang="en-GB" sz="2400" dirty="0"/>
              <a:t> </a:t>
            </a:r>
            <a:r>
              <a:rPr lang="en-GB" sz="2400" dirty="0" err="1"/>
              <a:t>olduğu</a:t>
            </a:r>
            <a:r>
              <a:rPr lang="en-GB" sz="2400" dirty="0"/>
              <a:t> </a:t>
            </a:r>
            <a:r>
              <a:rPr lang="en-GB" sz="2400" dirty="0" err="1"/>
              <a:t>tespit</a:t>
            </a:r>
            <a:r>
              <a:rPr lang="en-GB" sz="2400" dirty="0"/>
              <a:t> </a:t>
            </a:r>
            <a:r>
              <a:rPr lang="en-GB" sz="2400" dirty="0" err="1"/>
              <a:t>edilmiştir</a:t>
            </a:r>
            <a:r>
              <a:rPr lang="en-GB" sz="2400" dirty="0"/>
              <a:t>. Bu </a:t>
            </a:r>
            <a:r>
              <a:rPr lang="en-GB" sz="2400" dirty="0" err="1"/>
              <a:t>sayıyı</a:t>
            </a:r>
            <a:r>
              <a:rPr lang="en-GB" sz="2400" dirty="0"/>
              <a:t> </a:t>
            </a:r>
            <a:r>
              <a:rPr lang="en-GB" sz="2400" dirty="0" err="1"/>
              <a:t>ölü</a:t>
            </a:r>
            <a:r>
              <a:rPr lang="en-GB" sz="2400" dirty="0"/>
              <a:t> </a:t>
            </a:r>
            <a:r>
              <a:rPr lang="en-GB" sz="2400" dirty="0" err="1"/>
              <a:t>dillerle</a:t>
            </a:r>
            <a:r>
              <a:rPr lang="en-GB" sz="2400" dirty="0"/>
              <a:t> 5000’e, 6000’e, </a:t>
            </a:r>
            <a:r>
              <a:rPr lang="en-GB" sz="2400" dirty="0" err="1"/>
              <a:t>abartılı</a:t>
            </a:r>
            <a:r>
              <a:rPr lang="en-GB" sz="2400" dirty="0"/>
              <a:t> </a:t>
            </a:r>
            <a:r>
              <a:rPr lang="en-GB" sz="2400" dirty="0" err="1"/>
              <a:t>olarak</a:t>
            </a:r>
            <a:r>
              <a:rPr lang="en-GB" sz="2400" dirty="0"/>
              <a:t> 30000’e </a:t>
            </a:r>
            <a:r>
              <a:rPr lang="en-GB" sz="2400" dirty="0" err="1"/>
              <a:t>çıkaranlar</a:t>
            </a:r>
            <a:r>
              <a:rPr lang="en-GB" sz="2400" dirty="0"/>
              <a:t> da </a:t>
            </a:r>
            <a:r>
              <a:rPr lang="en-GB" sz="2400" dirty="0" err="1"/>
              <a:t>vardır</a:t>
            </a:r>
            <a:r>
              <a:rPr lang="en-GB" sz="2400" dirty="0"/>
              <a:t>. </a:t>
            </a:r>
            <a:r>
              <a:rPr lang="en-GB" sz="2400" dirty="0" err="1"/>
              <a:t>UNESCO’nun</a:t>
            </a:r>
            <a:r>
              <a:rPr lang="en-GB" sz="2400" dirty="0"/>
              <a:t> 1998 </a:t>
            </a:r>
            <a:r>
              <a:rPr lang="en-GB" sz="2400" dirty="0" err="1"/>
              <a:t>yılındaki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tespitine</a:t>
            </a:r>
            <a:r>
              <a:rPr lang="en-GB" sz="2400" dirty="0"/>
              <a:t> </a:t>
            </a:r>
            <a:r>
              <a:rPr lang="en-GB" sz="2400" dirty="0" err="1"/>
              <a:t>göre</a:t>
            </a:r>
            <a:r>
              <a:rPr lang="en-GB" sz="2400" dirty="0"/>
              <a:t> de </a:t>
            </a:r>
            <a:r>
              <a:rPr lang="en-GB" sz="2400" dirty="0" err="1"/>
              <a:t>konuşulan</a:t>
            </a:r>
            <a:r>
              <a:rPr lang="en-GB" sz="2400" dirty="0"/>
              <a:t> </a:t>
            </a:r>
            <a:r>
              <a:rPr lang="en-GB" sz="2400" dirty="0" err="1"/>
              <a:t>dil</a:t>
            </a:r>
            <a:r>
              <a:rPr lang="en-GB" sz="2400" dirty="0"/>
              <a:t> 6000 </a:t>
            </a:r>
            <a:r>
              <a:rPr lang="en-GB" sz="2400" dirty="0" err="1"/>
              <a:t>civarındadır</a:t>
            </a:r>
            <a:r>
              <a:rPr lang="en-GB" sz="2400" dirty="0"/>
              <a:t>. Son </a:t>
            </a:r>
            <a:r>
              <a:rPr lang="en-GB" sz="2400" dirty="0" err="1"/>
              <a:t>yapılan</a:t>
            </a:r>
            <a:r>
              <a:rPr lang="en-GB" sz="2400" dirty="0"/>
              <a:t> </a:t>
            </a:r>
            <a:r>
              <a:rPr lang="en-GB" sz="2400" dirty="0" err="1"/>
              <a:t>çalışmalar</a:t>
            </a:r>
            <a:r>
              <a:rPr lang="en-GB" sz="2400" dirty="0"/>
              <a:t>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sayının</a:t>
            </a:r>
            <a:r>
              <a:rPr lang="en-GB" sz="2400" dirty="0"/>
              <a:t> 7106 </a:t>
            </a:r>
            <a:r>
              <a:rPr lang="en-GB" sz="2400" dirty="0" err="1"/>
              <a:t>dil</a:t>
            </a:r>
            <a:r>
              <a:rPr lang="en-GB" sz="2400" dirty="0"/>
              <a:t> </a:t>
            </a:r>
            <a:r>
              <a:rPr lang="en-GB" sz="2400" dirty="0" err="1"/>
              <a:t>olduğunu</a:t>
            </a:r>
            <a:r>
              <a:rPr lang="en-GB" sz="2400" dirty="0"/>
              <a:t> </a:t>
            </a:r>
            <a:r>
              <a:rPr lang="en-GB" sz="2400" dirty="0" err="1"/>
              <a:t>göstermektedir</a:t>
            </a:r>
            <a:r>
              <a:rPr lang="en-GB" sz="2400" dirty="0"/>
              <a:t>. </a:t>
            </a:r>
            <a:r>
              <a:rPr lang="en-GB" sz="2400" dirty="0" err="1"/>
              <a:t>Ancak</a:t>
            </a:r>
            <a:r>
              <a:rPr lang="en-GB" sz="2400" dirty="0"/>
              <a:t> </a:t>
            </a:r>
            <a:r>
              <a:rPr lang="en-GB" sz="2400" dirty="0" err="1"/>
              <a:t>dünyadaki</a:t>
            </a:r>
            <a:r>
              <a:rPr lang="en-GB" sz="2400" dirty="0"/>
              <a:t> </a:t>
            </a:r>
            <a:r>
              <a:rPr lang="en-GB" sz="2400" dirty="0" err="1"/>
              <a:t>dillerin</a:t>
            </a:r>
            <a:r>
              <a:rPr lang="en-GB" sz="2400" dirty="0"/>
              <a:t> </a:t>
            </a:r>
            <a:r>
              <a:rPr lang="en-GB" sz="2400" dirty="0" err="1"/>
              <a:t>çok</a:t>
            </a:r>
            <a:r>
              <a:rPr lang="en-GB" sz="2400" dirty="0"/>
              <a:t> </a:t>
            </a:r>
            <a:r>
              <a:rPr lang="en-GB" sz="2400" dirty="0" err="1"/>
              <a:t>azı</a:t>
            </a:r>
            <a:r>
              <a:rPr lang="en-GB" sz="2400" dirty="0"/>
              <a:t> </a:t>
            </a:r>
            <a:r>
              <a:rPr lang="en-GB" sz="2400" dirty="0" err="1"/>
              <a:t>yazılı</a:t>
            </a:r>
            <a:r>
              <a:rPr lang="en-GB" sz="2400" dirty="0"/>
              <a:t> </a:t>
            </a:r>
            <a:r>
              <a:rPr lang="en-GB" sz="2400" dirty="0" err="1"/>
              <a:t>dil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yazı</a:t>
            </a:r>
            <a:r>
              <a:rPr lang="en-GB" sz="2400" dirty="0"/>
              <a:t> </a:t>
            </a:r>
            <a:r>
              <a:rPr lang="en-GB" sz="2400" dirty="0" err="1"/>
              <a:t>dili</a:t>
            </a:r>
            <a:r>
              <a:rPr lang="en-GB" sz="2400" dirty="0"/>
              <a:t> </a:t>
            </a:r>
            <a:r>
              <a:rPr lang="en-GB" sz="2400" dirty="0" err="1"/>
              <a:t>olarak</a:t>
            </a:r>
            <a:r>
              <a:rPr lang="en-GB" sz="2400" dirty="0"/>
              <a:t> </a:t>
            </a:r>
            <a:r>
              <a:rPr lang="en-GB" sz="2400" dirty="0" err="1"/>
              <a:t>kullanılmaktadır</a:t>
            </a:r>
            <a:r>
              <a:rPr lang="en-GB" sz="2400" dirty="0"/>
              <a:t>. </a:t>
            </a:r>
            <a:r>
              <a:rPr lang="en-GB" sz="2400" dirty="0" err="1"/>
              <a:t>Örneğin</a:t>
            </a:r>
            <a:r>
              <a:rPr lang="en-GB" sz="2400" dirty="0"/>
              <a:t>, </a:t>
            </a:r>
            <a:r>
              <a:rPr lang="en-GB" sz="2400" dirty="0" err="1"/>
              <a:t>dünyada</a:t>
            </a:r>
            <a:r>
              <a:rPr lang="en-GB" sz="2400" dirty="0"/>
              <a:t>  7106 </a:t>
            </a:r>
            <a:r>
              <a:rPr lang="en-GB" sz="2400" dirty="0" err="1"/>
              <a:t>dil</a:t>
            </a:r>
            <a:r>
              <a:rPr lang="en-GB" sz="2400" dirty="0"/>
              <a:t> </a:t>
            </a:r>
            <a:r>
              <a:rPr lang="en-GB" sz="2400" dirty="0" err="1"/>
              <a:t>olmasına</a:t>
            </a:r>
            <a:r>
              <a:rPr lang="en-GB" sz="2400" dirty="0"/>
              <a:t> </a:t>
            </a:r>
            <a:r>
              <a:rPr lang="en-GB" sz="2400" dirty="0" err="1"/>
              <a:t>rağmen</a:t>
            </a:r>
            <a:r>
              <a:rPr lang="en-GB" sz="2400" dirty="0"/>
              <a:t> 180 </a:t>
            </a:r>
            <a:r>
              <a:rPr lang="en-GB" sz="2400" dirty="0" err="1"/>
              <a:t>civarında</a:t>
            </a:r>
            <a:r>
              <a:rPr lang="en-GB" sz="2400" dirty="0"/>
              <a:t> </a:t>
            </a:r>
            <a:r>
              <a:rPr lang="en-GB" sz="2400" dirty="0" err="1"/>
              <a:t>alfabe</a:t>
            </a:r>
            <a:r>
              <a:rPr lang="en-GB" sz="2400" dirty="0"/>
              <a:t> </a:t>
            </a:r>
            <a:r>
              <a:rPr lang="en-GB" sz="2400" dirty="0" err="1"/>
              <a:t>bulunmaktadır</a:t>
            </a:r>
            <a:r>
              <a:rPr lang="en-GB" sz="2400" dirty="0"/>
              <a:t>. Bu </a:t>
            </a:r>
            <a:r>
              <a:rPr lang="en-GB" sz="2400" dirty="0" err="1"/>
              <a:t>alfabeler</a:t>
            </a:r>
            <a:r>
              <a:rPr lang="en-GB" sz="2400" dirty="0"/>
              <a:t> de </a:t>
            </a:r>
            <a:r>
              <a:rPr lang="en-GB" sz="2400" dirty="0" err="1"/>
              <a:t>ancak</a:t>
            </a:r>
            <a:r>
              <a:rPr lang="en-GB" sz="2400" dirty="0"/>
              <a:t> </a:t>
            </a:r>
            <a:r>
              <a:rPr lang="en-GB" sz="2400" dirty="0" err="1"/>
              <a:t>birkaç</a:t>
            </a:r>
            <a:r>
              <a:rPr lang="en-GB" sz="2400" dirty="0"/>
              <a:t> </a:t>
            </a:r>
            <a:r>
              <a:rPr lang="en-GB" sz="2400" dirty="0" err="1"/>
              <a:t>yüz</a:t>
            </a:r>
            <a:r>
              <a:rPr lang="en-GB" sz="2400" dirty="0"/>
              <a:t> </a:t>
            </a:r>
            <a:r>
              <a:rPr lang="en-GB" sz="2400" dirty="0" err="1"/>
              <a:t>dilin</a:t>
            </a:r>
            <a:r>
              <a:rPr lang="en-GB" sz="2400" dirty="0"/>
              <a:t> </a:t>
            </a:r>
            <a:r>
              <a:rPr lang="en-GB" sz="2400" dirty="0" err="1"/>
              <a:t>yazımında</a:t>
            </a:r>
            <a:r>
              <a:rPr lang="en-GB" sz="2400" dirty="0"/>
              <a:t> </a:t>
            </a:r>
            <a:r>
              <a:rPr lang="en-GB" sz="2400" dirty="0" err="1"/>
              <a:t>kullanılmaktadır</a:t>
            </a:r>
            <a:r>
              <a:rPr lang="en-GB" sz="2400" dirty="0"/>
              <a:t>.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458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Dillerin Sınıflandırılması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88432"/>
          </a:xfrm>
        </p:spPr>
        <p:txBody>
          <a:bodyPr>
            <a:noAutofit/>
          </a:bodyPr>
          <a:lstStyle/>
          <a:p>
            <a:pPr algn="just"/>
            <a:r>
              <a:rPr lang="en-GB" sz="2200" dirty="0"/>
              <a:t>18. </a:t>
            </a:r>
            <a:r>
              <a:rPr lang="en-GB" sz="2200" dirty="0" err="1"/>
              <a:t>yüzyılın</a:t>
            </a:r>
            <a:r>
              <a:rPr lang="en-GB" sz="2200" dirty="0"/>
              <a:t> </a:t>
            </a:r>
            <a:r>
              <a:rPr lang="en-GB" sz="2200" dirty="0" err="1"/>
              <a:t>sonlarına</a:t>
            </a:r>
            <a:r>
              <a:rPr lang="en-GB" sz="2200" dirty="0"/>
              <a:t> </a:t>
            </a:r>
            <a:r>
              <a:rPr lang="en-GB" sz="2200" dirty="0" err="1"/>
              <a:t>doğru</a:t>
            </a:r>
            <a:r>
              <a:rPr lang="en-GB" sz="2200" dirty="0"/>
              <a:t> </a:t>
            </a:r>
            <a:r>
              <a:rPr lang="en-GB" sz="2200" dirty="0" err="1"/>
              <a:t>başlayan</a:t>
            </a:r>
            <a:r>
              <a:rPr lang="en-GB" sz="2200" dirty="0"/>
              <a:t> </a:t>
            </a:r>
            <a:r>
              <a:rPr lang="en-GB" sz="2200" dirty="0" err="1"/>
              <a:t>karşılaştırmalı</a:t>
            </a:r>
            <a:r>
              <a:rPr lang="en-GB" sz="2200" dirty="0"/>
              <a:t> </a:t>
            </a:r>
            <a:r>
              <a:rPr lang="en-GB" sz="2200" dirty="0" err="1"/>
              <a:t>dil</a:t>
            </a:r>
            <a:r>
              <a:rPr lang="en-GB" sz="2200" dirty="0"/>
              <a:t> </a:t>
            </a:r>
            <a:r>
              <a:rPr lang="en-GB" sz="2200" dirty="0" err="1"/>
              <a:t>çalışmaları</a:t>
            </a:r>
            <a:r>
              <a:rPr lang="en-GB" sz="2200" dirty="0"/>
              <a:t> </a:t>
            </a:r>
            <a:r>
              <a:rPr lang="en-GB" sz="2200" dirty="0" err="1"/>
              <a:t>neticesinde</a:t>
            </a:r>
            <a:r>
              <a:rPr lang="en-GB" sz="2200" dirty="0"/>
              <a:t> </a:t>
            </a:r>
            <a:r>
              <a:rPr lang="en-GB" sz="2200" dirty="0" err="1"/>
              <a:t>dünya</a:t>
            </a:r>
            <a:r>
              <a:rPr lang="en-GB" sz="2200" dirty="0"/>
              <a:t> </a:t>
            </a:r>
            <a:r>
              <a:rPr lang="en-GB" sz="2200" dirty="0" err="1"/>
              <a:t>üzerindeki</a:t>
            </a:r>
            <a:r>
              <a:rPr lang="en-GB" sz="2200" dirty="0"/>
              <a:t> </a:t>
            </a:r>
            <a:r>
              <a:rPr lang="en-GB" sz="2200" dirty="0" err="1"/>
              <a:t>dillerin</a:t>
            </a:r>
            <a:r>
              <a:rPr lang="en-GB" sz="2200" dirty="0"/>
              <a:t> </a:t>
            </a:r>
            <a:r>
              <a:rPr lang="en-GB" sz="2200" dirty="0" err="1"/>
              <a:t>benzerliklerinden</a:t>
            </a:r>
            <a:r>
              <a:rPr lang="en-GB" sz="2200" dirty="0"/>
              <a:t> </a:t>
            </a:r>
            <a:r>
              <a:rPr lang="en-GB" sz="2200" dirty="0" err="1"/>
              <a:t>hareketle</a:t>
            </a:r>
            <a:r>
              <a:rPr lang="en-GB" sz="2200" dirty="0"/>
              <a:t> </a:t>
            </a:r>
            <a:r>
              <a:rPr lang="en-GB" sz="2200" dirty="0" err="1"/>
              <a:t>bu</a:t>
            </a:r>
            <a:r>
              <a:rPr lang="en-GB" sz="2200" dirty="0"/>
              <a:t> </a:t>
            </a:r>
            <a:r>
              <a:rPr lang="en-GB" sz="2200" dirty="0" err="1"/>
              <a:t>dilleri</a:t>
            </a:r>
            <a:r>
              <a:rPr lang="en-GB" sz="2200" dirty="0"/>
              <a:t> </a:t>
            </a:r>
            <a:r>
              <a:rPr lang="en-GB" sz="2200" dirty="0" err="1"/>
              <a:t>çeşitli</a:t>
            </a:r>
            <a:r>
              <a:rPr lang="en-GB" sz="2200" dirty="0"/>
              <a:t> </a:t>
            </a:r>
            <a:r>
              <a:rPr lang="en-GB" sz="2200" dirty="0" err="1"/>
              <a:t>açılardan</a:t>
            </a:r>
            <a:r>
              <a:rPr lang="en-GB" sz="2200" dirty="0"/>
              <a:t> </a:t>
            </a:r>
            <a:r>
              <a:rPr lang="en-GB" sz="2200" dirty="0" err="1"/>
              <a:t>sınıflandırma</a:t>
            </a:r>
            <a:r>
              <a:rPr lang="en-GB" sz="2200" dirty="0"/>
              <a:t> </a:t>
            </a:r>
            <a:r>
              <a:rPr lang="en-GB" sz="2200" dirty="0" err="1"/>
              <a:t>denemeleri</a:t>
            </a:r>
            <a:r>
              <a:rPr lang="en-GB" sz="2200" dirty="0"/>
              <a:t> </a:t>
            </a:r>
            <a:r>
              <a:rPr lang="en-GB" sz="2200" dirty="0" err="1"/>
              <a:t>yapılmıştır</a:t>
            </a:r>
            <a:r>
              <a:rPr lang="en-GB" sz="2200" dirty="0"/>
              <a:t>. Bu </a:t>
            </a:r>
            <a:r>
              <a:rPr lang="en-GB" sz="2200" dirty="0" err="1"/>
              <a:t>sınıflandırma</a:t>
            </a:r>
            <a:r>
              <a:rPr lang="en-GB" sz="2200" dirty="0"/>
              <a:t> </a:t>
            </a:r>
            <a:r>
              <a:rPr lang="en-GB" sz="2200" dirty="0" err="1"/>
              <a:t>çalışmalarında</a:t>
            </a:r>
            <a:r>
              <a:rPr lang="en-GB" sz="2200" dirty="0"/>
              <a:t> </a:t>
            </a:r>
            <a:r>
              <a:rPr lang="en-GB" sz="2200" dirty="0" err="1"/>
              <a:t>yapı</a:t>
            </a:r>
            <a:r>
              <a:rPr lang="en-GB" sz="2200" dirty="0"/>
              <a:t>, </a:t>
            </a:r>
            <a:r>
              <a:rPr lang="en-GB" sz="2200" dirty="0" err="1"/>
              <a:t>köken</a:t>
            </a:r>
            <a:r>
              <a:rPr lang="en-GB" sz="2200" dirty="0"/>
              <a:t>, </a:t>
            </a:r>
            <a:r>
              <a:rPr lang="en-GB" sz="2200" dirty="0" err="1"/>
              <a:t>cümle</a:t>
            </a:r>
            <a:r>
              <a:rPr lang="en-GB" sz="2200" dirty="0"/>
              <a:t> </a:t>
            </a:r>
            <a:r>
              <a:rPr lang="en-GB" sz="2200" dirty="0" err="1"/>
              <a:t>öğelerinin</a:t>
            </a:r>
            <a:r>
              <a:rPr lang="en-GB" sz="2200" dirty="0"/>
              <a:t> </a:t>
            </a:r>
            <a:r>
              <a:rPr lang="en-GB" sz="2200" dirty="0" err="1"/>
              <a:t>dizilişi</a:t>
            </a:r>
            <a:r>
              <a:rPr lang="en-GB" sz="2200" dirty="0"/>
              <a:t>, </a:t>
            </a:r>
            <a:r>
              <a:rPr lang="en-GB" sz="2200" dirty="0" err="1"/>
              <a:t>coğrafi</a:t>
            </a:r>
            <a:r>
              <a:rPr lang="en-GB" sz="2200" dirty="0"/>
              <a:t> </a:t>
            </a:r>
            <a:r>
              <a:rPr lang="en-GB" sz="2200" dirty="0" err="1"/>
              <a:t>yönler</a:t>
            </a:r>
            <a:r>
              <a:rPr lang="en-GB" sz="2200" dirty="0"/>
              <a:t> vb. </a:t>
            </a:r>
            <a:r>
              <a:rPr lang="en-GB" sz="2200" dirty="0" err="1"/>
              <a:t>birçok</a:t>
            </a:r>
            <a:r>
              <a:rPr lang="en-GB" sz="2200" dirty="0"/>
              <a:t> </a:t>
            </a:r>
            <a:r>
              <a:rPr lang="en-GB" sz="2200" dirty="0" err="1"/>
              <a:t>ölçüt</a:t>
            </a:r>
            <a:r>
              <a:rPr lang="en-GB" sz="2200" dirty="0"/>
              <a:t> </a:t>
            </a:r>
            <a:r>
              <a:rPr lang="en-GB" sz="2200" dirty="0" err="1"/>
              <a:t>bulunmasına</a:t>
            </a:r>
            <a:r>
              <a:rPr lang="en-GB" sz="2200" dirty="0"/>
              <a:t> </a:t>
            </a:r>
            <a:r>
              <a:rPr lang="en-GB" sz="2200" dirty="0" err="1"/>
              <a:t>rağmen</a:t>
            </a:r>
            <a:r>
              <a:rPr lang="en-GB" sz="2200" dirty="0"/>
              <a:t> </a:t>
            </a:r>
            <a:r>
              <a:rPr lang="en-GB" sz="2200" dirty="0" err="1"/>
              <a:t>bunlardan</a:t>
            </a:r>
            <a:r>
              <a:rPr lang="en-GB" sz="2200" dirty="0"/>
              <a:t> </a:t>
            </a:r>
            <a:r>
              <a:rPr lang="en-GB" sz="2200" dirty="0" err="1"/>
              <a:t>en</a:t>
            </a:r>
            <a:r>
              <a:rPr lang="en-GB" sz="2200" dirty="0"/>
              <a:t> </a:t>
            </a:r>
            <a:r>
              <a:rPr lang="en-GB" sz="2200" dirty="0" err="1"/>
              <a:t>çok</a:t>
            </a:r>
            <a:r>
              <a:rPr lang="en-GB" sz="2200" dirty="0"/>
              <a:t> </a:t>
            </a:r>
            <a:r>
              <a:rPr lang="en-GB" sz="2200" dirty="0" err="1"/>
              <a:t>yapı</a:t>
            </a:r>
            <a:r>
              <a:rPr lang="en-GB" sz="2200" dirty="0"/>
              <a:t> </a:t>
            </a:r>
            <a:r>
              <a:rPr lang="en-GB" sz="2200" dirty="0" err="1"/>
              <a:t>ve</a:t>
            </a:r>
            <a:r>
              <a:rPr lang="en-GB" sz="2200" dirty="0"/>
              <a:t> </a:t>
            </a:r>
            <a:r>
              <a:rPr lang="en-GB" sz="2200" dirty="0" err="1"/>
              <a:t>köken</a:t>
            </a:r>
            <a:r>
              <a:rPr lang="en-GB" sz="2200" dirty="0"/>
              <a:t> (</a:t>
            </a:r>
            <a:r>
              <a:rPr lang="en-GB" sz="2200" dirty="0" err="1"/>
              <a:t>kaynak</a:t>
            </a:r>
            <a:r>
              <a:rPr lang="en-GB" sz="2200" dirty="0"/>
              <a:t>) </a:t>
            </a:r>
            <a:r>
              <a:rPr lang="en-GB" sz="2200" dirty="0" err="1"/>
              <a:t>ölçütleri</a:t>
            </a:r>
            <a:r>
              <a:rPr lang="en-GB" sz="2200" dirty="0"/>
              <a:t> </a:t>
            </a:r>
            <a:r>
              <a:rPr lang="en-GB" sz="2200" dirty="0" err="1"/>
              <a:t>kullanılmaktadır</a:t>
            </a:r>
            <a:r>
              <a:rPr lang="en-GB" sz="2200" dirty="0"/>
              <a:t>.</a:t>
            </a:r>
            <a:endParaRPr lang="tr-TR" sz="2200" dirty="0"/>
          </a:p>
          <a:p>
            <a:pPr algn="just"/>
            <a:r>
              <a:rPr lang="en-GB" sz="2200" dirty="0" err="1"/>
              <a:t>Özetle</a:t>
            </a:r>
            <a:r>
              <a:rPr lang="en-GB" sz="2200" dirty="0"/>
              <a:t> </a:t>
            </a:r>
            <a:r>
              <a:rPr lang="en-GB" sz="2200" dirty="0" err="1"/>
              <a:t>dünya</a:t>
            </a:r>
            <a:r>
              <a:rPr lang="en-GB" sz="2200" dirty="0"/>
              <a:t> </a:t>
            </a:r>
            <a:r>
              <a:rPr lang="en-GB" sz="2200" dirty="0" err="1"/>
              <a:t>üzerinde</a:t>
            </a:r>
            <a:r>
              <a:rPr lang="en-GB" sz="2200" dirty="0"/>
              <a:t> </a:t>
            </a:r>
            <a:r>
              <a:rPr lang="en-GB" sz="2200" dirty="0" err="1"/>
              <a:t>konuşulan</a:t>
            </a:r>
            <a:r>
              <a:rPr lang="en-GB" sz="2200" dirty="0"/>
              <a:t> </a:t>
            </a:r>
            <a:r>
              <a:rPr lang="en-GB" sz="2200" dirty="0" err="1"/>
              <a:t>diller</a:t>
            </a:r>
            <a:r>
              <a:rPr lang="en-GB" sz="2200" dirty="0"/>
              <a:t>, </a:t>
            </a:r>
            <a:r>
              <a:rPr lang="en-GB" sz="2200" dirty="0" err="1"/>
              <a:t>genellikle</a:t>
            </a:r>
            <a:r>
              <a:rPr lang="en-GB" sz="2200" dirty="0"/>
              <a:t> </a:t>
            </a:r>
            <a:r>
              <a:rPr lang="en-GB" sz="2200" dirty="0" err="1"/>
              <a:t>iki</a:t>
            </a:r>
            <a:r>
              <a:rPr lang="en-GB" sz="2200" dirty="0"/>
              <a:t> </a:t>
            </a:r>
            <a:r>
              <a:rPr lang="en-GB" sz="2200" dirty="0" err="1"/>
              <a:t>bakımdan</a:t>
            </a:r>
            <a:r>
              <a:rPr lang="en-GB" sz="2200" dirty="0"/>
              <a:t> </a:t>
            </a:r>
            <a:r>
              <a:rPr lang="en-GB" sz="2200" dirty="0" err="1"/>
              <a:t>sınıflandırılmaktadır</a:t>
            </a:r>
            <a:r>
              <a:rPr lang="en-GB" sz="2200" dirty="0"/>
              <a:t>:</a:t>
            </a:r>
            <a:endParaRPr lang="tr-TR" sz="2200" dirty="0"/>
          </a:p>
          <a:p>
            <a:pPr lvl="0" algn="just"/>
            <a:r>
              <a:rPr lang="en-GB" sz="2200" dirty="0" err="1"/>
              <a:t>Yapı</a:t>
            </a:r>
            <a:r>
              <a:rPr lang="en-GB" sz="2200" dirty="0"/>
              <a:t> </a:t>
            </a:r>
            <a:r>
              <a:rPr lang="en-GB" sz="2200" dirty="0" err="1"/>
              <a:t>bakımından</a:t>
            </a:r>
            <a:r>
              <a:rPr lang="en-GB" sz="2200" dirty="0"/>
              <a:t> </a:t>
            </a:r>
            <a:r>
              <a:rPr lang="en-GB" sz="2200" dirty="0" err="1"/>
              <a:t>diller</a:t>
            </a:r>
            <a:r>
              <a:rPr lang="en-GB" sz="2200" dirty="0"/>
              <a:t>,</a:t>
            </a:r>
            <a:endParaRPr lang="tr-TR" sz="2200" dirty="0"/>
          </a:p>
          <a:p>
            <a:pPr lvl="0" algn="just"/>
            <a:r>
              <a:rPr lang="en-GB" sz="2200" dirty="0" err="1"/>
              <a:t>Köken</a:t>
            </a:r>
            <a:r>
              <a:rPr lang="en-GB" sz="2200" dirty="0"/>
              <a:t> (</a:t>
            </a:r>
            <a:r>
              <a:rPr lang="en-GB" sz="2200" dirty="0" err="1"/>
              <a:t>kaynak</a:t>
            </a:r>
            <a:r>
              <a:rPr lang="en-GB" sz="2200" dirty="0"/>
              <a:t>) </a:t>
            </a:r>
            <a:r>
              <a:rPr lang="en-GB" sz="2200" dirty="0" err="1"/>
              <a:t>bakımından</a:t>
            </a:r>
            <a:r>
              <a:rPr lang="en-GB" sz="2200" dirty="0"/>
              <a:t> </a:t>
            </a:r>
            <a:r>
              <a:rPr lang="en-GB" sz="2200" dirty="0" err="1"/>
              <a:t>diller</a:t>
            </a:r>
            <a:endParaRPr lang="tr-TR" sz="22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663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>
                <a:solidFill>
                  <a:srgbClr val="1F497D"/>
                </a:solidFill>
              </a:rPr>
              <a:t>Yapı Bakımından Diller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88432"/>
          </a:xfrm>
        </p:spPr>
        <p:txBody>
          <a:bodyPr>
            <a:noAutofit/>
          </a:bodyPr>
          <a:lstStyle/>
          <a:p>
            <a:pPr algn="just"/>
            <a:r>
              <a:rPr lang="en-GB" sz="2400" dirty="0" err="1"/>
              <a:t>Dillerdeki</a:t>
            </a:r>
            <a:r>
              <a:rPr lang="en-GB" sz="2400" dirty="0"/>
              <a:t> </a:t>
            </a:r>
            <a:r>
              <a:rPr lang="en-GB" sz="2400" dirty="0" err="1"/>
              <a:t>seslerin</a:t>
            </a:r>
            <a:r>
              <a:rPr lang="en-GB" sz="2400" dirty="0"/>
              <a:t> </a:t>
            </a:r>
            <a:r>
              <a:rPr lang="en-GB" sz="2400" dirty="0" err="1"/>
              <a:t>düzeni</a:t>
            </a:r>
            <a:r>
              <a:rPr lang="en-GB" sz="2400" dirty="0"/>
              <a:t>, </a:t>
            </a:r>
            <a:r>
              <a:rPr lang="en-GB" sz="2400" dirty="0" err="1"/>
              <a:t>kelime</a:t>
            </a:r>
            <a:r>
              <a:rPr lang="en-GB" sz="2400" dirty="0"/>
              <a:t> </a:t>
            </a:r>
            <a:r>
              <a:rPr lang="en-GB" sz="2400" dirty="0" err="1"/>
              <a:t>türetme</a:t>
            </a:r>
            <a:r>
              <a:rPr lang="en-GB" sz="2400" dirty="0"/>
              <a:t> (</a:t>
            </a:r>
            <a:r>
              <a:rPr lang="en-GB" sz="2400" dirty="0" err="1"/>
              <a:t>yapım</a:t>
            </a:r>
            <a:r>
              <a:rPr lang="en-GB" sz="2400" dirty="0"/>
              <a:t>) </a:t>
            </a:r>
            <a:r>
              <a:rPr lang="en-GB" sz="2400" dirty="0" err="1"/>
              <a:t>veya</a:t>
            </a:r>
            <a:r>
              <a:rPr lang="en-GB" sz="2400" dirty="0"/>
              <a:t> </a:t>
            </a:r>
            <a:r>
              <a:rPr lang="en-GB" sz="2400" dirty="0" err="1"/>
              <a:t>çekim</a:t>
            </a:r>
            <a:r>
              <a:rPr lang="en-GB" sz="2400" dirty="0"/>
              <a:t> </a:t>
            </a:r>
            <a:r>
              <a:rPr lang="en-GB" sz="2400" dirty="0" err="1"/>
              <a:t>biçimleri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söz</a:t>
            </a:r>
            <a:r>
              <a:rPr lang="en-GB" sz="2400" dirty="0"/>
              <a:t> </a:t>
            </a:r>
            <a:r>
              <a:rPr lang="en-GB" sz="2400" dirty="0" err="1"/>
              <a:t>varlığındaki</a:t>
            </a:r>
            <a:r>
              <a:rPr lang="en-GB" sz="2400" dirty="0"/>
              <a:t> </a:t>
            </a:r>
            <a:r>
              <a:rPr lang="en-GB" sz="2400" dirty="0" err="1"/>
              <a:t>benzerlikler</a:t>
            </a:r>
            <a:r>
              <a:rPr lang="en-GB" sz="2400" dirty="0"/>
              <a:t> </a:t>
            </a:r>
            <a:r>
              <a:rPr lang="en-GB" sz="2400" dirty="0" err="1"/>
              <a:t>dillerin</a:t>
            </a:r>
            <a:r>
              <a:rPr lang="en-GB" sz="2400" dirty="0"/>
              <a:t> </a:t>
            </a:r>
            <a:r>
              <a:rPr lang="en-GB" sz="2400" dirty="0" err="1"/>
              <a:t>yapıları</a:t>
            </a:r>
            <a:r>
              <a:rPr lang="en-GB" sz="2400" dirty="0"/>
              <a:t> </a:t>
            </a:r>
            <a:r>
              <a:rPr lang="en-GB" sz="2400" dirty="0" err="1"/>
              <a:t>açısından</a:t>
            </a:r>
            <a:r>
              <a:rPr lang="en-GB" sz="2400" dirty="0"/>
              <a:t> da </a:t>
            </a:r>
            <a:r>
              <a:rPr lang="en-GB" sz="2400" dirty="0" err="1"/>
              <a:t>sınıflandırılabileceğini</a:t>
            </a:r>
            <a:r>
              <a:rPr lang="en-GB" sz="2400" dirty="0"/>
              <a:t> </a:t>
            </a:r>
            <a:r>
              <a:rPr lang="en-GB" sz="2400" dirty="0" err="1"/>
              <a:t>göstermiştir</a:t>
            </a:r>
            <a:r>
              <a:rPr lang="en-GB" sz="2400" dirty="0"/>
              <a:t>.</a:t>
            </a:r>
            <a:endParaRPr lang="tr-TR" sz="2400" dirty="0"/>
          </a:p>
          <a:p>
            <a:pPr algn="just"/>
            <a:r>
              <a:rPr lang="en-GB" sz="2400" dirty="0"/>
              <a:t>Bu </a:t>
            </a:r>
            <a:r>
              <a:rPr lang="en-GB" sz="2400" dirty="0" err="1"/>
              <a:t>sınıflandırmanın</a:t>
            </a:r>
            <a:r>
              <a:rPr lang="en-GB" sz="2400" dirty="0"/>
              <a:t> </a:t>
            </a:r>
            <a:r>
              <a:rPr lang="en-GB" sz="2400" dirty="0" err="1"/>
              <a:t>temelini</a:t>
            </a:r>
            <a:r>
              <a:rPr lang="en-GB" sz="2400" dirty="0"/>
              <a:t> </a:t>
            </a:r>
            <a:r>
              <a:rPr lang="en-GB" sz="2400" dirty="0" err="1"/>
              <a:t>Alman</a:t>
            </a:r>
            <a:r>
              <a:rPr lang="en-GB" sz="2400" dirty="0"/>
              <a:t> </a:t>
            </a:r>
            <a:r>
              <a:rPr lang="en-GB" sz="2400" dirty="0" err="1"/>
              <a:t>dilcisi</a:t>
            </a:r>
            <a:r>
              <a:rPr lang="en-GB" sz="2400" dirty="0"/>
              <a:t> August </a:t>
            </a:r>
            <a:r>
              <a:rPr lang="en-GB" sz="2400" dirty="0" err="1"/>
              <a:t>Schleicher</a:t>
            </a:r>
            <a:r>
              <a:rPr lang="en-GB" sz="2400" dirty="0"/>
              <a:t> (1821-1868) </a:t>
            </a:r>
            <a:r>
              <a:rPr lang="en-GB" sz="2400" dirty="0" err="1"/>
              <a:t>atmıştır</a:t>
            </a:r>
            <a:r>
              <a:rPr lang="en-GB" sz="2400" dirty="0"/>
              <a:t>. </a:t>
            </a:r>
            <a:r>
              <a:rPr lang="en-GB" sz="2400" dirty="0" err="1"/>
              <a:t>Avrupa</a:t>
            </a:r>
            <a:r>
              <a:rPr lang="en-GB" sz="2400" dirty="0"/>
              <a:t> </a:t>
            </a:r>
            <a:r>
              <a:rPr lang="en-GB" sz="2400" dirty="0" err="1"/>
              <a:t>dilleri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Hint </a:t>
            </a:r>
            <a:r>
              <a:rPr lang="en-GB" sz="2400" dirty="0" err="1"/>
              <a:t>dilleri</a:t>
            </a:r>
            <a:r>
              <a:rPr lang="en-GB" sz="2400" dirty="0"/>
              <a:t> </a:t>
            </a:r>
            <a:r>
              <a:rPr lang="en-GB" sz="2400" dirty="0" err="1"/>
              <a:t>arasındaki</a:t>
            </a:r>
            <a:r>
              <a:rPr lang="en-GB" sz="2400" dirty="0"/>
              <a:t> </a:t>
            </a:r>
            <a:r>
              <a:rPr lang="en-GB" sz="2400" dirty="0" err="1"/>
              <a:t>yapı</a:t>
            </a:r>
            <a:r>
              <a:rPr lang="en-GB" sz="2400" dirty="0"/>
              <a:t> </a:t>
            </a:r>
            <a:r>
              <a:rPr lang="en-GB" sz="2400" dirty="0" err="1"/>
              <a:t>bakımından</a:t>
            </a:r>
            <a:r>
              <a:rPr lang="en-GB" sz="2400" dirty="0"/>
              <a:t> </a:t>
            </a:r>
            <a:r>
              <a:rPr lang="en-GB" sz="2400" dirty="0" err="1"/>
              <a:t>yakınlığını</a:t>
            </a:r>
            <a:r>
              <a:rPr lang="en-GB" sz="2400" dirty="0"/>
              <a:t> </a:t>
            </a:r>
            <a:r>
              <a:rPr lang="en-GB" sz="2400" dirty="0" err="1"/>
              <a:t>görerek</a:t>
            </a:r>
            <a:r>
              <a:rPr lang="en-GB" sz="2400" dirty="0"/>
              <a:t> </a:t>
            </a:r>
            <a:r>
              <a:rPr lang="en-GB" sz="2400" dirty="0" err="1"/>
              <a:t>dilleri</a:t>
            </a:r>
            <a:r>
              <a:rPr lang="en-GB" sz="2400" dirty="0"/>
              <a:t> </a:t>
            </a:r>
            <a:r>
              <a:rPr lang="en-GB" sz="2400" dirty="0" err="1"/>
              <a:t>yapı</a:t>
            </a:r>
            <a:r>
              <a:rPr lang="en-GB" sz="2400" dirty="0"/>
              <a:t> </a:t>
            </a:r>
            <a:r>
              <a:rPr lang="en-GB" sz="2400" dirty="0" err="1"/>
              <a:t>özelliklerine</a:t>
            </a:r>
            <a:r>
              <a:rPr lang="en-GB" sz="2400" dirty="0"/>
              <a:t> </a:t>
            </a:r>
            <a:r>
              <a:rPr lang="en-GB" sz="2400" dirty="0" err="1"/>
              <a:t>göre</a:t>
            </a:r>
            <a:r>
              <a:rPr lang="en-GB" sz="2400" dirty="0"/>
              <a:t> </a:t>
            </a:r>
            <a:r>
              <a:rPr lang="en-GB" sz="2400" dirty="0" err="1"/>
              <a:t>üçe</a:t>
            </a:r>
            <a:r>
              <a:rPr lang="en-GB" sz="2400" dirty="0"/>
              <a:t> </a:t>
            </a:r>
            <a:r>
              <a:rPr lang="en-GB" sz="2400" dirty="0" err="1"/>
              <a:t>ayırmıştır</a:t>
            </a:r>
            <a:r>
              <a:rPr lang="en-GB" sz="2400" dirty="0"/>
              <a:t>. </a:t>
            </a:r>
            <a:r>
              <a:rPr lang="en-GB" sz="2400" dirty="0" err="1"/>
              <a:t>Daha</a:t>
            </a:r>
            <a:r>
              <a:rPr lang="en-GB" sz="2400" dirty="0"/>
              <a:t> </a:t>
            </a:r>
            <a:r>
              <a:rPr lang="en-GB" sz="2400" dirty="0" err="1"/>
              <a:t>sonra</a:t>
            </a:r>
            <a:r>
              <a:rPr lang="en-GB" sz="2400" dirty="0"/>
              <a:t> </a:t>
            </a:r>
            <a:r>
              <a:rPr lang="en-GB" sz="2400" dirty="0" err="1"/>
              <a:t>gelen</a:t>
            </a:r>
            <a:r>
              <a:rPr lang="en-GB" sz="2400" dirty="0"/>
              <a:t> </a:t>
            </a:r>
            <a:r>
              <a:rPr lang="en-GB" sz="2400" dirty="0" err="1"/>
              <a:t>dilciler</a:t>
            </a:r>
            <a:r>
              <a:rPr lang="en-GB" sz="2400" dirty="0"/>
              <a:t> de </a:t>
            </a:r>
            <a:r>
              <a:rPr lang="en-GB" sz="2400" dirty="0" err="1"/>
              <a:t>bu</a:t>
            </a:r>
            <a:r>
              <a:rPr lang="en-GB" sz="2400" dirty="0"/>
              <a:t> </a:t>
            </a:r>
            <a:r>
              <a:rPr lang="en-GB" sz="2400" dirty="0" err="1"/>
              <a:t>ayrımı</a:t>
            </a:r>
            <a:r>
              <a:rPr lang="en-GB" sz="2400" dirty="0"/>
              <a:t> </a:t>
            </a:r>
            <a:r>
              <a:rPr lang="en-GB" sz="2400" dirty="0" err="1"/>
              <a:t>kabul</a:t>
            </a:r>
            <a:r>
              <a:rPr lang="en-GB" sz="2400" dirty="0"/>
              <a:t> </a:t>
            </a:r>
            <a:r>
              <a:rPr lang="en-GB" sz="2400" dirty="0" err="1"/>
              <a:t>etmişlerdir</a:t>
            </a:r>
            <a:r>
              <a:rPr lang="en-GB" sz="2400" dirty="0"/>
              <a:t>. Diller, </a:t>
            </a:r>
            <a:r>
              <a:rPr lang="en-GB" sz="2400" dirty="0" err="1"/>
              <a:t>yapıları</a:t>
            </a:r>
            <a:r>
              <a:rPr lang="en-GB" sz="2400" dirty="0"/>
              <a:t> </a:t>
            </a:r>
            <a:r>
              <a:rPr lang="en-GB" sz="2400" dirty="0" err="1"/>
              <a:t>bakımından</a:t>
            </a:r>
            <a:r>
              <a:rPr lang="en-GB" sz="2400" dirty="0"/>
              <a:t> </a:t>
            </a:r>
            <a:r>
              <a:rPr lang="en-GB" sz="2400" dirty="0" err="1"/>
              <a:t>sınıflandırıldıklarında</a:t>
            </a:r>
            <a:r>
              <a:rPr lang="en-GB" sz="2400" dirty="0"/>
              <a:t> </a:t>
            </a:r>
            <a:r>
              <a:rPr lang="en-GB" sz="2400" dirty="0" err="1"/>
              <a:t>üç</a:t>
            </a:r>
            <a:r>
              <a:rPr lang="en-GB" sz="2400" dirty="0"/>
              <a:t> </a:t>
            </a:r>
            <a:r>
              <a:rPr lang="en-GB" sz="2400" dirty="0" err="1"/>
              <a:t>gruba</a:t>
            </a:r>
            <a:r>
              <a:rPr lang="en-GB" sz="2400" dirty="0"/>
              <a:t> </a:t>
            </a:r>
            <a:r>
              <a:rPr lang="en-GB" sz="2400" dirty="0" err="1"/>
              <a:t>ayrılır</a:t>
            </a:r>
            <a:r>
              <a:rPr lang="en-GB" sz="2400" dirty="0"/>
              <a:t>: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169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>
                <a:solidFill>
                  <a:srgbClr val="1F497D"/>
                </a:solidFill>
              </a:rPr>
            </a:br>
            <a:r>
              <a:rPr lang="tr-TR" dirty="0">
                <a:solidFill>
                  <a:srgbClr val="1F497D"/>
                </a:solidFill>
              </a:rPr>
              <a:t>Yapı Bakımından Diller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7</a:t>
            </a:fld>
            <a:endParaRPr lang="tr-TR" dirty="0"/>
          </a:p>
        </p:txBody>
      </p:sp>
      <p:pic>
        <p:nvPicPr>
          <p:cNvPr id="1026" name="Picture 2" descr="C:\Users\user\Desktop\Yapısına Göre Dill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80" y="2132856"/>
            <a:ext cx="8198078" cy="3384376"/>
          </a:xfrm>
          <a:prstGeom prst="rect">
            <a:avLst/>
          </a:prstGeom>
          <a:ln w="889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Tek Heceli Diller (Yalınlayan Diller-Ayrımlı Diller)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-72288" y="1489838"/>
            <a:ext cx="8802864" cy="4525963"/>
          </a:xfrm>
        </p:spPr>
        <p:txBody>
          <a:bodyPr>
            <a:noAutofit/>
          </a:bodyPr>
          <a:lstStyle/>
          <a:p>
            <a:pPr lvl="0" algn="just"/>
            <a:r>
              <a:rPr lang="en-GB" sz="2400" dirty="0"/>
              <a:t>Bu </a:t>
            </a:r>
            <a:r>
              <a:rPr lang="en-GB" sz="2400" dirty="0" err="1"/>
              <a:t>gruptaki</a:t>
            </a:r>
            <a:r>
              <a:rPr lang="en-GB" sz="2400" dirty="0"/>
              <a:t> </a:t>
            </a:r>
            <a:r>
              <a:rPr lang="en-GB" sz="2400" dirty="0" err="1"/>
              <a:t>dillerde</a:t>
            </a:r>
            <a:r>
              <a:rPr lang="en-GB" sz="2400" dirty="0"/>
              <a:t> </a:t>
            </a:r>
            <a:r>
              <a:rPr lang="en-GB" sz="2400" dirty="0" err="1"/>
              <a:t>sözcükler</a:t>
            </a:r>
            <a:r>
              <a:rPr lang="en-GB" sz="2400" dirty="0"/>
              <a:t>, </a:t>
            </a:r>
            <a:r>
              <a:rPr lang="en-GB" sz="2400" dirty="0" err="1"/>
              <a:t>tek</a:t>
            </a:r>
            <a:r>
              <a:rPr lang="en-GB" sz="2400" dirty="0"/>
              <a:t> </a:t>
            </a:r>
            <a:r>
              <a:rPr lang="en-GB" sz="2400" dirty="0" err="1"/>
              <a:t>heceden</a:t>
            </a:r>
            <a:r>
              <a:rPr lang="en-GB" sz="2400" dirty="0"/>
              <a:t> </a:t>
            </a:r>
            <a:r>
              <a:rPr lang="en-GB" sz="2400" dirty="0" err="1"/>
              <a:t>oluşur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 err="1"/>
              <a:t>Cümleyi</a:t>
            </a:r>
            <a:r>
              <a:rPr lang="en-GB" sz="2400" dirty="0"/>
              <a:t> </a:t>
            </a:r>
            <a:r>
              <a:rPr lang="en-GB" sz="2400" dirty="0" err="1"/>
              <a:t>oluşturan</a:t>
            </a:r>
            <a:r>
              <a:rPr lang="en-GB" sz="2400" dirty="0"/>
              <a:t> </a:t>
            </a:r>
            <a:r>
              <a:rPr lang="en-GB" sz="2400" dirty="0" err="1"/>
              <a:t>sözcükler</a:t>
            </a:r>
            <a:r>
              <a:rPr lang="en-GB" sz="2400" dirty="0"/>
              <a:t> </a:t>
            </a:r>
            <a:r>
              <a:rPr lang="en-GB" sz="2400" dirty="0" err="1"/>
              <a:t>ek</a:t>
            </a:r>
            <a:r>
              <a:rPr lang="en-GB" sz="2400" dirty="0"/>
              <a:t> </a:t>
            </a:r>
            <a:r>
              <a:rPr lang="en-GB" sz="2400" dirty="0" err="1"/>
              <a:t>almazlar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şekil</a:t>
            </a:r>
            <a:r>
              <a:rPr lang="en-GB" sz="2400" dirty="0"/>
              <a:t> </a:t>
            </a:r>
            <a:r>
              <a:rPr lang="en-GB" sz="2400" dirty="0" err="1"/>
              <a:t>değişikliğine</a:t>
            </a:r>
            <a:r>
              <a:rPr lang="en-GB" sz="2400" dirty="0"/>
              <a:t> </a:t>
            </a:r>
            <a:r>
              <a:rPr lang="en-GB" sz="2400" dirty="0" err="1"/>
              <a:t>uğramazlar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 err="1"/>
              <a:t>Türetme</a:t>
            </a:r>
            <a:r>
              <a:rPr lang="en-GB" sz="2400" dirty="0"/>
              <a:t> </a:t>
            </a:r>
            <a:r>
              <a:rPr lang="en-GB" sz="2400" dirty="0" err="1"/>
              <a:t>ya</a:t>
            </a:r>
            <a:r>
              <a:rPr lang="en-GB" sz="2400" dirty="0"/>
              <a:t> da </a:t>
            </a:r>
            <a:r>
              <a:rPr lang="en-GB" sz="2400" dirty="0" err="1"/>
              <a:t>çekim</a:t>
            </a:r>
            <a:r>
              <a:rPr lang="en-GB" sz="2400" dirty="0"/>
              <a:t> </a:t>
            </a:r>
            <a:r>
              <a:rPr lang="en-GB" sz="2400" dirty="0" err="1"/>
              <a:t>söz</a:t>
            </a:r>
            <a:r>
              <a:rPr lang="en-GB" sz="2400" dirty="0"/>
              <a:t> </a:t>
            </a:r>
            <a:r>
              <a:rPr lang="en-GB" sz="2400" dirty="0" err="1"/>
              <a:t>konusu</a:t>
            </a:r>
            <a:r>
              <a:rPr lang="en-GB" sz="2400" dirty="0"/>
              <a:t> </a:t>
            </a:r>
            <a:r>
              <a:rPr lang="en-GB" sz="2400" dirty="0" err="1"/>
              <a:t>değildir</a:t>
            </a:r>
            <a:r>
              <a:rPr lang="en-GB" sz="2400" dirty="0"/>
              <a:t>. (</a:t>
            </a:r>
            <a:r>
              <a:rPr lang="en-GB" sz="2400" dirty="0" err="1"/>
              <a:t>Yapım</a:t>
            </a:r>
            <a:r>
              <a:rPr lang="en-GB" sz="2400" dirty="0"/>
              <a:t> </a:t>
            </a:r>
            <a:r>
              <a:rPr lang="en-GB" sz="2400" dirty="0" err="1"/>
              <a:t>eki</a:t>
            </a:r>
            <a:r>
              <a:rPr lang="en-GB" sz="2400" dirty="0"/>
              <a:t> de </a:t>
            </a:r>
            <a:r>
              <a:rPr lang="en-GB" sz="2400" dirty="0" err="1"/>
              <a:t>çekim</a:t>
            </a:r>
            <a:r>
              <a:rPr lang="en-GB" sz="2400" dirty="0"/>
              <a:t> </a:t>
            </a:r>
            <a:r>
              <a:rPr lang="en-GB" sz="2400" dirty="0" err="1"/>
              <a:t>eki</a:t>
            </a:r>
            <a:r>
              <a:rPr lang="en-GB" sz="2400" dirty="0"/>
              <a:t> de </a:t>
            </a:r>
            <a:r>
              <a:rPr lang="en-GB" sz="2400" dirty="0" err="1"/>
              <a:t>yoktur</a:t>
            </a:r>
            <a:r>
              <a:rPr lang="en-GB" sz="2400" dirty="0"/>
              <a:t>.)</a:t>
            </a:r>
            <a:endParaRPr lang="tr-TR" sz="2400" dirty="0"/>
          </a:p>
          <a:p>
            <a:pPr lvl="0" algn="just"/>
            <a:r>
              <a:rPr lang="en-GB" sz="2400" dirty="0"/>
              <a:t>Bir </a:t>
            </a:r>
            <a:r>
              <a:rPr lang="en-GB" sz="2400" dirty="0" err="1"/>
              <a:t>sözcüğün</a:t>
            </a:r>
            <a:r>
              <a:rPr lang="en-GB" sz="2400" dirty="0"/>
              <a:t> ne </a:t>
            </a:r>
            <a:r>
              <a:rPr lang="en-GB" sz="2400" dirty="0" err="1"/>
              <a:t>anlamda</a:t>
            </a:r>
            <a:r>
              <a:rPr lang="en-GB" sz="2400" dirty="0"/>
              <a:t> </a:t>
            </a:r>
            <a:r>
              <a:rPr lang="en-GB" sz="2400" dirty="0" err="1"/>
              <a:t>kullanıldığını</a:t>
            </a:r>
            <a:r>
              <a:rPr lang="en-GB" sz="2400" dirty="0"/>
              <a:t> </a:t>
            </a:r>
            <a:r>
              <a:rPr lang="en-GB" sz="2400" dirty="0" err="1"/>
              <a:t>başına</a:t>
            </a:r>
            <a:r>
              <a:rPr lang="en-GB" sz="2400" dirty="0"/>
              <a:t> </a:t>
            </a:r>
            <a:r>
              <a:rPr lang="en-GB" sz="2400" dirty="0" err="1"/>
              <a:t>getirilen</a:t>
            </a:r>
            <a:r>
              <a:rPr lang="en-GB" sz="2400" dirty="0"/>
              <a:t> </a:t>
            </a:r>
            <a:r>
              <a:rPr lang="en-GB" sz="2400" dirty="0" err="1"/>
              <a:t>öteki</a:t>
            </a:r>
            <a:r>
              <a:rPr lang="en-GB" sz="2400" dirty="0"/>
              <a:t> </a:t>
            </a:r>
            <a:r>
              <a:rPr lang="en-GB" sz="2400" dirty="0" err="1"/>
              <a:t>araç</a:t>
            </a:r>
            <a:r>
              <a:rPr lang="en-GB" sz="2400" dirty="0"/>
              <a:t> </a:t>
            </a:r>
            <a:r>
              <a:rPr lang="en-GB" sz="2400" dirty="0" err="1"/>
              <a:t>sözcükler</a:t>
            </a:r>
            <a:r>
              <a:rPr lang="en-GB" sz="2400" dirty="0"/>
              <a:t> </a:t>
            </a:r>
            <a:r>
              <a:rPr lang="en-GB" sz="2400" dirty="0" err="1"/>
              <a:t>belirtir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/>
              <a:t>Bir </a:t>
            </a:r>
            <a:r>
              <a:rPr lang="en-GB" sz="2400" dirty="0" err="1"/>
              <a:t>sözcüğün</a:t>
            </a:r>
            <a:r>
              <a:rPr lang="en-GB" sz="2400" dirty="0"/>
              <a:t> </a:t>
            </a:r>
            <a:r>
              <a:rPr lang="en-GB" sz="2400" dirty="0" err="1"/>
              <a:t>anlamını</a:t>
            </a:r>
            <a:r>
              <a:rPr lang="en-GB" sz="2400" dirty="0"/>
              <a:t> </a:t>
            </a:r>
            <a:r>
              <a:rPr lang="en-GB" sz="2400" dirty="0" err="1"/>
              <a:t>onun</a:t>
            </a:r>
            <a:r>
              <a:rPr lang="en-GB" sz="2400" dirty="0"/>
              <a:t> </a:t>
            </a:r>
            <a:r>
              <a:rPr lang="en-GB" sz="2400" dirty="0" err="1"/>
              <a:t>cümle</a:t>
            </a:r>
            <a:r>
              <a:rPr lang="en-GB" sz="2400" dirty="0"/>
              <a:t> </a:t>
            </a:r>
            <a:r>
              <a:rPr lang="en-GB" sz="2400" dirty="0" err="1"/>
              <a:t>içinde</a:t>
            </a:r>
            <a:r>
              <a:rPr lang="en-GB" sz="2400" dirty="0"/>
              <a:t> </a:t>
            </a:r>
            <a:r>
              <a:rPr lang="en-GB" sz="2400" dirty="0" err="1"/>
              <a:t>kullanıldığı</a:t>
            </a:r>
            <a:r>
              <a:rPr lang="en-GB" sz="2400" dirty="0"/>
              <a:t> </a:t>
            </a:r>
            <a:r>
              <a:rPr lang="en-GB" sz="2400" dirty="0" err="1"/>
              <a:t>yer</a:t>
            </a:r>
            <a:r>
              <a:rPr lang="en-GB" sz="2400" dirty="0"/>
              <a:t> </a:t>
            </a:r>
            <a:r>
              <a:rPr lang="en-GB" sz="2400" dirty="0" err="1"/>
              <a:t>belirler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/>
              <a:t>Bir </a:t>
            </a:r>
            <a:r>
              <a:rPr lang="en-GB" sz="2400" dirty="0" err="1"/>
              <a:t>sözcük</a:t>
            </a:r>
            <a:r>
              <a:rPr lang="en-GB" sz="2400" dirty="0"/>
              <a:t> </a:t>
            </a:r>
            <a:r>
              <a:rPr lang="en-GB" sz="2400" dirty="0" err="1"/>
              <a:t>cümle</a:t>
            </a:r>
            <a:r>
              <a:rPr lang="en-GB" sz="2400" dirty="0"/>
              <a:t> </a:t>
            </a:r>
            <a:r>
              <a:rPr lang="en-GB" sz="2400" dirty="0" err="1"/>
              <a:t>içindeki</a:t>
            </a:r>
            <a:r>
              <a:rPr lang="en-GB" sz="2400" dirty="0"/>
              <a:t> </a:t>
            </a:r>
            <a:r>
              <a:rPr lang="en-GB" sz="2400" dirty="0" err="1"/>
              <a:t>yerine</a:t>
            </a:r>
            <a:r>
              <a:rPr lang="en-GB" sz="2400" dirty="0"/>
              <a:t> </a:t>
            </a:r>
            <a:r>
              <a:rPr lang="en-GB" sz="2400" dirty="0" err="1"/>
              <a:t>göre</a:t>
            </a:r>
            <a:r>
              <a:rPr lang="en-GB" sz="2400" dirty="0"/>
              <a:t> 10-15 </a:t>
            </a:r>
            <a:r>
              <a:rPr lang="en-GB" sz="2400" dirty="0" err="1"/>
              <a:t>farklı</a:t>
            </a:r>
            <a:r>
              <a:rPr lang="en-GB" sz="2400" dirty="0"/>
              <a:t> </a:t>
            </a:r>
            <a:r>
              <a:rPr lang="en-GB" sz="2400" dirty="0" err="1"/>
              <a:t>anlamda</a:t>
            </a:r>
            <a:r>
              <a:rPr lang="en-GB" sz="2400" dirty="0"/>
              <a:t> </a:t>
            </a:r>
            <a:r>
              <a:rPr lang="en-GB" sz="2400" dirty="0" err="1"/>
              <a:t>kullanılabilir</a:t>
            </a:r>
            <a:r>
              <a:rPr lang="en-GB" sz="2400" dirty="0"/>
              <a:t>.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8</a:t>
            </a:fld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Tek Heceli Diller (Yalınlayan Diller-Ayrımlı Diller)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-72288" y="1489838"/>
            <a:ext cx="8802864" cy="4525963"/>
          </a:xfrm>
        </p:spPr>
        <p:txBody>
          <a:bodyPr>
            <a:noAutofit/>
          </a:bodyPr>
          <a:lstStyle/>
          <a:p>
            <a:pPr lvl="0" algn="just"/>
            <a:r>
              <a:rPr lang="en-GB" sz="2400" dirty="0"/>
              <a:t>Bir </a:t>
            </a:r>
            <a:r>
              <a:rPr lang="en-GB" sz="2400" dirty="0" err="1"/>
              <a:t>sözcük</a:t>
            </a:r>
            <a:r>
              <a:rPr lang="en-GB" sz="2400" dirty="0"/>
              <a:t> </a:t>
            </a:r>
            <a:r>
              <a:rPr lang="en-GB" sz="2400" dirty="0" err="1"/>
              <a:t>cümledeki</a:t>
            </a:r>
            <a:r>
              <a:rPr lang="en-GB" sz="2400" dirty="0"/>
              <a:t> </a:t>
            </a:r>
            <a:r>
              <a:rPr lang="en-GB" sz="2400" dirty="0" err="1"/>
              <a:t>yerine</a:t>
            </a:r>
            <a:r>
              <a:rPr lang="en-GB" sz="2400" dirty="0"/>
              <a:t> </a:t>
            </a:r>
            <a:r>
              <a:rPr lang="en-GB" sz="2400" dirty="0" err="1"/>
              <a:t>göre</a:t>
            </a:r>
            <a:r>
              <a:rPr lang="en-GB" sz="2400" dirty="0"/>
              <a:t> ad, </a:t>
            </a:r>
            <a:r>
              <a:rPr lang="en-GB" sz="2400" dirty="0" err="1"/>
              <a:t>sıfat</a:t>
            </a:r>
            <a:r>
              <a:rPr lang="en-GB" sz="2400" dirty="0"/>
              <a:t>, </a:t>
            </a:r>
            <a:r>
              <a:rPr lang="en-GB" sz="2400" dirty="0" err="1"/>
              <a:t>edat</a:t>
            </a:r>
            <a:r>
              <a:rPr lang="en-GB" sz="2400" dirty="0"/>
              <a:t>, </a:t>
            </a:r>
            <a:r>
              <a:rPr lang="en-GB" sz="2400" dirty="0" err="1"/>
              <a:t>eylem</a:t>
            </a:r>
            <a:r>
              <a:rPr lang="en-GB" sz="2400" dirty="0"/>
              <a:t> </a:t>
            </a:r>
            <a:r>
              <a:rPr lang="en-GB" sz="2400" dirty="0" err="1"/>
              <a:t>görevinde</a:t>
            </a:r>
            <a:r>
              <a:rPr lang="en-GB" sz="2400" dirty="0"/>
              <a:t> </a:t>
            </a:r>
            <a:r>
              <a:rPr lang="en-GB" sz="2400" dirty="0" err="1"/>
              <a:t>olabilir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/>
              <a:t>Bu </a:t>
            </a:r>
            <a:r>
              <a:rPr lang="en-GB" sz="2400" dirty="0" err="1"/>
              <a:t>dillerde</a:t>
            </a:r>
            <a:r>
              <a:rPr lang="en-GB" sz="2400" dirty="0"/>
              <a:t> </a:t>
            </a:r>
            <a:r>
              <a:rPr lang="en-GB" sz="2400" dirty="0" err="1"/>
              <a:t>vurgu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tonlama</a:t>
            </a:r>
            <a:r>
              <a:rPr lang="en-GB" sz="2400" dirty="0"/>
              <a:t> da </a:t>
            </a:r>
            <a:r>
              <a:rPr lang="en-GB" sz="2400" dirty="0" err="1"/>
              <a:t>önemlidir</a:t>
            </a:r>
            <a:r>
              <a:rPr lang="en-GB" sz="2400" dirty="0"/>
              <a:t>. </a:t>
            </a:r>
            <a:r>
              <a:rPr lang="en-GB" sz="2400" dirty="0" err="1"/>
              <a:t>Tek</a:t>
            </a:r>
            <a:r>
              <a:rPr lang="en-GB" sz="2400" dirty="0"/>
              <a:t> </a:t>
            </a:r>
            <a:r>
              <a:rPr lang="en-GB" sz="2400" dirty="0" err="1"/>
              <a:t>heceli</a:t>
            </a:r>
            <a:r>
              <a:rPr lang="en-GB" sz="2400" dirty="0"/>
              <a:t> </a:t>
            </a:r>
            <a:r>
              <a:rPr lang="en-GB" sz="2400" dirty="0" err="1"/>
              <a:t>oldukları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anlam</a:t>
            </a:r>
            <a:r>
              <a:rPr lang="en-GB" sz="2400" dirty="0"/>
              <a:t> </a:t>
            </a:r>
            <a:r>
              <a:rPr lang="en-GB" sz="2400" dirty="0" err="1"/>
              <a:t>farkları</a:t>
            </a:r>
            <a:r>
              <a:rPr lang="en-GB" sz="2400" dirty="0"/>
              <a:t>, </a:t>
            </a:r>
            <a:r>
              <a:rPr lang="en-GB" sz="2400" dirty="0" err="1"/>
              <a:t>yazıda</a:t>
            </a:r>
            <a:r>
              <a:rPr lang="en-GB" sz="2400" dirty="0"/>
              <a:t> da belli </a:t>
            </a:r>
            <a:r>
              <a:rPr lang="en-GB" sz="2400" dirty="0" err="1"/>
              <a:t>edilen</a:t>
            </a:r>
            <a:r>
              <a:rPr lang="en-GB" sz="2400" dirty="0"/>
              <a:t> </a:t>
            </a:r>
            <a:r>
              <a:rPr lang="en-GB" sz="2400" dirty="0" err="1"/>
              <a:t>çok</a:t>
            </a:r>
            <a:r>
              <a:rPr lang="en-GB" sz="2400" dirty="0"/>
              <a:t> </a:t>
            </a:r>
            <a:r>
              <a:rPr lang="en-GB" sz="2400" dirty="0" err="1"/>
              <a:t>zengin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tr-TR" sz="2400" dirty="0"/>
              <a:t> </a:t>
            </a:r>
            <a:r>
              <a:rPr lang="en-GB" sz="2400" dirty="0" err="1"/>
              <a:t>vurgu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tonlama</a:t>
            </a:r>
            <a:r>
              <a:rPr lang="en-GB" sz="2400" dirty="0"/>
              <a:t> </a:t>
            </a:r>
            <a:r>
              <a:rPr lang="en-GB" sz="2400" dirty="0" err="1"/>
              <a:t>sistemi</a:t>
            </a:r>
            <a:r>
              <a:rPr lang="en-GB" sz="2400" dirty="0"/>
              <a:t> </a:t>
            </a:r>
            <a:r>
              <a:rPr lang="en-GB" sz="2400" dirty="0" err="1"/>
              <a:t>ile</a:t>
            </a:r>
            <a:r>
              <a:rPr lang="en-GB" sz="2400" dirty="0"/>
              <a:t> </a:t>
            </a:r>
            <a:r>
              <a:rPr lang="en-GB" sz="2400" dirty="0" err="1"/>
              <a:t>karşılanmıştır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 err="1"/>
              <a:t>Bileşik</a:t>
            </a:r>
            <a:r>
              <a:rPr lang="en-GB" sz="2400" dirty="0"/>
              <a:t> </a:t>
            </a:r>
            <a:r>
              <a:rPr lang="en-GB" sz="2400" dirty="0" err="1"/>
              <a:t>sözcüğü</a:t>
            </a:r>
            <a:r>
              <a:rPr lang="en-GB" sz="2400" dirty="0"/>
              <a:t> </a:t>
            </a:r>
            <a:r>
              <a:rPr lang="en-GB" sz="2400" dirty="0" err="1"/>
              <a:t>oluşturan</a:t>
            </a:r>
            <a:r>
              <a:rPr lang="en-GB" sz="2400" dirty="0"/>
              <a:t> </a:t>
            </a:r>
            <a:r>
              <a:rPr lang="en-GB" sz="2400" dirty="0" err="1"/>
              <a:t>kelimeler</a:t>
            </a:r>
            <a:r>
              <a:rPr lang="en-GB" sz="2400" dirty="0"/>
              <a:t> de </a:t>
            </a:r>
            <a:r>
              <a:rPr lang="en-GB" sz="2400" dirty="0" err="1"/>
              <a:t>ayrı</a:t>
            </a:r>
            <a:r>
              <a:rPr lang="en-GB" sz="2400" dirty="0"/>
              <a:t> </a:t>
            </a:r>
            <a:r>
              <a:rPr lang="en-GB" sz="2400" dirty="0" err="1"/>
              <a:t>ayrı</a:t>
            </a:r>
            <a:r>
              <a:rPr lang="en-GB" sz="2400" dirty="0"/>
              <a:t> </a:t>
            </a:r>
            <a:r>
              <a:rPr lang="en-GB" sz="2400" dirty="0" err="1"/>
              <a:t>yazılır</a:t>
            </a:r>
            <a:r>
              <a:rPr lang="en-GB" sz="2400" dirty="0"/>
              <a:t>.</a:t>
            </a:r>
            <a:endParaRPr lang="tr-TR" sz="2400" dirty="0"/>
          </a:p>
          <a:p>
            <a:pPr lvl="0" algn="just"/>
            <a:r>
              <a:rPr lang="en-GB" sz="2400" dirty="0" err="1"/>
              <a:t>Tek</a:t>
            </a:r>
            <a:r>
              <a:rPr lang="en-GB" sz="2400" dirty="0"/>
              <a:t> </a:t>
            </a:r>
            <a:r>
              <a:rPr lang="en-GB" sz="2400" dirty="0" err="1"/>
              <a:t>heceli</a:t>
            </a:r>
            <a:r>
              <a:rPr lang="en-GB" sz="2400" dirty="0"/>
              <a:t> </a:t>
            </a:r>
            <a:r>
              <a:rPr lang="en-GB" sz="2400" dirty="0" err="1"/>
              <a:t>diller</a:t>
            </a:r>
            <a:r>
              <a:rPr lang="en-GB" sz="2400" dirty="0"/>
              <a:t>: </a:t>
            </a:r>
            <a:r>
              <a:rPr lang="en-GB" sz="2400" dirty="0" err="1"/>
              <a:t>Çince</a:t>
            </a:r>
            <a:r>
              <a:rPr lang="en-GB" sz="2400" dirty="0"/>
              <a:t>, </a:t>
            </a:r>
            <a:r>
              <a:rPr lang="en-GB" sz="2400" dirty="0" err="1"/>
              <a:t>Tibetçe</a:t>
            </a:r>
            <a:r>
              <a:rPr lang="en-GB" sz="2400" dirty="0"/>
              <a:t>, </a:t>
            </a:r>
            <a:r>
              <a:rPr lang="en-GB" sz="2400" dirty="0" err="1"/>
              <a:t>Endonozya</a:t>
            </a:r>
            <a:r>
              <a:rPr lang="en-GB" sz="2400" dirty="0"/>
              <a:t> </a:t>
            </a:r>
            <a:r>
              <a:rPr lang="en-GB" sz="2400" dirty="0" err="1"/>
              <a:t>dilleri</a:t>
            </a:r>
            <a:r>
              <a:rPr lang="en-GB" sz="2400" dirty="0"/>
              <a:t>, Vietnam </a:t>
            </a:r>
            <a:r>
              <a:rPr lang="en-GB" sz="2400" dirty="0" err="1"/>
              <a:t>dili</a:t>
            </a:r>
            <a:r>
              <a:rPr lang="en-GB" sz="2400" dirty="0"/>
              <a:t>, </a:t>
            </a:r>
            <a:r>
              <a:rPr lang="en-GB" sz="2400" dirty="0" err="1"/>
              <a:t>Birmanca</a:t>
            </a:r>
            <a:r>
              <a:rPr lang="tr-TR" sz="2400" dirty="0"/>
              <a:t>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39474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0PHOTO" val=""/>
  <p:tag name="MMPROD_0LOGO" val=""/>
  <p:tag name="MMPROD_1PHOTO" val=""/>
  <p:tag name="MMPROD_1LOGO" val=""/>
  <p:tag name="MMPROD_11031PHOTO" val=""/>
  <p:tag name="MMPROD_11031LOGO" val=""/>
  <p:tag name="MMPROD_11030PHOTO" val=""/>
  <p:tag name="MMPROD_11030LOGO" val=""/>
  <p:tag name="MMPROD_2PHOTO" val=""/>
  <p:tag name="MMPROD_2LOGO" val=""/>
  <p:tag name="MMPROD_11032PHOTO" val=""/>
  <p:tag name="MMPROD_11032LOGO" val=""/>
  <p:tag name="MMPROD_3PHOTO" val=""/>
  <p:tag name="MMPROD_3LOGO" val=""/>
  <p:tag name="MMPROD_11033PHOTO" val=""/>
  <p:tag name="MMPROD_11033LOGO" val=""/>
  <p:tag name="MMPROD_4PHOTO" val=""/>
  <p:tag name="MMPROD_4LOGO" val=""/>
  <p:tag name="MMPROD_11034PHOTO" val=""/>
  <p:tag name="MMPROD_11034LOGO" val=""/>
  <p:tag name="MMPROD_5PHOTO" val=""/>
  <p:tag name="MMPROD_5LOGO" val=""/>
  <p:tag name="MMPROD_11035PHOTO" val=""/>
  <p:tag name="MMPROD_11035LOGO" val=""/>
  <p:tag name="MMPROD_6PHOTO" val=""/>
  <p:tag name="MMPROD_6LOGO" val=""/>
  <p:tag name="MMPROD_11036PHOTO" val=""/>
  <p:tag name="MMPROD_11036LOGO" val=""/>
  <p:tag name="MMPROD_7PHOTO" val=""/>
  <p:tag name="MMPROD_7LOGO" val=""/>
  <p:tag name="MMPROD_11037PHOTO" val=""/>
  <p:tag name="MMPROD_11037LOGO" val=""/>
  <p:tag name="MMPROD_8PHOTO" val=""/>
  <p:tag name="MMPROD_8LOGO" val=""/>
  <p:tag name="MMPROD_11038PHOTO" val=""/>
  <p:tag name="MMPROD_11038LOGO" val=""/>
  <p:tag name="MMPROD_9PHOTO" val=""/>
  <p:tag name="MMPROD_9LOGO" val=""/>
  <p:tag name="MMPROD_11039PHOTO" val=""/>
  <p:tag name="MMPROD_11039LOGO" val=""/>
  <p:tag name="MMPROD_10PHOTO" val=""/>
  <p:tag name="MMPROD_10LOGO" val=""/>
  <p:tag name="MMPROD_11040PHOTO" val=""/>
  <p:tag name="MMPROD_11040LOGO" val=""/>
  <p:tag name="MMPROD_11PHOTO" val=""/>
  <p:tag name="MMPROD_11LOGO" val=""/>
  <p:tag name="MMPROD_11041PHOTO" val=""/>
  <p:tag name="MMPROD_11041LOGO" val=""/>
  <p:tag name="MMPROD_12PHOTO" val=""/>
  <p:tag name="MMPROD_12LOGO" val=""/>
  <p:tag name="MMPROD_11042PHOTO" val=""/>
  <p:tag name="MMPROD_11042LOGO" val=""/>
  <p:tag name="MMPROD_13PHOTO" val=""/>
  <p:tag name="MMPROD_13LOGO" val=""/>
  <p:tag name="MMPROD_11043PHOTO" val=""/>
  <p:tag name="MMPROD_11043LOGO" val=""/>
  <p:tag name="MMPROD_14PHOTO" val=""/>
  <p:tag name="MMPROD_14LOGO" val=""/>
  <p:tag name="MMPROD_11044PHOTO" val=""/>
  <p:tag name="MMPROD_11044LOGO" val=""/>
  <p:tag name="MMPROD_15PHOTO" val=""/>
  <p:tag name="MMPROD_15LOGO" val=""/>
  <p:tag name="MMPROD_11045PHOTO" val=""/>
  <p:tag name="MMPROD_11045LOGO" val=""/>
  <p:tag name="MMPROD_16PHOTO" val=""/>
  <p:tag name="MMPROD_16LOGO" val=""/>
  <p:tag name="MMPROD_11046PHOTO" val=""/>
  <p:tag name="MMPROD_11046LOGO" val=""/>
  <p:tag name="MMPROD_17PHOTO" val=""/>
  <p:tag name="MMPROD_17LOGO" val=""/>
  <p:tag name="MMPROD_11047PHOTO" val=""/>
  <p:tag name="MMPROD_11047LOGO" val=""/>
  <p:tag name="MMPROD_22PHOTO" val=""/>
  <p:tag name="MMPROD_22LOGO" val=""/>
  <p:tag name="MMPROD_18PHOTO" val=""/>
  <p:tag name="MMPROD_18LOGO" val=""/>
  <p:tag name="MMPROD_11049PHOTO" val=""/>
  <p:tag name="MMPROD_11049LOGO" val=""/>
  <p:tag name="MMPROD_19PHOTO" val=""/>
  <p:tag name="MMPROD_19LOGO" val=""/>
  <p:tag name="MMPROD_11050PHOTO" val=""/>
  <p:tag name="MMPROD_11050LOGO" val=""/>
  <p:tag name="MMPROD_20PHOTO" val=""/>
  <p:tag name="MMPROD_20LOGO" val=""/>
  <p:tag name="MMPROD_11051PHOTO" val=""/>
  <p:tag name="MMPROD_11051LOGO" val=""/>
  <p:tag name="MMPROD_23PHOTO" val=""/>
  <p:tag name="MMPROD_23LOGO" val=""/>
  <p:tag name="MMPROD_32PHOTO" val=""/>
  <p:tag name="MMPROD_32LOGO" val=""/>
  <p:tag name="MMPROD_11053PHOTO" val=""/>
  <p:tag name="MMPROD_11053LOGO" val=""/>
  <p:tag name="MMPROD_31PHOTO" val=""/>
  <p:tag name="MMPROD_31LOGO" val=""/>
  <p:tag name="MMPROD_11054PHOTO" val=""/>
  <p:tag name="MMPROD_11054LOGO" val=""/>
  <p:tag name="MMPROD_30PHOTO" val=""/>
  <p:tag name="MMPROD_30LOGO" val=""/>
  <p:tag name="MMPROD_11055PHOTO" val=""/>
  <p:tag name="MMPROD_11055LOGO" val=""/>
  <p:tag name="MMPROD_26PHOTO" val=""/>
  <p:tag name="MMPROD_26LOGO" val=""/>
  <p:tag name="MMPROD_11056PHOTO" val=""/>
  <p:tag name="MMPROD_11056LOGO" val=""/>
  <p:tag name="MMPROD_24PHOTO" val=""/>
  <p:tag name="MMPROD_24LOGO" val=""/>
  <p:tag name="MMPROD_11057PHOTO" val=""/>
  <p:tag name="MMPROD_11057LOGO" val=""/>
  <p:tag name="MMPROD_11048PHOTO" val=""/>
  <p:tag name="MMPROD_11048LOGO" val=""/>
  <p:tag name="MMPROD_11052PHOTO" val=""/>
  <p:tag name="MMPROD_11052LOGO" val=""/>
  <p:tag name="MMPROD_NEXTUNIQUEID" val="10026"/>
  <p:tag name="MMPROD_DATA" val="&lt;object type=&quot;10002&quot; unique_id=&quot;901&quot;&gt;&lt;property id=&quot;10007&quot; value=&quot;İleri&quot;/&gt;&lt;property id=&quot;10008&quot; value=&quot;Geri&quot;/&gt;&lt;property id=&quot;10009&quot; value=&quot;Gönder&quot;/&gt;&lt;property id=&quot;10012&quot; value=&quot;2&quot;/&gt;&lt;property id=&quot;10022&quot; value=&quot;Yeniden deneyin&quot;/&gt;&lt;property id=&quot;10068&quot; value=&quot;Doğru - Devam etmek için herhangi bir yeri tıklatın&quot;/&gt;&lt;property id=&quot;10069&quot; value=&quot;Yanlış - Devam etmek için herhangi bir yeri tıklatın&quot;/&gt;&lt;property id=&quot;10124&quot; value=&quot;Devam etmek için tıklatın&quot;/&gt;&lt;property id=&quot;10125&quot; value=&quot;Yanıtı göndermek için tıklatın&quot;/&gt;&lt;property id=&quot;10126&quot; value=&quot;Geri dönmek için tıklatın&quot;/&gt;&lt;property id=&quot;10127&quot; value=&quot;Temizle&quot;/&gt;&lt;property id=&quot;10128&quot; value=&quot;Temizlemek için tıklatın&quot;/&gt;&lt;property id=&quot;10133&quot; value=&quot;1&quot;/&gt;&lt;property id=&quot;10134&quot; value=&quot;1&quot;/&gt;&lt;property id=&quot;10135&quot; value=&quot;,&quot;/&gt;&lt;property id=&quot;10136&quot; value=&quot;0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Devam etmeden önce soruyu yanıtlamanız gerekiyor&quot;/&gt;&lt;property id=&quot;10185&quot; value=&quot;1&quot;/&gt;&lt;property id=&quot;10188&quot; value=&quot;Bu soruyu yanıtlama süresi doldu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0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Sunum Varsayılanı&amp;quot;&amp;gt;&amp;lt;Question FontName=&amp;quot;Palatino Linotype&amp;quot; IsBold=&amp;quot;1&amp;quot; IsItalic=&amp;quot;0&amp;quot; IsUnderline=&amp;quot;0&amp;quot; FontSize=&amp;quot;40&amp;quot;/&amp;gt;&amp;lt;Answer FontName=&amp;quot;Palatino Linotype&amp;quot; IsBold=&amp;quot;0&amp;quot; IsItalic=&amp;quot;0&amp;quot; IsUnderline=&amp;quot;0&amp;quot; FontSize=&amp;quot;24&amp;quot;/&amp;gt;&amp;lt;Button FontName=&amp;quot;Palatino Linotype&amp;quot; IsBold=&amp;quot;0&amp;quot; IsItalic=&amp;quot;0&amp;quot; IsUnderline=&amp;quot;0&amp;quot; FontSize=&amp;quot;14&amp;quot;/&amp;gt;&amp;lt;Message FontName=&amp;quot;Palatino Linotype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0&quot;/&gt;&lt;property id=&quot;10229&quot; value=&quot;0&quot;/&gt;&lt;object type=&quot;10054&quot; unique_id=&quot;10002&quot;&gt;&lt;property id=&quot;10139&quot; value=&quot;1.0&quot;/&gt;&lt;property id=&quot;10141&quot; value=&quot;80&quot;/&gt;&lt;property id=&quot;10142&quot; value=&quot;  :  :  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KBU101&quot;/&gt;&lt;property id=&quot;10154&quot; value=&quot;1.Hafta&quot;/&gt;&lt;property id=&quot;10155&quot; value=&quot;  :  :  &quot;/&gt;&lt;/object&gt;&lt;object type=&quot;10042&quot; unique_id=&quot;903&quot;&gt;&lt;object type=&quot;10003&quot; unique_id=&quot;10004&quot;&gt;&lt;property id=&quot;10002&quot; value=&quot;Sınav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Sınav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Geçti&quot;/&gt;&lt;property id=&quot;10166&quot; value=&quot;Başarısız&quot;/&gt;&lt;property id=&quot;10167&quot; value=&quot;FFFFFFFF&quot;/&gt;&lt;property id=&quot;10169&quot; value=&quot;Soru %d/%d&quot;/&gt;&lt;property id=&quot;10170&quot; value=&quot;E-posta gönder&quot;/&gt;&lt;property id=&quot;10171&quot; value=&quot;Bunu doğru yanıtladınız!&quot;/&gt;&lt;property id=&quot;10172&quot; value=&quot;Bu soruyu tam yanıtlamadınız&quot;/&gt;&lt;property id=&quot;10173&quot; value=&quot;Yanıtınız:&quot;/&gt;&lt;property id=&quot;10174&quot; value=&quot;Doğru yanıt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Talimat Slaydı Başlığı&quot;/&gt;&lt;property id=&quot;10226&quot; value=&quot;Sınav katılımcıları için talimatları buraya yazın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11029PHOTO" val=""/>
  <p:tag name="MMPROD_11029LOGO" val=""/>
  <p:tag name="MMPROD_UIDATA" val="&lt;database version=&quot;7.0&quot;&gt;&lt;object type=&quot;1&quot; unique_id=&quot;10001&quot;&gt;&lt;property id=&quot;20141&quot; value=&quot;KBU101&quot;/&gt;&lt;property id=&quot;20142&quot; value=&quot;Bu bölümde; bilgisayarın tarihi ve bilgisayarların sınıflandırılması konularına değinilecektir.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C:\Documents and Settings\User\Desktop&quot;/&gt;&lt;property id=&quot;20225&quot; value=&quot;C:\Documents and Settings\User\Desktop\KBUZEM ŞABLONLAR v.5\Örnek Ders\&quot;/&gt;&lt;property id=&quot;20226&quot; value=&quot;C:\Documents and Settings\User\Desktop\KBUZEM ŞABLONLAR v.5\Örnek Ders\H1_KBU101_Ornek Ders.pptx&quot;/&gt;&lt;property id=&quot;20250&quot; value=&quot;0&quot;/&gt;&lt;property id=&quot;20251&quot; value=&quot;1&quot;/&gt;&lt;property id=&quot;20259&quot; value=&quot;0&quot;/&gt;&lt;object type=&quot;8&quot; unique_id=&quot;10002&quot;&gt;&lt;object type=&quot;9&quot; unique_id=&quot;13970&quot;&gt;&lt;property id=&quot;20000&quot; value=&quot;0&quot;/&gt;&lt;property id=&quot;20400&quot; value=&quot;PDF&quot;/&gt;&lt;property id=&quot;20401&quot; value=&quot;H1_KBU101_Ornek Ders1.pdf&quot;/&gt;&lt;property id=&quot;20402&quot; value=&quot;0&quot;/&gt;&lt;property id=&quot;20404&quot; value=&quot;521618&quot;/&gt;&lt;property id=&quot;20405&quot; value=&quot;1&quot;/&gt;&lt;/object&gt;&lt;/object&gt;&lt;object type=&quot;2&quot; unique_id=&quot;10003&quot;&gt;&lt;object type=&quot;3&quot; unique_id=&quot;10596&quot;&gt;&lt;property id=&quot;20148&quot; value=&quot;5&quot;/&gt;&lt;property id=&quot;20300&quot; value=&quot;Slayt 1 - &amp;quot;KBU101&amp;#x0D;&amp;#x0A;BİLGİSAYARA GİRİŞ&amp;quot;&quot;/&gt;&lt;property id=&quot;20302&quot; value=&quot;1&quot;/&gt;&lt;property id=&quot;20303&quot; value=&quot;Öğr. Gör. S.M.Fatih APAYDIN&quot;/&gt;&lt;property id=&quot;20307&quot; value=&quot;271&quot;/&gt;&lt;property id=&quot;20309&quot; value=&quot;11029&quot;/&gt;&lt;property id=&quot;20312&quot; value=&quot;0&quot;/&gt;&lt;/object&gt;&lt;object type=&quot;3&quot; unique_id=&quot;10964&quot;&gt;&lt;property id=&quot;20148&quot; value=&quot;5&quot;/&gt;&lt;property id=&quot;20300&quot; value=&quot;Slayt 2 - &amp;quot;Temel Kavramlar&amp;quot;&quot;/&gt;&lt;property id=&quot;20302&quot; value=&quot;1&quot;/&gt;&lt;property id=&quot;20303&quot; value=&quot;Öğr. Gör. S.M.Fatih APAYDIN&quot;/&gt;&lt;property id=&quot;20307&quot; value=&quot;273&quot;/&gt;&lt;property id=&quot;20309&quot; value=&quot;11029&quot;/&gt;&lt;property id=&quot;20312&quot; value=&quot;0&quot;/&gt;&lt;/object&gt;&lt;object type=&quot;3&quot; unique_id=&quot;10965&quot;&gt;&lt;property id=&quot;20148&quot; value=&quot;5&quot;/&gt;&lt;property id=&quot;20300&quot; value=&quot;Slayt 3 - &amp;quot;Bilgisayarların Kısa Tarihçesi&amp;quot;&quot;/&gt;&lt;property id=&quot;20302&quot; value=&quot;1&quot;/&gt;&lt;property id=&quot;20303&quot; value=&quot;Öğr. Gör. S.M.Fatih APAYDIN&quot;/&gt;&lt;property id=&quot;20307&quot; value=&quot;274&quot;/&gt;&lt;property id=&quot;20309&quot; value=&quot;11029&quot;/&gt;&lt;property id=&quot;20312&quot; value=&quot;0&quot;/&gt;&lt;/object&gt;&lt;object type=&quot;3&quot; unique_id=&quot;10974&quot;&gt;&lt;property id=&quot;20148&quot; value=&quot;5&quot;/&gt;&lt;property id=&quot;20300&quot; value=&quot;Slayt 16 - &amp;quot;Kaynakça&amp;quot;&quot;/&gt;&lt;property id=&quot;20302&quot; value=&quot;1&quot;/&gt;&lt;property id=&quot;20303&quot; value=&quot;Öğr. Gör. S.M.Fatih APAYDIN&quot;/&gt;&lt;property id=&quot;20307&quot; value=&quot;283&quot;/&gt;&lt;property id=&quot;20309&quot; value=&quot;11029&quot;/&gt;&lt;property id=&quot;20312&quot; value=&quot;0&quot;/&gt;&lt;/object&gt;&lt;object type=&quot;3&quot; unique_id=&quot;10975&quot;&gt;&lt;property id=&quot;20148&quot; value=&quot;5&quot;/&gt;&lt;property id=&quot;20300&quot; value=&quot;Slayt 17 - &amp;quot;Teşekkür Ederim&amp;quot;&quot;/&gt;&lt;property id=&quot;20302&quot; value=&quot;1&quot;/&gt;&lt;property id=&quot;20303&quot; value=&quot;Öğr. Gör. S.M.Fatih APAYDIN&quot;/&gt;&lt;property id=&quot;20307&quot; value=&quot;284&quot;/&gt;&lt;property id=&quot;20309&quot; value=&quot;11029&quot;/&gt;&lt;property id=&quot;20312&quot; value=&quot;0&quot;/&gt;&lt;/object&gt;&lt;object type=&quot;3&quot; unique_id=&quot;12925&quot;&gt;&lt;property id=&quot;20148&quot; value=&quot;5&quot;/&gt;&lt;property id=&quot;20300&quot; value=&quot;Slayt 4 - &amp;quot;Donanım Gelişimi&amp;quot;&quot;/&gt;&lt;property id=&quot;20302&quot; value=&quot;1&quot;/&gt;&lt;property id=&quot;20303&quot; value=&quot;Öğr. Gör. S.M.Fatih APAYDIN&quot;/&gt;&lt;property id=&quot;20307&quot; value=&quot;292&quot;/&gt;&lt;property id=&quot;20309&quot; value=&quot;11029&quot;/&gt;&lt;property id=&quot;20312&quot; value=&quot;0&quot;/&gt;&lt;/object&gt;&lt;object type=&quot;3&quot; unique_id=&quot;12926&quot;&gt;&lt;property id=&quot;20148&quot; value=&quot;5&quot;/&gt;&lt;property id=&quot;20300&quot; value=&quot;Slayt 5 - &amp;quot;Donanım Gelişimi&amp;quot;&quot;/&gt;&lt;property id=&quot;20302&quot; value=&quot;1&quot;/&gt;&lt;property id=&quot;20303&quot; value=&quot;Öğr. Gör. S.M.Fatih APAYDIN&quot;/&gt;&lt;property id=&quot;20307&quot; value=&quot;291&quot;/&gt;&lt;property id=&quot;20309&quot; value=&quot;11029&quot;/&gt;&lt;property id=&quot;20312&quot; value=&quot;0&quot;/&gt;&lt;/object&gt;&lt;object type=&quot;3&quot; unique_id=&quot;12927&quot;&gt;&lt;property id=&quot;20148&quot; value=&quot;5&quot;/&gt;&lt;property id=&quot;20300&quot; value=&quot;Slayt 6&quot;/&gt;&lt;property id=&quot;20302&quot; value=&quot;1&quot;/&gt;&lt;property id=&quot;20303&quot; value=&quot;Öğr. Gör. S.M.Fatih APAYDIN&quot;/&gt;&lt;property id=&quot;20307&quot; value=&quot;293&quot;/&gt;&lt;property id=&quot;20309&quot; value=&quot;11029&quot;/&gt;&lt;property id=&quot;20312&quot; value=&quot;0&quot;/&gt;&lt;/object&gt;&lt;object type=&quot;3&quot; unique_id=&quot;12928&quot;&gt;&lt;property id=&quot;20148&quot; value=&quot;5&quot;/&gt;&lt;property id=&quot;20300&quot; value=&quot;Slayt 7&quot;/&gt;&lt;property id=&quot;20302&quot; value=&quot;1&quot;/&gt;&lt;property id=&quot;20303&quot; value=&quot;Öğr. Gör. S.M.Fatih APAYDIN&quot;/&gt;&lt;property id=&quot;20307&quot; value=&quot;294&quot;/&gt;&lt;property id=&quot;20309&quot; value=&quot;11029&quot;/&gt;&lt;property id=&quot;20312&quot; value=&quot;0&quot;/&gt;&lt;/object&gt;&lt;object type=&quot;3&quot; unique_id=&quot;12929&quot;&gt;&lt;property id=&quot;20148&quot; value=&quot;5&quot;/&gt;&lt;property id=&quot;20300&quot; value=&quot;Slayt 8 - &amp;quot;Yazılım Gelişimi&amp;quot;&quot;/&gt;&lt;property id=&quot;20302&quot; value=&quot;1&quot;/&gt;&lt;property id=&quot;20303&quot; value=&quot;Öğr. Gör. S.M.Fatih APAYDIN&quot;/&gt;&lt;property id=&quot;20307&quot; value=&quot;295&quot;/&gt;&lt;property id=&quot;20309&quot; value=&quot;11029&quot;/&gt;&lt;property id=&quot;20312&quot; value=&quot;0&quot;/&gt;&lt;/object&gt;&lt;object type=&quot;3&quot; unique_id=&quot;12930&quot;&gt;&lt;property id=&quot;20148&quot; value=&quot;5&quot;/&gt;&lt;property id=&quot;20300&quot; value=&quot;Slayt 9 - &amp;quot;Bilgisayarların Sınıflandırılması&amp;quot;&quot;/&gt;&lt;property id=&quot;20302&quot; value=&quot;1&quot;/&gt;&lt;property id=&quot;20303&quot; value=&quot;Öğr. Gör. S.M.Fatih APAYDIN&quot;/&gt;&lt;property id=&quot;20307&quot; value=&quot;296&quot;/&gt;&lt;property id=&quot;20309&quot; value=&quot;11029&quot;/&gt;&lt;property id=&quot;20312&quot; value=&quot;0&quot;/&gt;&lt;/object&gt;&lt;object type=&quot;3&quot; unique_id=&quot;12931&quot;&gt;&lt;property id=&quot;20148&quot; value=&quot;5&quot;/&gt;&lt;property id=&quot;20300&quot; value=&quot;Slayt 10 - &amp;quot;Donanım ve Yazılım Kavramları&amp;quot;&quot;/&gt;&lt;property id=&quot;20302&quot; value=&quot;1&quot;/&gt;&lt;property id=&quot;20303&quot; value=&quot;Öğr. Gör. S.M.Fatih APAYDIN&quot;/&gt;&lt;property id=&quot;20307&quot; value=&quot;297&quot;/&gt;&lt;property id=&quot;20309&quot; value=&quot;11029&quot;/&gt;&lt;property id=&quot;20312&quot; value=&quot;0&quot;/&gt;&lt;/object&gt;&lt;object type=&quot;3&quot; unique_id=&quot;12932&quot;&gt;&lt;property id=&quot;20148&quot; value=&quot;5&quot;/&gt;&lt;property id=&quot;20300&quot; value=&quot;Slayt 11&quot;/&gt;&lt;property id=&quot;20302&quot; value=&quot;1&quot;/&gt;&lt;property id=&quot;20303&quot; value=&quot;Öğr. Gör. S.M.Fatih APAYDIN&quot;/&gt;&lt;property id=&quot;20307&quot; value=&quot;298&quot;/&gt;&lt;property id=&quot;20309&quot; value=&quot;11029&quot;/&gt;&lt;property id=&quot;20312&quot; value=&quot;0&quot;/&gt;&lt;/object&gt;&lt;object type=&quot;3&quot; unique_id=&quot;12933&quot;&gt;&lt;property id=&quot;20148&quot; value=&quot;5&quot;/&gt;&lt;property id=&quot;20300&quot; value=&quot;Slayt 12 - &amp;quot;Donanım (Hardware)&amp;quot;&quot;/&gt;&lt;property id=&quot;20302&quot; value=&quot;1&quot;/&gt;&lt;property id=&quot;20303&quot; value=&quot;Öğr. Gör. S.M.Fatih APAYDIN&quot;/&gt;&lt;property id=&quot;20307&quot; value=&quot;299&quot;/&gt;&lt;property id=&quot;20309&quot; value=&quot;11029&quot;/&gt;&lt;property id=&quot;20312&quot; value=&quot;0&quot;/&gt;&lt;/object&gt;&lt;object type=&quot;3&quot; unique_id=&quot;12934&quot;&gt;&lt;property id=&quot;20148&quot; value=&quot;5&quot;/&gt;&lt;property id=&quot;20300&quot; value=&quot;Slayt 13 - &amp;quot;Yazılım (Software)&amp;quot;&quot;/&gt;&lt;property id=&quot;20302&quot; value=&quot;1&quot;/&gt;&lt;property id=&quot;20303&quot; value=&quot;Öğr. Gör. S.M.Fatih APAYDIN&quot;/&gt;&lt;property id=&quot;20307&quot; value=&quot;300&quot;/&gt;&lt;property id=&quot;20309&quot; value=&quot;11029&quot;/&gt;&lt;property id=&quot;20312&quot; value=&quot;0&quot;/&gt;&lt;/object&gt;&lt;object type=&quot;3&quot; unique_id=&quot;12935&quot;&gt;&lt;property id=&quot;20148&quot; value=&quot;5&quot;/&gt;&lt;property id=&quot;20300&quot; value=&quot;Slayt 14 - &amp;quot;Bilgisayarların Büyüklüklerine Göre Gruplandırılması&amp;quot;&quot;/&gt;&lt;property id=&quot;20302&quot; value=&quot;1&quot;/&gt;&lt;property id=&quot;20303&quot; value=&quot;Öğr. Gör. S.M.Fatih APAYDIN&quot;/&gt;&lt;property id=&quot;20307&quot; value=&quot;290&quot;/&gt;&lt;property id=&quot;20309&quot; value=&quot;11029&quot;/&gt;&lt;property id=&quot;20312&quot; value=&quot;0&quot;/&gt;&lt;/object&gt;&lt;object type=&quot;3&quot; unique_id=&quot;12936&quot;&gt;&lt;property id=&quot;20148&quot; value=&quot;5&quot;/&gt;&lt;property id=&quot;20300&quot; value=&quot;Slayt 15&quot;/&gt;&lt;property id=&quot;20302&quot; value=&quot;1&quot;/&gt;&lt;property id=&quot;20303&quot; value=&quot;Öğr. Gör. S.M.Fatih APAYDIN&quot;/&gt;&lt;property id=&quot;20307&quot; value=&quot;301&quot;/&gt;&lt;property id=&quot;20309&quot; value=&quot;11029&quot;/&gt;&lt;property id=&quot;20312&quot; value=&quot;0&quot;/&gt;&lt;/object&gt;&lt;/object&gt;&lt;object type=&quot;10&quot; unique_id=&quot;10211&quot;&gt;&lt;object type=&quot;11&quot; unique_id=&quot;10212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214&quot;&gt;&lt;/object&gt;&lt;object type=&quot;13&quot; unique_id=&quot;13888&quot;&gt;&lt;/object&gt;&lt;/object&gt;&lt;object type=&quot;4&quot; unique_id=&quot;10213&quot;&gt;&lt;object type=&quot;5&quot; unique_id=&quot;11029&quot;&gt;&lt;property id=&quot;20149&quot; value=&quot;Öğr. Gör. S.M.Fatih APAYDIN&quot;/&gt;&lt;property id=&quot;20153&quot; value=&quot;fatihapaydin@karabuk.edu.tr&quot;/&gt;&lt;/object&gt;&lt;object type=&quot;5&quot; unique_id=&quot;11030&quot;&gt;&lt;property id=&quot;20149&quot; value=&quot;Abdullah KARAKAYA&quot;/&gt;&lt;property id=&quot;20150&quot; value=&quot;Yrd. Doç. Dr.&quot;/&gt;&lt;property id=&quot;20153&quot; value=&quot;akarakaya@karabuk.edu.tr&quot;/&gt;&lt;/object&gt;&lt;object type=&quot;5&quot; unique_id=&quot;11031&quot;&gt;&lt;property id=&quot;20149&quot; value=&quot;Abdullah ÇAVUŞOĞLU&quot;/&gt;&lt;property id=&quot;20150&quot; value=&quot;Prof. Dr.&quot;/&gt;&lt;property id=&quot;20153&quot; value=&quot;abdullah.cavusoglu@karabuk.edu.tr&quot;/&gt;&lt;/object&gt;&lt;object type=&quot;5&quot; unique_id=&quot;11032&quot;&gt;&lt;property id=&quot;20149&quot; value=&quot;Bilgehan ERKAL&quot;/&gt;&lt;property id=&quot;20150&quot; value=&quot;Öğr. Gör.&quot;/&gt;&lt;property id=&quot;20153&quot; value=&quot;berkal99@gmail.com&quot;/&gt;&lt;/object&gt;&lt;object type=&quot;5&quot; unique_id=&quot;11033&quot;&gt;&lt;property id=&quot;20149&quot; value=&quot;Doğan ÇALIKOĞLU&quot;/&gt;&lt;property id=&quot;20150&quot; value=&quot;Prof. Dr.&quot;/&gt;&lt;/object&gt;&lt;object type=&quot;5&quot; unique_id=&quot;11034&quot;&gt;&lt;property id=&quot;20149&quot; value=&quot;Emine GÜL&quot;/&gt;&lt;property id=&quot;20150&quot; value=&quot;Öğr. Gör.&quot;/&gt;&lt;property id=&quot;20153&quot; value=&quot;egul@karabuk.edu.tr&quot;/&gt;&lt;/object&gt;&lt;object type=&quot;5&quot; unique_id=&quot;11035&quot;&gt;&lt;property id=&quot;20149&quot; value=&quot;Engin DEMİR&quot;/&gt;&lt;property id=&quot;20150&quot; value=&quot;Öğr. Gör.&quot;/&gt;&lt;/object&gt;&lt;object type=&quot;5&quot; unique_id=&quot;11036&quot;&gt;&lt;property id=&quot;20149&quot; value=&quot;Fuat ŞİMŞİR&quot;/&gt;&lt;property id=&quot;20150&quot; value=&quot;Yrd. Doç. Dr.&quot;/&gt;&lt;property id=&quot;20153&quot; value=&quot;fuatsimsir@karabuk.edu.tr&quot;/&gt;&lt;/object&gt;&lt;object type=&quot;5&quot; unique_id=&quot;11037&quot;&gt;&lt;property id=&quot;20149&quot; value=&quot;Gökhan KAYA&quot;/&gt;&lt;property id=&quot;20150&quot; value=&quot;Öğr. Gör.&quot;/&gt;&lt;/object&gt;&lt;object type=&quot;5&quot; unique_id=&quot;11038&quot;&gt;&lt;property id=&quot;20149&quot; value=&quot;Hakan BOSTANCI&quot;/&gt;&lt;property id=&quot;20150&quot; value=&quot;Yrd. Doç. Dr.&quot;/&gt;&lt;property id=&quot;20153&quot; value=&quot;hbostanci@karabuk.edu.tr&quot;/&gt;&lt;/object&gt;&lt;object type=&quot;5&quot; unique_id=&quot;11039&quot;&gt;&lt;property id=&quot;20149&quot; value=&quot;Haldun ABDULLAH&quot;/&gt;&lt;property id=&quot;20150&quot; value=&quot;Prof. Dr.&quot;/&gt;&lt;property id=&quot;20153&quot; value=&quot;ha.abdullah@karabuk.edu.tr&quot;/&gt;&lt;/object&gt;&lt;object type=&quot;5&quot; unique_id=&quot;11040&quot;&gt;&lt;property id=&quot;20149&quot; value=&quot;Halim AKBULUT&quot;/&gt;&lt;property id=&quot;20150&quot; value=&quot;Yrd. Doç. Dr.&quot;/&gt;&lt;/object&gt;&lt;object type=&quot;5&quot; unique_id=&quot;11041&quot;&gt;&lt;property id=&quot;20149&quot; value=&quot;Hüseyin DEMİREL&quot;/&gt;&lt;property id=&quot;20150&quot; value=&quot;Yrd. Doç. Dr.&quot;/&gt;&lt;property id=&quot;20153&quot; value=&quot;hdemirel@karabuk.edu.tr&quot;/&gt;&lt;/object&gt;&lt;object type=&quot;5&quot; unique_id=&quot;11042&quot;&gt;&lt;property id=&quot;20149&quot; value=&quot;Mesut GÜL&quot;/&gt;&lt;property id=&quot;20150&quot; value=&quot;Öğr. Gör.&quot;/&gt;&lt;property id=&quot;20153&quot; value=&quot;mesutgul@karabuk.edu.tr&quot;/&gt;&lt;/object&gt;&lt;object type=&quot;5&quot; unique_id=&quot;11043&quot;&gt;&lt;property id=&quot;20149&quot; value=&quot;Murat DÜZ&quot;/&gt;&lt;property id=&quot;20150&quot; value=&quot;Yrd. Doç. Dr.&quot;/&gt;&lt;/object&gt;&lt;object type=&quot;5&quot; unique_id=&quot;11044&quot;&gt;&lt;property id=&quot;20149&quot; value=&quot;Murat ETÖZ&quot;/&gt;&lt;property id=&quot;20150&quot; value=&quot;Yrd. Doç. Dr.&quot;/&gt;&lt;property id=&quot;20153&quot; value=&quot;muratetoz@karabuk.edu.tr&quot;/&gt;&lt;/object&gt;&lt;object type=&quot;5&quot; unique_id=&quot;11045&quot;&gt;&lt;property id=&quot;20149&quot; value=&quot;Murat KOŞAR&quot;/&gt;&lt;property id=&quot;20150&quot; value=&quot;Öğr. Gör.&quot;/&gt;&lt;/object&gt;&lt;object type=&quot;5&quot; unique_id=&quot;11046&quot;&gt;&lt;property id=&quot;20149&quot; value=&quot;Mustafa YILDIRIM&quot;/&gt;&lt;property id=&quot;20150&quot; value=&quot;Öğr. Gör.&quot;/&gt;&lt;/object&gt;&lt;object type=&quot;5&quot; unique_id=&quot;11047&quot;&gt;&lt;property id=&quot;20149&quot; value=&quot;Nihan ALCA&quot;/&gt;&lt;property id=&quot;20150&quot; value=&quot;Okt.&quot;/&gt;&lt;property id=&quot;20153&quot; value=&quot;nihanalca@karabuk.edu.tr&quot;/&gt;&lt;/object&gt;&lt;object type=&quot;5&quot; unique_id=&quot;11048&quot;&gt;&lt;property id=&quot;20149&quot; value=&quot;Sami AĞAOĞLU&quot;/&gt;&lt;property id=&quot;20150&quot; value=&quot;Yrd. Doç. Dr.&quot;/&gt;&lt;/object&gt;&lt;object type=&quot;5&quot; unique_id=&quot;11049&quot;&gt;&lt;property id=&quot;20149&quot; value=&quot;Nil ORHAN ERTAŞ&quot;/&gt;&lt;property id=&quot;20150&quot; value=&quot;Yrd. Doç. Dr.&quot;/&gt;&lt;/object&gt;&lt;object type=&quot;5&quot; unique_id=&quot;11050&quot;&gt;&lt;property id=&quot;20149&quot; value=&quot;Nurgün KOÇ&quot;/&gt;&lt;property id=&quot;20150&quot; value=&quot;Yrd. Doç.&quot;/&gt;&lt;/object&gt;&lt;object type=&quot;5&quot; unique_id=&quot;11051&quot;&gt;&lt;property id=&quot;20149&quot; value=&quot;Oğuz DİKER&quot;/&gt;&lt;property id=&quot;20150&quot; value=&quot;Öğr. Gör.&quot;/&gt;&lt;/object&gt;&lt;object type=&quot;5&quot; unique_id=&quot;11052&quot;&gt;&lt;property id=&quot;20149&quot; value=&quot;Öğr. Gör. Selahattin ALTAN&quot;/&gt;&lt;property id=&quot;20153&quot; value=&quot;saltan@karabuk.edu.tr&quot;/&gt;&lt;/object&gt;&lt;object type=&quot;5&quot; unique_id=&quot;11053&quot;&gt;&lt;property id=&quot;20149&quot; value=&quot;Ömer DULKADİR&quot;/&gt;&lt;property id=&quot;20150&quot; value=&quot;Öğr. Gör.&quot;/&gt;&lt;/object&gt;&lt;object type=&quot;5&quot; unique_id=&quot;11054&quot;&gt;&lt;property id=&quot;20149&quot; value=&quot;Yusuf KURTGÖZ&quot;/&gt;&lt;property id=&quot;20150&quot; value=&quot;Öğr. Gör.&quot;/&gt;&lt;/object&gt;&lt;object type=&quot;5&quot; unique_id=&quot;11055&quot;&gt;&lt;property id=&quot;20149&quot; value=&quot;Ömer SARVAN&quot;/&gt;&lt;property id=&quot;20150&quot; value=&quot;Yrd. Doç. Dr.&quot;/&gt;&lt;property id=&quot;20153&quot; value=&quot;osarvan@karabuk.edu.tr&quot;/&gt;&lt;/object&gt;&lt;object type=&quot;5&quot; unique_id=&quot;11056&quot;&gt;&lt;property id=&quot;20149&quot; value=&quot;Yasemin IŞIK&quot;/&gt;&lt;property id=&quot;20150&quot; value=&quot;Arş. Gör.&quot;/&gt;&lt;property id=&quot;20153&quot; value=&quot;i.yasemin@karabuk.edu.tr&quot;/&gt;&lt;/object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Y2NjY2NiIvPg0KCQk8dWljb2xvciBuYW1lPSJnbG93IiB2YWx1ZT0iMHgzNUQzMzQiLz4NCgkJPHVpY29sb3IgbmFtZT0idGV4dCIgdmFsdWU9IjB4RkZGRkZGIi8+DQoJCTx1aWNvbG9yIG5hbWU9ImxpZ2h0IiB2YWx1ZT0iMHg0ODQ4NDgiLz4NCgkJPHVpY29sb3IgbmFtZT0ic2hhZG93IiB2YWx1ZT0iMHgwMDAwMDAiLz4NCgkJPHVpY29sb3IgbmFtZT0iYmFja2dyb3VuZCIgdmFsdWU9IjB4NUY1RjU4Ii8+DQoJPC9jb2xvcnM+DQoJPGxheW91dD4NCgkJPHVpc2hvdyBuYW1lPSJwcmVzZW50YXRpb250aXRsZSIgdmFsdWU9InRydWUiLz4NCgkJPHVpc2hvdyBuYW1lPSJwcmVzZW50ZXJwaG90byIgdmFsdWU9ImZhbHNlIi8+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1haWw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ARTICULATE_PROJECT_OPEN" val="0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CF66039-F9C5-4F12-88D9-7C03F56BEA14}&quot;/&gt;&lt;filename val=&quot;C:\DOCUME~1\User\LOCALS~1\Temp\PR\data\asimages\{0CF66039-F9C5-4F12-88D9-7C03F56BEA14}.png&quot;/&gt;&lt;hasEffects val=&quot;1&quot;/&gt;&lt;left val=&quot;35.25&quot;/&gt;&lt;top val=&quot;125.25&quot;/&gt;&lt;width val=&quot;651&quot;/&gt;&lt;height val=&quot;359.25&quot;/&gt;&lt;/ThreeDShapeInfo&gt;"/>
</p:tagLst>
</file>

<file path=ppt/theme/theme1.xml><?xml version="1.0" encoding="utf-8"?>
<a:theme xmlns:a="http://schemas.openxmlformats.org/drawingml/2006/main" name="1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2873</Words>
  <Application>Microsoft Office PowerPoint</Application>
  <PresentationFormat>Ekran Gösterisi (4:3)</PresentationFormat>
  <Paragraphs>325</Paragraphs>
  <Slides>38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4" baseType="lpstr">
      <vt:lpstr>Arial</vt:lpstr>
      <vt:lpstr>Calibri</vt:lpstr>
      <vt:lpstr>Palatino Linotype</vt:lpstr>
      <vt:lpstr>Times New Roman</vt:lpstr>
      <vt:lpstr>Wingdings</vt:lpstr>
      <vt:lpstr>1_Özel Tasarım</vt:lpstr>
      <vt:lpstr>TUR181 TÜRK DİLİ I</vt:lpstr>
      <vt:lpstr>Temel Kavramlar</vt:lpstr>
      <vt:lpstr>Dillerin Sınıflandırılması</vt:lpstr>
      <vt:lpstr>Dillerin Sınıflandırılması</vt:lpstr>
      <vt:lpstr>Dillerin Sınıflandırılması</vt:lpstr>
      <vt:lpstr>Yapı Bakımından Diller</vt:lpstr>
      <vt:lpstr> Yapı Bakımından Diller</vt:lpstr>
      <vt:lpstr>Tek Heceli Diller (Yalınlayan Diller-Ayrımlı Diller)</vt:lpstr>
      <vt:lpstr>Tek Heceli Diller (Yalınlayan Diller-Ayrımlı Diller)</vt:lpstr>
      <vt:lpstr>Tek Heceli Diller (Yalınlayan Diller-Ayrımlı Diller)</vt:lpstr>
      <vt:lpstr>Eklemeli Diller (Bağlantılı Diller)  </vt:lpstr>
      <vt:lpstr>Eklemeli Diller (Bağlantılı Diller)  </vt:lpstr>
      <vt:lpstr>Eklemeli Diller (Bağlantılı Diller)  </vt:lpstr>
      <vt:lpstr>Eklemeli Diller (Bağlantılı Diller)  </vt:lpstr>
      <vt:lpstr>  Çekimli Diller (Bükümlü Diller)   </vt:lpstr>
      <vt:lpstr>  Çekimli Diller (Bükümlü Diller)   </vt:lpstr>
      <vt:lpstr>  Çekimli Diller (Bükümlü Diller)   </vt:lpstr>
      <vt:lpstr>  Çekimli Diller (Bükümlü Diller)   </vt:lpstr>
      <vt:lpstr>  Köken (Kaynak) Bakımından Diller   </vt:lpstr>
      <vt:lpstr>  Köken (Kaynak) Bakımından Diller   </vt:lpstr>
      <vt:lpstr>  Köken (Kaynak) Bakımından Diller   </vt:lpstr>
      <vt:lpstr>Köken (Kaynak) Bakımından Diller</vt:lpstr>
      <vt:lpstr>  Hint-Avrupa Dilleri Ailesi   </vt:lpstr>
      <vt:lpstr>  Hint-Avrupa Dilleri Ailesi   </vt:lpstr>
      <vt:lpstr>  Hint-Avrupa Dilleri Ailesi   </vt:lpstr>
      <vt:lpstr>  Hami-Sami Dilleri Ailesi    </vt:lpstr>
      <vt:lpstr>  Çin-Tibet Dilleri Ailesi    </vt:lpstr>
      <vt:lpstr>    Bantu Dilleri Ailesi     </vt:lpstr>
      <vt:lpstr>    Kafkas Dilleri Ailesi      </vt:lpstr>
      <vt:lpstr>      Ural-Altay Dilleri Ailesi       </vt:lpstr>
      <vt:lpstr>      Ural-Altay Dilleri Ailesi       </vt:lpstr>
      <vt:lpstr>      Ural-Altay Dilleri Ailesi       </vt:lpstr>
      <vt:lpstr>      Ural-Altay Dilleri Ailesi       </vt:lpstr>
      <vt:lpstr>      Ural-Altay Dilleri Ailesi       </vt:lpstr>
      <vt:lpstr>       Türk Dilinin Dünya Dilleri Arasındaki Yeri        </vt:lpstr>
      <vt:lpstr>Kaynakça</vt:lpstr>
      <vt:lpstr>Kaynakça</vt:lpstr>
      <vt:lpstr>Teşekkür Ederim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Bilgisayara Giriş</dc:title>
  <dc:subject>KBU101</dc:subject>
  <dc:creator>Öğr.Gör. S.M.Fatih APAYDIN</dc:creator>
  <cp:keywords>Örnek Ders</cp:keywords>
  <dc:description>fatihapaydin@karabuk.edu.tr</dc:description>
  <cp:lastModifiedBy>Neso</cp:lastModifiedBy>
  <cp:revision>186</cp:revision>
  <dcterms:created xsi:type="dcterms:W3CDTF">2011-08-11T08:34:32Z</dcterms:created>
  <dcterms:modified xsi:type="dcterms:W3CDTF">2017-09-07T09:17:01Z</dcterms:modified>
  <cp:category>Powerpoint Ders İçeriği</cp:category>
</cp:coreProperties>
</file>