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2"/>
  </p:notesMasterIdLst>
  <p:handoutMasterIdLst>
    <p:handoutMasterId r:id="rId33"/>
  </p:handoutMasterIdLst>
  <p:sldIdLst>
    <p:sldId id="271" r:id="rId2"/>
    <p:sldId id="273" r:id="rId3"/>
    <p:sldId id="306" r:id="rId4"/>
    <p:sldId id="307" r:id="rId5"/>
    <p:sldId id="320" r:id="rId6"/>
    <p:sldId id="321" r:id="rId7"/>
    <p:sldId id="322" r:id="rId8"/>
    <p:sldId id="308" r:id="rId9"/>
    <p:sldId id="323" r:id="rId10"/>
    <p:sldId id="324" r:id="rId11"/>
    <p:sldId id="325" r:id="rId12"/>
    <p:sldId id="326" r:id="rId13"/>
    <p:sldId id="310" r:id="rId14"/>
    <p:sldId id="327" r:id="rId15"/>
    <p:sldId id="311" r:id="rId16"/>
    <p:sldId id="312" r:id="rId17"/>
    <p:sldId id="313" r:id="rId18"/>
    <p:sldId id="314" r:id="rId19"/>
    <p:sldId id="328" r:id="rId20"/>
    <p:sldId id="315" r:id="rId21"/>
    <p:sldId id="316" r:id="rId22"/>
    <p:sldId id="317" r:id="rId23"/>
    <p:sldId id="318" r:id="rId24"/>
    <p:sldId id="329" r:id="rId25"/>
    <p:sldId id="330" r:id="rId26"/>
    <p:sldId id="331" r:id="rId27"/>
    <p:sldId id="332" r:id="rId28"/>
    <p:sldId id="305" r:id="rId29"/>
    <p:sldId id="319" r:id="rId30"/>
    <p:sldId id="284" r:id="rId31"/>
  </p:sldIdLst>
  <p:sldSz cx="9144000" cy="6858000" type="screen4x3"/>
  <p:notesSz cx="6858000" cy="9144000"/>
  <p:custDataLst>
    <p:tags r:id="rId34"/>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81" autoAdjust="0"/>
    <p:restoredTop sz="95763" autoAdjust="0"/>
  </p:normalViewPr>
  <p:slideViewPr>
    <p:cSldViewPr>
      <p:cViewPr varScale="1">
        <p:scale>
          <a:sx n="68" d="100"/>
          <a:sy n="68" d="100"/>
        </p:scale>
        <p:origin x="1614" y="72"/>
      </p:cViewPr>
      <p:guideLst>
        <p:guide orient="horz" pos="2160"/>
        <p:guide pos="2880"/>
      </p:guideLst>
    </p:cSldViewPr>
  </p:slideViewPr>
  <p:outlineViewPr>
    <p:cViewPr>
      <p:scale>
        <a:sx n="33" d="100"/>
        <a:sy n="33" d="100"/>
      </p:scale>
      <p:origin x="30" y="2148"/>
    </p:cViewPr>
  </p:outlineViewPr>
  <p:notesTextViewPr>
    <p:cViewPr>
      <p:scale>
        <a:sx n="1" d="1"/>
        <a:sy n="1" d="1"/>
      </p:scale>
      <p:origin x="0" y="0"/>
    </p:cViewPr>
  </p:notesTextViewPr>
  <p:notesViewPr>
    <p:cSldViewPr>
      <p:cViewPr varScale="1">
        <p:scale>
          <a:sx n="53" d="100"/>
          <a:sy n="53" d="100"/>
        </p:scale>
        <p:origin x="-2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33B3E2-63B2-4027-8F9F-87AB5A7736B9}" type="datetimeFigureOut">
              <a:rPr lang="tr-TR" smtClean="0"/>
              <a:pPr/>
              <a:t>07.09.2017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075C8-AB0D-456E-8983-300659C5FB59}" type="slidenum">
              <a:rPr lang="tr-TR" smtClean="0"/>
              <a:pPr/>
              <a:t>‹#›</a:t>
            </a:fld>
            <a:endParaRPr lang="tr-TR"/>
          </a:p>
        </p:txBody>
      </p:sp>
    </p:spTree>
    <p:extLst>
      <p:ext uri="{BB962C8B-B14F-4D97-AF65-F5344CB8AC3E}">
        <p14:creationId xmlns:p14="http://schemas.microsoft.com/office/powerpoint/2010/main" val="1808698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8C3A5-C0B4-4FCD-9F3B-5D2895394CE7}" type="datetimeFigureOut">
              <a:rPr lang="tr-TR" smtClean="0"/>
              <a:pPr/>
              <a:t>07.09.2017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B2FDB-1FC4-4BA3-8B6F-70D833DF40CE}" type="slidenum">
              <a:rPr lang="tr-TR" smtClean="0"/>
              <a:pPr/>
              <a:t>‹#›</a:t>
            </a:fld>
            <a:endParaRPr lang="tr-TR"/>
          </a:p>
        </p:txBody>
      </p:sp>
    </p:spTree>
    <p:extLst>
      <p:ext uri="{BB962C8B-B14F-4D97-AF65-F5344CB8AC3E}">
        <p14:creationId xmlns:p14="http://schemas.microsoft.com/office/powerpoint/2010/main" val="220004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AK(1.Sayfa)">
    <p:spTree>
      <p:nvGrpSpPr>
        <p:cNvPr id="1" name=""/>
        <p:cNvGrpSpPr/>
        <p:nvPr/>
      </p:nvGrpSpPr>
      <p:grpSpPr>
        <a:xfrm>
          <a:off x="0" y="0"/>
          <a:ext cx="0" cy="0"/>
          <a:chOff x="0" y="0"/>
          <a:chExt cx="0" cy="0"/>
        </a:xfrm>
      </p:grpSpPr>
      <p:sp>
        <p:nvSpPr>
          <p:cNvPr id="7" name="Text Box 2"/>
          <p:cNvSpPr txBox="1">
            <a:spLocks noChangeArrowheads="1"/>
          </p:cNvSpPr>
          <p:nvPr userDrawn="1"/>
        </p:nvSpPr>
        <p:spPr bwMode="auto">
          <a:xfrm>
            <a:off x="7020272" y="0"/>
            <a:ext cx="1727200" cy="6837472"/>
          </a:xfrm>
          <a:prstGeom prst="rect">
            <a:avLst/>
          </a:prstGeom>
          <a:solidFill>
            <a:srgbClr val="C6D9F1"/>
          </a:soli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1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ndParaRPr>
          </a:p>
        </p:txBody>
      </p:sp>
      <p:sp>
        <p:nvSpPr>
          <p:cNvPr id="8" name="9 Metin kutusu"/>
          <p:cNvSpPr txBox="1"/>
          <p:nvPr userDrawn="1"/>
        </p:nvSpPr>
        <p:spPr>
          <a:xfrm>
            <a:off x="179512" y="6165304"/>
            <a:ext cx="2880000" cy="553998"/>
          </a:xfrm>
          <a:prstGeom prst="rect">
            <a:avLst/>
          </a:prstGeom>
          <a:noFill/>
        </p:spPr>
        <p:txBody>
          <a:bodyPr wrap="square" rtlCol="0">
            <a:spAutoFit/>
          </a:bodyPr>
          <a:lstStyle/>
          <a:p>
            <a:pPr algn="l"/>
            <a:r>
              <a:rPr lang="tr-TR" sz="1000" b="1" dirty="0">
                <a:solidFill>
                  <a:schemeClr val="tx2"/>
                </a:solidFill>
                <a:latin typeface="Calibri" pitchFamily="34" charset="0"/>
                <a:cs typeface="Calibri" pitchFamily="34" charset="0"/>
              </a:rPr>
              <a:t>KBUZEM</a:t>
            </a:r>
            <a:endParaRPr lang="tr-TR" sz="1000" dirty="0">
              <a:solidFill>
                <a:schemeClr val="tx2"/>
              </a:solidFill>
              <a:latin typeface="Calibri" pitchFamily="34" charset="0"/>
              <a:cs typeface="Calibri" pitchFamily="34" charset="0"/>
            </a:endParaRPr>
          </a:p>
          <a:p>
            <a:pPr algn="l"/>
            <a:r>
              <a:rPr lang="tr-TR" sz="1000" dirty="0">
                <a:solidFill>
                  <a:schemeClr val="tx2"/>
                </a:solidFill>
                <a:latin typeface="Calibri" pitchFamily="34" charset="0"/>
                <a:cs typeface="Calibri" pitchFamily="34" charset="0"/>
              </a:rPr>
              <a:t>Karabük Üniversitesi</a:t>
            </a:r>
          </a:p>
          <a:p>
            <a:pPr algn="l"/>
            <a:r>
              <a:rPr lang="tr-TR" sz="1000" dirty="0">
                <a:solidFill>
                  <a:schemeClr val="tx2"/>
                </a:solidFill>
                <a:latin typeface="Calibri" pitchFamily="34" charset="0"/>
                <a:cs typeface="Calibri" pitchFamily="34" charset="0"/>
              </a:rPr>
              <a:t>Uzaktan Eğitim Uygulama ve Araştırma Merkezi</a:t>
            </a:r>
          </a:p>
        </p:txBody>
      </p:sp>
      <p:pic>
        <p:nvPicPr>
          <p:cNvPr id="9" name="2 Resim" descr="Logo_180_202_Modified.PNG"/>
          <p:cNvPicPr/>
          <p:nvPr userDrawn="1"/>
        </p:nvPicPr>
        <p:blipFill>
          <a:blip r:embed="rId2" cstate="print"/>
          <a:stretch>
            <a:fillRect/>
          </a:stretch>
        </p:blipFill>
        <p:spPr>
          <a:xfrm>
            <a:off x="323528" y="332656"/>
            <a:ext cx="838706" cy="936104"/>
          </a:xfrm>
          <a:prstGeom prst="rect">
            <a:avLst/>
          </a:prstGeom>
        </p:spPr>
      </p:pic>
      <p:sp>
        <p:nvSpPr>
          <p:cNvPr id="10" name="Başlık 1"/>
          <p:cNvSpPr>
            <a:spLocks noGrp="1"/>
          </p:cNvSpPr>
          <p:nvPr userDrawn="1">
            <p:ph type="ctrTitle"/>
          </p:nvPr>
        </p:nvSpPr>
        <p:spPr>
          <a:xfrm>
            <a:off x="251520" y="1988840"/>
            <a:ext cx="8640000" cy="2160000"/>
          </a:xfrm>
        </p:spPr>
        <p:txBody>
          <a:bodyPr>
            <a:noAutofit/>
          </a:bodyPr>
          <a:lstStyle>
            <a:lvl1pPr>
              <a:defRPr lang="tr-TR" sz="4400" b="1" kern="1200" dirty="0">
                <a:solidFill>
                  <a:srgbClr val="1F497D">
                    <a:lumMod val="20000"/>
                    <a:lumOff val="80000"/>
                  </a:srgbClr>
                </a:solidFill>
                <a:latin typeface="+mj-lt"/>
                <a:ea typeface="+mj-ea"/>
                <a:cs typeface="+mj-cs"/>
              </a:defRPr>
            </a:lvl1pPr>
          </a:lstStyle>
          <a:p>
            <a:r>
              <a:rPr lang="tr-TR" b="1" dirty="0">
                <a:solidFill>
                  <a:srgbClr val="1F497D">
                    <a:lumMod val="20000"/>
                    <a:lumOff val="80000"/>
                  </a:srgbClr>
                </a:solidFill>
              </a:rPr>
              <a:t>DERSKODU</a:t>
            </a:r>
            <a:br>
              <a:rPr lang="tr-TR" b="1" dirty="0">
                <a:solidFill>
                  <a:srgbClr val="1F497D"/>
                </a:solidFill>
              </a:rPr>
            </a:br>
            <a:r>
              <a:rPr lang="tr-TR" b="1" dirty="0">
                <a:solidFill>
                  <a:srgbClr val="1F497D"/>
                </a:solidFill>
              </a:rPr>
              <a:t>DERS ADI</a:t>
            </a:r>
            <a:endParaRPr lang="tr-TR" dirty="0"/>
          </a:p>
        </p:txBody>
      </p:sp>
      <p:sp>
        <p:nvSpPr>
          <p:cNvPr id="11" name="Alt Başlık 2"/>
          <p:cNvSpPr>
            <a:spLocks noGrp="1"/>
          </p:cNvSpPr>
          <p:nvPr userDrawn="1">
            <p:ph type="subTitle" idx="1" hasCustomPrompt="1"/>
          </p:nvPr>
        </p:nvSpPr>
        <p:spPr>
          <a:xfrm>
            <a:off x="971600" y="4869160"/>
            <a:ext cx="7200000" cy="1440000"/>
          </a:xfrm>
        </p:spPr>
        <p:txBody>
          <a:bodyPr/>
          <a:lstStyle>
            <a:lvl1pPr algn="ctr">
              <a:buNone/>
              <a:defRPr lang="tr-TR" sz="2800" b="1" kern="1200" dirty="0" smtClean="0">
                <a:solidFill>
                  <a:prstClr val="white">
                    <a:lumMod val="75000"/>
                  </a:prstClr>
                </a:solidFill>
                <a:latin typeface="+mn-lt"/>
                <a:ea typeface="+mn-ea"/>
                <a:cs typeface="+mn-cs"/>
              </a:defRPr>
            </a:lvl1pPr>
          </a:lstStyle>
          <a:p>
            <a:pPr lvl="0"/>
            <a:r>
              <a:rPr lang="tr-TR" b="1" dirty="0">
                <a:solidFill>
                  <a:prstClr val="white">
                    <a:lumMod val="75000"/>
                  </a:prstClr>
                </a:solidFill>
              </a:rPr>
              <a:t>Sorumlu Öğretim Elemanı Adı SOYADI</a:t>
            </a:r>
          </a:p>
          <a:p>
            <a:pPr lvl="0"/>
            <a:r>
              <a:rPr lang="tr-TR" sz="2400" b="1" dirty="0">
                <a:solidFill>
                  <a:srgbClr val="1F497D">
                    <a:lumMod val="20000"/>
                    <a:lumOff val="80000"/>
                  </a:srgbClr>
                </a:solidFill>
              </a:rPr>
              <a:t>Öğretim Elemanı E-Posta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9A185F1-28EB-4BE8-A078-960407CBE298}"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635F42F-6878-48BE-9A42-D6446ED25F16}"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Asıl başlık stili için tıklatın</a:t>
            </a:r>
          </a:p>
        </p:txBody>
      </p:sp>
      <p:sp>
        <p:nvSpPr>
          <p:cNvPr id="3" name="2 İçerik Yer Tutucusu"/>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10"/>
          </p:nvPr>
        </p:nvSpPr>
        <p:spPr/>
        <p:txBody>
          <a:bodyPr/>
          <a:lstStyle/>
          <a:p>
            <a:fld id="{0532E1CE-F3B0-4014-93BD-2146FE662177}"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
        <p:nvSpPr>
          <p:cNvPr id="7" name="6 Dikdörtgen"/>
          <p:cNvSpPr/>
          <p:nvPr userDrawn="1"/>
        </p:nvSpPr>
        <p:spPr>
          <a:xfrm>
            <a:off x="457200" y="1508534"/>
            <a:ext cx="8229600" cy="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userDrawn="1"/>
        </p:nvSpPr>
        <p:spPr>
          <a:xfrm>
            <a:off x="457200" y="6237320"/>
            <a:ext cx="8229600" cy="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0A1C763-97B0-4750-B96D-33125FB8B8B2}"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1FE3FC8-54A7-4F52-8052-947519CD1D77}"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8895EBE9-8BE7-4758-9AD3-DC4891610767}" type="datetime1">
              <a:rPr lang="tr-TR" smtClean="0"/>
              <a:pPr/>
              <a:t>07.09.2017</a:t>
            </a:fld>
            <a:endParaRPr lang="tr-TR"/>
          </a:p>
        </p:txBody>
      </p:sp>
      <p:sp>
        <p:nvSpPr>
          <p:cNvPr id="8" name="7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9" name="8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A065590-4D53-4461-B61C-3003973B389A}" type="datetime1">
              <a:rPr lang="tr-TR" smtClean="0"/>
              <a:pPr/>
              <a:t>07.09.2017</a:t>
            </a:fld>
            <a:endParaRPr lang="tr-T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ŞEKİL&amp;TABLO">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5E62C5-45A6-45E9-B953-7C22FFC73DE8}" type="datetime1">
              <a:rPr lang="tr-TR" smtClean="0"/>
              <a:pPr/>
              <a:t>07.09.2017</a:t>
            </a:fld>
            <a:endParaRPr lang="tr-TR"/>
          </a:p>
        </p:txBody>
      </p:sp>
      <p:sp>
        <p:nvSpPr>
          <p:cNvPr id="5" name="2 Metin Yer Tutucusu"/>
          <p:cNvSpPr>
            <a:spLocks noGrp="1"/>
          </p:cNvSpPr>
          <p:nvPr>
            <p:ph type="body" idx="1"/>
          </p:nvPr>
        </p:nvSpPr>
        <p:spPr>
          <a:xfrm>
            <a:off x="251520" y="188640"/>
            <a:ext cx="8640960" cy="864096"/>
          </a:xfrm>
        </p:spPr>
        <p:txBody>
          <a:bodyPr anchor="t"/>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BFD888C-1FD4-4EC4-B2AD-951796E4D21B}"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C07D340-CD3D-4483-A17F-F607B4624C38}"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055D4-BE36-47B7-A4B8-27BD2B189472}" type="datetime1">
              <a:rPr lang="tr-TR" smtClean="0"/>
              <a:pPr/>
              <a:t>07.09.2017</a:t>
            </a:fld>
            <a:endParaRPr lang="tr-TR"/>
          </a:p>
        </p:txBody>
      </p:sp>
      <p:sp>
        <p:nvSpPr>
          <p:cNvPr id="5" name="4 Altbilgi Yer Tutucusu"/>
          <p:cNvSpPr>
            <a:spLocks noGrp="1"/>
          </p:cNvSpPr>
          <p:nvPr>
            <p:ph type="ftr" sz="quarter" idx="3"/>
          </p:nvPr>
        </p:nvSpPr>
        <p:spPr>
          <a:xfrm>
            <a:off x="2627784" y="6356350"/>
            <a:ext cx="3888432" cy="365125"/>
          </a:xfrm>
          <a:prstGeom prst="rect">
            <a:avLst/>
          </a:prstGeom>
        </p:spPr>
        <p:txBody>
          <a:bodyPr vert="horz" lIns="91440" tIns="45720" rIns="91440" bIns="45720" rtlCol="0" anchor="ctr"/>
          <a:lstStyle>
            <a:lvl1pPr algn="ctr">
              <a:defRPr lang="tr-TR" sz="1000" kern="1200" baseline="0" dirty="0" smtClean="0">
                <a:solidFill>
                  <a:schemeClr val="bg1">
                    <a:lumMod val="85000"/>
                  </a:schemeClr>
                </a:solidFill>
                <a:latin typeface="+mn-lt"/>
                <a:ea typeface="+mn-ea"/>
                <a:cs typeface="Calibri" pitchFamily="34" charset="0"/>
              </a:defRPr>
            </a:lvl1p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41D30-471F-4A7E-8796-A38B74581AE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lang="tr-TR" sz="4000" b="1" kern="1200" dirty="0" smtClean="0">
          <a:solidFill>
            <a:schemeClr val="tx2"/>
          </a:solidFill>
          <a:latin typeface="Palatino Linotyp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Palatino Linotype"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Palatino Linotype" pitchFamily="18" charset="0"/>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tx1"/>
          </a:solidFill>
          <a:latin typeface="Palatino Linotype" pitchFamily="18" charset="0"/>
          <a:ea typeface="+mn-ea"/>
          <a:cs typeface="+mn-cs"/>
        </a:defRPr>
      </a:lvl3pPr>
      <a:lvl4pPr marL="1600200" indent="-228600" algn="l" defTabSz="914400" rtl="0" eaLnBrk="1" latinLnBrk="0" hangingPunct="1">
        <a:spcBef>
          <a:spcPct val="20000"/>
        </a:spcBef>
        <a:buFont typeface="Wingdings" pitchFamily="2" charset="2"/>
        <a:buChar char="ü"/>
        <a:defRPr sz="1800" kern="1200">
          <a:solidFill>
            <a:schemeClr val="tx1"/>
          </a:solidFill>
          <a:latin typeface="Palatino Linotype" pitchFamily="18" charset="0"/>
          <a:ea typeface="+mn-ea"/>
          <a:cs typeface="+mn-cs"/>
        </a:defRPr>
      </a:lvl4pPr>
      <a:lvl5pPr marL="2057400" indent="-228600" algn="l" defTabSz="914400" rtl="0" eaLnBrk="1" latinLnBrk="0" hangingPunct="1">
        <a:spcBef>
          <a:spcPct val="20000"/>
        </a:spcBef>
        <a:buFont typeface="Wingdings" pitchFamily="2" charset="2"/>
        <a:buChar char="v"/>
        <a:defRPr sz="1600" kern="1200">
          <a:solidFill>
            <a:schemeClr val="tx1"/>
          </a:solidFill>
          <a:latin typeface="Palatino Linotyp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dirty="0"/>
              <a:t>TUR181</a:t>
            </a:r>
            <a:br>
              <a:rPr lang="tr-TR" dirty="0">
                <a:solidFill>
                  <a:srgbClr val="1F497D"/>
                </a:solidFill>
              </a:rPr>
            </a:br>
            <a:r>
              <a:rPr lang="tr-TR" dirty="0">
                <a:solidFill>
                  <a:srgbClr val="1F497D"/>
                </a:solidFill>
              </a:rPr>
              <a:t>TÜRK DİLİ I</a:t>
            </a:r>
            <a:endParaRPr lang="tr-TR" dirty="0"/>
          </a:p>
        </p:txBody>
      </p:sp>
      <p:sp>
        <p:nvSpPr>
          <p:cNvPr id="4" name="3 Dikdörtgen"/>
          <p:cNvSpPr/>
          <p:nvPr/>
        </p:nvSpPr>
        <p:spPr>
          <a:xfrm>
            <a:off x="7020272" y="667986"/>
            <a:ext cx="1728192" cy="492443"/>
          </a:xfrm>
          <a:prstGeom prst="rect">
            <a:avLst/>
          </a:prstGeom>
        </p:spPr>
        <p:txBody>
          <a:bodyPr wrap="square">
            <a:spAutoFit/>
          </a:bodyPr>
          <a:lstStyle/>
          <a:p>
            <a:pPr lvl="0" algn="ctr" fontAlgn="base">
              <a:spcBef>
                <a:spcPct val="0"/>
              </a:spcBef>
              <a:spcAft>
                <a:spcPts val="1000"/>
              </a:spcAft>
            </a:pPr>
            <a:r>
              <a:rPr lang="tr-TR" sz="2600" b="1" dirty="0">
                <a:solidFill>
                  <a:srgbClr val="1F497D"/>
                </a:solidFill>
                <a:latin typeface="Calibri" pitchFamily="34" charset="0"/>
              </a:rPr>
              <a:t>6. HAFTA</a:t>
            </a:r>
            <a:endParaRPr lang="tr-TR" sz="2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Bağlaç Olan </a:t>
            </a:r>
            <a:r>
              <a:rPr lang="tr-TR" i="1" dirty="0" err="1"/>
              <a:t>ki’nin</a:t>
            </a:r>
            <a:r>
              <a:rPr lang="tr-TR" i="1" dirty="0"/>
              <a:t> Yazılışı </a:t>
            </a:r>
          </a:p>
        </p:txBody>
      </p:sp>
      <p:sp>
        <p:nvSpPr>
          <p:cNvPr id="3" name="İçerik Yer Tutucusu 2"/>
          <p:cNvSpPr>
            <a:spLocks noGrp="1"/>
          </p:cNvSpPr>
          <p:nvPr>
            <p:ph idx="1"/>
          </p:nvPr>
        </p:nvSpPr>
        <p:spPr/>
        <p:txBody>
          <a:bodyPr>
            <a:normAutofit/>
          </a:bodyPr>
          <a:lstStyle/>
          <a:p>
            <a:pPr algn="just"/>
            <a:r>
              <a:rPr lang="tr-TR" b="1" dirty="0"/>
              <a:t>Not 4:</a:t>
            </a:r>
            <a:r>
              <a:rPr lang="tr-TR" dirty="0"/>
              <a:t> İlgi zamiri olan “-ki” kendisinden önceki </a:t>
            </a:r>
            <a:r>
              <a:rPr lang="tr-TR" dirty="0" err="1"/>
              <a:t>kelimeleye</a:t>
            </a:r>
            <a:r>
              <a:rPr lang="tr-TR" dirty="0"/>
              <a:t> bitişik yazılır ve ismin yerinde kullanılır.</a:t>
            </a:r>
          </a:p>
          <a:p>
            <a:pPr lvl="0" algn="just"/>
            <a:r>
              <a:rPr lang="tr-TR" dirty="0"/>
              <a:t> Benim kitabım burada, seninki nerede? (İlgi zamiri olan “ki”)</a:t>
            </a:r>
            <a:r>
              <a:rPr lang="tr-TR" b="1" dirty="0"/>
              <a:t> </a:t>
            </a:r>
            <a:endParaRPr lang="tr-TR" dirty="0"/>
          </a:p>
          <a:p>
            <a:pPr lvl="0" algn="just"/>
            <a:r>
              <a:rPr lang="tr-TR" dirty="0"/>
              <a:t>Benimki geliyor. (İlgi zamiri olan “ki”)</a:t>
            </a:r>
          </a:p>
          <a:p>
            <a:pPr mar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10</a:t>
            </a:fld>
            <a:endParaRPr lang="tr-TR"/>
          </a:p>
        </p:txBody>
      </p:sp>
    </p:spTree>
    <p:extLst>
      <p:ext uri="{BB962C8B-B14F-4D97-AF65-F5344CB8AC3E}">
        <p14:creationId xmlns:p14="http://schemas.microsoft.com/office/powerpoint/2010/main" val="260350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en-GB" sz="2400" dirty="0"/>
              <a:t>Karşılaştırma bağlaçlarının Yazılışı (ne…ne, hem…hem, ya…ya, gerek…gerek(se), ister…ister(se), kâh…kâh, olsun…olsun, …)  </a:t>
            </a:r>
            <a:endParaRPr lang="tr-TR" sz="2400" dirty="0"/>
          </a:p>
        </p:txBody>
      </p:sp>
      <p:sp>
        <p:nvSpPr>
          <p:cNvPr id="3" name="İçerik Yer Tutucusu 2"/>
          <p:cNvSpPr>
            <a:spLocks noGrp="1"/>
          </p:cNvSpPr>
          <p:nvPr>
            <p:ph idx="1"/>
          </p:nvPr>
        </p:nvSpPr>
        <p:spPr/>
        <p:txBody>
          <a:bodyPr>
            <a:normAutofit fontScale="85000" lnSpcReduction="20000"/>
          </a:bodyPr>
          <a:lstStyle/>
          <a:p>
            <a:r>
              <a:rPr lang="en-GB" b="1" dirty="0" err="1"/>
              <a:t>Karşılaştırılan</a:t>
            </a:r>
            <a:r>
              <a:rPr lang="en-GB" b="1" dirty="0"/>
              <a:t> </a:t>
            </a:r>
            <a:r>
              <a:rPr lang="en-GB" b="1" dirty="0" err="1"/>
              <a:t>grupları</a:t>
            </a:r>
            <a:r>
              <a:rPr lang="en-GB" b="1" dirty="0"/>
              <a:t> </a:t>
            </a:r>
            <a:r>
              <a:rPr lang="en-GB" b="1" dirty="0" err="1"/>
              <a:t>veya</a:t>
            </a:r>
            <a:r>
              <a:rPr lang="en-GB" b="1" dirty="0"/>
              <a:t> </a:t>
            </a:r>
            <a:r>
              <a:rPr lang="en-GB" b="1" dirty="0" err="1"/>
              <a:t>unsurları</a:t>
            </a:r>
            <a:r>
              <a:rPr lang="en-GB" b="1" dirty="0"/>
              <a:t>, </a:t>
            </a:r>
            <a:r>
              <a:rPr lang="en-GB" b="1" dirty="0" err="1"/>
              <a:t>mukayese</a:t>
            </a:r>
            <a:r>
              <a:rPr lang="en-GB" b="1" dirty="0"/>
              <a:t> </a:t>
            </a:r>
            <a:r>
              <a:rPr lang="en-GB" b="1" dirty="0" err="1"/>
              <a:t>ilgisiyle</a:t>
            </a:r>
            <a:r>
              <a:rPr lang="en-GB" b="1" dirty="0"/>
              <a:t> </a:t>
            </a:r>
            <a:r>
              <a:rPr lang="en-GB" b="1" dirty="0" err="1"/>
              <a:t>bağlayan</a:t>
            </a:r>
            <a:r>
              <a:rPr lang="en-GB" b="1" dirty="0"/>
              <a:t> </a:t>
            </a:r>
            <a:r>
              <a:rPr lang="en-GB" b="1" dirty="0" err="1"/>
              <a:t>bağlaçlar</a:t>
            </a:r>
            <a:r>
              <a:rPr lang="en-GB" b="1" dirty="0"/>
              <a:t> </a:t>
            </a:r>
            <a:r>
              <a:rPr lang="en-GB" b="1" dirty="0" err="1"/>
              <a:t>olmakla</a:t>
            </a:r>
            <a:r>
              <a:rPr lang="en-GB" b="1" dirty="0"/>
              <a:t> </a:t>
            </a:r>
            <a:r>
              <a:rPr lang="en-GB" b="1" dirty="0" err="1"/>
              <a:t>birlikte</a:t>
            </a:r>
            <a:r>
              <a:rPr lang="en-GB" b="1" dirty="0"/>
              <a:t> </a:t>
            </a:r>
            <a:r>
              <a:rPr lang="en-GB" b="1" dirty="0" err="1"/>
              <a:t>cümlede</a:t>
            </a:r>
            <a:r>
              <a:rPr lang="en-GB" b="1" dirty="0"/>
              <a:t> </a:t>
            </a:r>
            <a:r>
              <a:rPr lang="en-GB" b="1" dirty="0" err="1"/>
              <a:t>değişik</a:t>
            </a:r>
            <a:r>
              <a:rPr lang="en-GB" b="1" dirty="0"/>
              <a:t> </a:t>
            </a:r>
            <a:r>
              <a:rPr lang="en-GB" b="1" dirty="0" err="1"/>
              <a:t>anlam</a:t>
            </a:r>
            <a:r>
              <a:rPr lang="en-GB" b="1" dirty="0"/>
              <a:t> </a:t>
            </a:r>
            <a:r>
              <a:rPr lang="en-GB" b="1" dirty="0" err="1"/>
              <a:t>ilgileri</a:t>
            </a:r>
            <a:r>
              <a:rPr lang="en-GB" b="1" dirty="0"/>
              <a:t> </a:t>
            </a:r>
            <a:r>
              <a:rPr lang="en-GB" b="1" dirty="0" err="1"/>
              <a:t>oluştururlar</a:t>
            </a:r>
            <a:r>
              <a:rPr lang="en-GB" b="1" dirty="0"/>
              <a:t>.</a:t>
            </a:r>
            <a:endParaRPr lang="tr-TR" b="1" i="1" dirty="0"/>
          </a:p>
          <a:p>
            <a:pPr lvl="0"/>
            <a:r>
              <a:rPr lang="tr-TR" dirty="0"/>
              <a:t>Ne  beni üzsün ne kendini.</a:t>
            </a:r>
            <a:endParaRPr lang="tr-TR" b="1" dirty="0"/>
          </a:p>
          <a:p>
            <a:pPr lvl="0"/>
            <a:r>
              <a:rPr lang="tr-TR" dirty="0"/>
              <a:t>Ne annesinde ne de kendi evindeydi.</a:t>
            </a:r>
            <a:endParaRPr lang="tr-TR" b="1" dirty="0"/>
          </a:p>
          <a:p>
            <a:pPr lvl="0"/>
            <a:r>
              <a:rPr lang="tr-TR" dirty="0"/>
              <a:t>"</a:t>
            </a:r>
            <a:r>
              <a:rPr lang="en-GB" dirty="0" err="1"/>
              <a:t>Bağışla</a:t>
            </a:r>
            <a:r>
              <a:rPr lang="en-GB" dirty="0"/>
              <a:t> </a:t>
            </a:r>
            <a:r>
              <a:rPr lang="en-GB" dirty="0" err="1"/>
              <a:t>yenge</a:t>
            </a:r>
            <a:r>
              <a:rPr lang="en-GB" dirty="0"/>
              <a:t>; hem </a:t>
            </a:r>
            <a:r>
              <a:rPr lang="en-GB" dirty="0" err="1"/>
              <a:t>çağırılmadan</a:t>
            </a:r>
            <a:r>
              <a:rPr lang="en-GB" dirty="0"/>
              <a:t> hem de </a:t>
            </a:r>
            <a:r>
              <a:rPr lang="en-GB" dirty="0" err="1"/>
              <a:t>çok</a:t>
            </a:r>
            <a:r>
              <a:rPr lang="en-GB" dirty="0"/>
              <a:t> </a:t>
            </a:r>
            <a:r>
              <a:rPr lang="en-GB" dirty="0" err="1"/>
              <a:t>erken</a:t>
            </a:r>
            <a:r>
              <a:rPr lang="en-GB" dirty="0"/>
              <a:t> </a:t>
            </a:r>
            <a:r>
              <a:rPr lang="en-GB" dirty="0" err="1"/>
              <a:t>geldim</a:t>
            </a:r>
            <a:r>
              <a:rPr lang="en-GB" dirty="0"/>
              <a:t>, </a:t>
            </a:r>
            <a:r>
              <a:rPr lang="en-GB" dirty="0" err="1"/>
              <a:t>dedi</a:t>
            </a:r>
            <a:r>
              <a:rPr lang="en-GB" dirty="0"/>
              <a:t>.” (T. </a:t>
            </a:r>
            <a:r>
              <a:rPr lang="en-GB" dirty="0" err="1"/>
              <a:t>Buğra</a:t>
            </a:r>
            <a:r>
              <a:rPr lang="en-GB" dirty="0"/>
              <a:t>) </a:t>
            </a:r>
            <a:endParaRPr lang="tr-TR" dirty="0"/>
          </a:p>
          <a:p>
            <a:pPr lvl="0"/>
            <a:r>
              <a:rPr lang="en-GB" dirty="0"/>
              <a:t>Hem </a:t>
            </a:r>
            <a:r>
              <a:rPr lang="en-GB" dirty="0" err="1"/>
              <a:t>kel</a:t>
            </a:r>
            <a:r>
              <a:rPr lang="en-GB" dirty="0"/>
              <a:t> hem </a:t>
            </a:r>
            <a:r>
              <a:rPr lang="en-GB" dirty="0" err="1"/>
              <a:t>fodul</a:t>
            </a:r>
            <a:r>
              <a:rPr lang="en-GB" dirty="0"/>
              <a:t>.</a:t>
            </a:r>
            <a:endParaRPr lang="tr-TR" dirty="0"/>
          </a:p>
          <a:p>
            <a:pPr lvl="0"/>
            <a:r>
              <a:rPr lang="en-GB" dirty="0" err="1"/>
              <a:t>Ya</a:t>
            </a:r>
            <a:r>
              <a:rPr lang="en-GB" dirty="0"/>
              <a:t> o zaman </a:t>
            </a:r>
            <a:r>
              <a:rPr lang="en-GB" dirty="0" err="1"/>
              <a:t>yalan</a:t>
            </a:r>
            <a:r>
              <a:rPr lang="en-GB" dirty="0"/>
              <a:t> </a:t>
            </a:r>
            <a:r>
              <a:rPr lang="en-GB" dirty="0" err="1"/>
              <a:t>söyledi</a:t>
            </a:r>
            <a:r>
              <a:rPr lang="en-GB" dirty="0"/>
              <a:t> </a:t>
            </a:r>
            <a:r>
              <a:rPr lang="en-GB" dirty="0" err="1"/>
              <a:t>ya</a:t>
            </a:r>
            <a:r>
              <a:rPr lang="en-GB" dirty="0"/>
              <a:t> </a:t>
            </a:r>
            <a:r>
              <a:rPr lang="en-GB" dirty="0" err="1"/>
              <a:t>şimdi</a:t>
            </a:r>
            <a:r>
              <a:rPr lang="en-GB" dirty="0"/>
              <a:t>.</a:t>
            </a:r>
            <a:endParaRPr lang="tr-TR" dirty="0"/>
          </a:p>
          <a:p>
            <a:pPr lvl="0"/>
            <a:r>
              <a:rPr lang="en-GB" dirty="0" err="1"/>
              <a:t>Ya</a:t>
            </a:r>
            <a:r>
              <a:rPr lang="en-GB" dirty="0"/>
              <a:t> </a:t>
            </a:r>
            <a:r>
              <a:rPr lang="en-GB" dirty="0" err="1"/>
              <a:t>paran</a:t>
            </a:r>
            <a:r>
              <a:rPr lang="en-GB" dirty="0"/>
              <a:t> </a:t>
            </a:r>
            <a:r>
              <a:rPr lang="en-GB" dirty="0" err="1"/>
              <a:t>ya</a:t>
            </a:r>
            <a:r>
              <a:rPr lang="en-GB" dirty="0"/>
              <a:t> </a:t>
            </a:r>
            <a:r>
              <a:rPr lang="en-GB" dirty="0" err="1"/>
              <a:t>canın</a:t>
            </a:r>
            <a:r>
              <a:rPr lang="en-GB" dirty="0"/>
              <a:t>!</a:t>
            </a:r>
            <a:endParaRPr lang="tr-TR" dirty="0"/>
          </a:p>
          <a:p>
            <a:pPr lvl="0"/>
            <a:r>
              <a:rPr lang="tr-TR" dirty="0"/>
              <a:t>Gerek fakir gerek zengin olsun kapımız herkese açık.</a:t>
            </a:r>
          </a:p>
          <a:p>
            <a:pPr lvl="0"/>
            <a:r>
              <a:rPr lang="tr-TR" dirty="0"/>
              <a:t>Gerek spor gerekse derslerindeki başarısıyla ileride çok başarılı olacağına inanıyorum.</a:t>
            </a:r>
          </a:p>
          <a:p>
            <a:pPr mar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11</a:t>
            </a:fld>
            <a:endParaRPr lang="tr-TR"/>
          </a:p>
        </p:txBody>
      </p:sp>
    </p:spTree>
    <p:extLst>
      <p:ext uri="{BB962C8B-B14F-4D97-AF65-F5344CB8AC3E}">
        <p14:creationId xmlns:p14="http://schemas.microsoft.com/office/powerpoint/2010/main" val="129961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en-GB" sz="2400" dirty="0"/>
              <a:t>Karşılaştırma bağlaçlarının Yazılışı (ne…ne, hem…hem, ya…ya, gerek…gerek(se), ister…ister(se), kâh…kâh, olsun…olsun, …)  </a:t>
            </a:r>
            <a:endParaRPr lang="tr-TR" sz="2400" dirty="0"/>
          </a:p>
        </p:txBody>
      </p:sp>
      <p:sp>
        <p:nvSpPr>
          <p:cNvPr id="3" name="İçerik Yer Tutucusu 2"/>
          <p:cNvSpPr>
            <a:spLocks noGrp="1"/>
          </p:cNvSpPr>
          <p:nvPr>
            <p:ph idx="1"/>
          </p:nvPr>
        </p:nvSpPr>
        <p:spPr/>
        <p:txBody>
          <a:bodyPr>
            <a:normAutofit/>
          </a:bodyPr>
          <a:lstStyle/>
          <a:p>
            <a:pPr lvl="0"/>
            <a:r>
              <a:rPr lang="tr-TR" dirty="0"/>
              <a:t>İster öldür ister güldür.</a:t>
            </a:r>
          </a:p>
          <a:p>
            <a:pPr lvl="0"/>
            <a:r>
              <a:rPr lang="tr-TR" dirty="0"/>
              <a:t>İster sev istersen sevme bizimle gelmek zorundasın.</a:t>
            </a:r>
          </a:p>
          <a:p>
            <a:pPr lvl="0"/>
            <a:r>
              <a:rPr lang="tr-TR" dirty="0"/>
              <a:t>Kayığımız dalgalarda kâh o yana kâh bu yana sallanıyor.</a:t>
            </a:r>
          </a:p>
          <a:p>
            <a:pPr lvl="0"/>
            <a:r>
              <a:rPr lang="tr-TR" dirty="0"/>
              <a:t>Şoka giren adam kâh gülüyor kâh ağlıyordu.</a:t>
            </a:r>
          </a:p>
          <a:p>
            <a:pPr lvl="0"/>
            <a:r>
              <a:rPr lang="tr-TR" dirty="0"/>
              <a:t>Yeni olsun, eski olsun bir araba almamız lazım.</a:t>
            </a:r>
          </a:p>
          <a:p>
            <a:pPr lvl="0"/>
            <a:r>
              <a:rPr lang="tr-TR" dirty="0"/>
              <a:t>Küçük olsun büyük olsun herkes Umut’u çok severdi.</a:t>
            </a:r>
          </a:p>
          <a:p>
            <a:pPr mar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12</a:t>
            </a:fld>
            <a:endParaRPr lang="tr-TR"/>
          </a:p>
        </p:txBody>
      </p:sp>
    </p:spTree>
    <p:extLst>
      <p:ext uri="{BB962C8B-B14F-4D97-AF65-F5344CB8AC3E}">
        <p14:creationId xmlns:p14="http://schemas.microsoft.com/office/powerpoint/2010/main" val="169006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a:t>Soru Eki mı, mi, mu, </a:t>
            </a:r>
            <a:r>
              <a:rPr lang="tr-TR" i="1" dirty="0" err="1"/>
              <a:t>mü’nün</a:t>
            </a:r>
            <a:r>
              <a:rPr lang="tr-TR" i="1" dirty="0"/>
              <a:t> Yazılışı</a:t>
            </a:r>
            <a:endParaRPr lang="tr-TR" dirty="0"/>
          </a:p>
        </p:txBody>
      </p:sp>
      <p:sp>
        <p:nvSpPr>
          <p:cNvPr id="3" name="İçerik Yer Tutucusu 2"/>
          <p:cNvSpPr>
            <a:spLocks noGrp="1"/>
          </p:cNvSpPr>
          <p:nvPr>
            <p:ph idx="1"/>
          </p:nvPr>
        </p:nvSpPr>
        <p:spPr/>
        <p:txBody>
          <a:bodyPr>
            <a:noAutofit/>
          </a:bodyPr>
          <a:lstStyle/>
          <a:p>
            <a:pPr algn="just"/>
            <a:r>
              <a:rPr lang="tr-TR" sz="1800" dirty="0"/>
              <a:t>Bu ek ayrı yazılır ve kendisinden önceki kelimenin son ünlüsüne bağlı olarak ünlü uyumla­rına uyar: </a:t>
            </a:r>
          </a:p>
          <a:p>
            <a:pPr lvl="0"/>
            <a:r>
              <a:rPr lang="tr-TR" sz="1800" i="1" dirty="0"/>
              <a:t>Kaldı mı? </a:t>
            </a:r>
            <a:endParaRPr lang="tr-TR" sz="1800" dirty="0"/>
          </a:p>
          <a:p>
            <a:pPr lvl="0"/>
            <a:r>
              <a:rPr lang="tr-TR" sz="1800" i="1" dirty="0"/>
              <a:t>Sen de mi geldin? </a:t>
            </a:r>
            <a:endParaRPr lang="tr-TR" sz="1800" dirty="0"/>
          </a:p>
          <a:p>
            <a:pPr lvl="0"/>
            <a:r>
              <a:rPr lang="tr-TR" sz="1800" i="1" dirty="0"/>
              <a:t>Olur mu? </a:t>
            </a:r>
            <a:endParaRPr lang="tr-TR" sz="1800" dirty="0"/>
          </a:p>
          <a:p>
            <a:pPr lvl="0"/>
            <a:r>
              <a:rPr lang="tr-TR" sz="1800" i="1" dirty="0"/>
              <a:t>İnsanlık öldü mü?</a:t>
            </a:r>
            <a:endParaRPr lang="tr-TR" sz="1800" dirty="0"/>
          </a:p>
          <a:p>
            <a:r>
              <a:rPr lang="tr-TR" sz="1800" b="1" dirty="0"/>
              <a:t>NOT 1: </a:t>
            </a:r>
            <a:r>
              <a:rPr lang="tr-TR" sz="1800" dirty="0"/>
              <a:t>Soru ekinden sonra gelen ekler, bu eke bitişik olarak yazılır: </a:t>
            </a:r>
          </a:p>
          <a:p>
            <a:pPr lvl="0"/>
            <a:r>
              <a:rPr lang="tr-TR" sz="1800" i="1" dirty="0"/>
              <a:t>Verecek misin? </a:t>
            </a:r>
            <a:endParaRPr lang="tr-TR" sz="1800" dirty="0"/>
          </a:p>
          <a:p>
            <a:pPr lvl="0"/>
            <a:r>
              <a:rPr lang="tr-TR" sz="1800" i="1" dirty="0"/>
              <a:t>Okuyor muyuz?</a:t>
            </a:r>
            <a:endParaRPr lang="tr-TR" sz="1800" dirty="0"/>
          </a:p>
          <a:p>
            <a:pPr lvl="0"/>
            <a:r>
              <a:rPr lang="tr-TR" sz="1800" i="1" dirty="0"/>
              <a:t>Çocuk muyum? </a:t>
            </a:r>
            <a:endParaRPr lang="tr-TR" sz="1800" dirty="0"/>
          </a:p>
          <a:p>
            <a:pPr lvl="0"/>
            <a:r>
              <a:rPr lang="tr-TR" sz="1800" i="1" dirty="0"/>
              <a:t>Gelecek miydi? </a:t>
            </a:r>
            <a:endParaRPr lang="tr-TR" sz="1800" dirty="0"/>
          </a:p>
          <a:p>
            <a:pPr lvl="0"/>
            <a:r>
              <a:rPr lang="tr-TR" sz="1800" i="1" dirty="0"/>
              <a:t>Güler misin, ağlar mısın?</a:t>
            </a:r>
            <a:endParaRPr lang="tr-TR" sz="1800" dirty="0"/>
          </a:p>
          <a:p>
            <a:r>
              <a:rPr lang="tr-TR" sz="1800" b="1" dirty="0"/>
              <a:t>NOT 2: </a:t>
            </a:r>
            <a:r>
              <a:rPr lang="tr-TR" sz="1800" dirty="0"/>
              <a:t>Birleşik fiillerde </a:t>
            </a:r>
            <a:r>
              <a:rPr lang="tr-TR" sz="1800" i="1" dirty="0"/>
              <a:t>mi </a:t>
            </a:r>
            <a:r>
              <a:rPr lang="tr-TR" sz="1800" dirty="0"/>
              <a:t>soru eki iki kelimenin arasına da gelebilir: </a:t>
            </a:r>
          </a:p>
          <a:p>
            <a:pPr lvl="0"/>
            <a:r>
              <a:rPr lang="tr-TR" sz="1800" i="1" dirty="0"/>
              <a:t>Vaz mı geçtin?</a:t>
            </a:r>
          </a:p>
        </p:txBody>
      </p:sp>
      <p:sp>
        <p:nvSpPr>
          <p:cNvPr id="4" name="Altbilgi Yer Tutucusu 3"/>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Slayt Numarası Yer Tutucusu 4"/>
          <p:cNvSpPr>
            <a:spLocks noGrp="1"/>
          </p:cNvSpPr>
          <p:nvPr>
            <p:ph type="sldNum" sz="quarter" idx="12"/>
          </p:nvPr>
        </p:nvSpPr>
        <p:spPr/>
        <p:txBody>
          <a:bodyPr/>
          <a:lstStyle/>
          <a:p>
            <a:fld id="{F5241D30-471F-4A7E-8796-A38B74581AEE}" type="slidenum">
              <a:rPr lang="tr-TR" smtClean="0"/>
              <a:pPr/>
              <a:t>13</a:t>
            </a:fld>
            <a:endParaRPr lang="tr-TR"/>
          </a:p>
        </p:txBody>
      </p:sp>
    </p:spTree>
    <p:extLst>
      <p:ext uri="{BB962C8B-B14F-4D97-AF65-F5344CB8AC3E}">
        <p14:creationId xmlns:p14="http://schemas.microsoft.com/office/powerpoint/2010/main" val="427885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a:t>Soru Eki mı, mi, mu, </a:t>
            </a:r>
            <a:r>
              <a:rPr lang="tr-TR" i="1" dirty="0" err="1"/>
              <a:t>mü’nün</a:t>
            </a:r>
            <a:r>
              <a:rPr lang="tr-TR" i="1" dirty="0"/>
              <a:t> Yazılışı</a:t>
            </a:r>
            <a:endParaRPr lang="tr-TR" dirty="0"/>
          </a:p>
        </p:txBody>
      </p:sp>
      <p:sp>
        <p:nvSpPr>
          <p:cNvPr id="3" name="İçerik Yer Tutucusu 2"/>
          <p:cNvSpPr>
            <a:spLocks noGrp="1"/>
          </p:cNvSpPr>
          <p:nvPr>
            <p:ph idx="1"/>
          </p:nvPr>
        </p:nvSpPr>
        <p:spPr/>
        <p:txBody>
          <a:bodyPr>
            <a:noAutofit/>
          </a:bodyPr>
          <a:lstStyle/>
          <a:p>
            <a:r>
              <a:rPr lang="tr-TR" sz="2400" b="1" dirty="0"/>
              <a:t>NOT 3: </a:t>
            </a:r>
            <a:r>
              <a:rPr lang="tr-TR" sz="2400" dirty="0"/>
              <a:t>Bu ek sorudan başka görevlerde kullanıldığında da ayrı yazılır: </a:t>
            </a:r>
          </a:p>
          <a:p>
            <a:pPr lvl="0"/>
            <a:r>
              <a:rPr lang="tr-TR" sz="2400" i="1" dirty="0"/>
              <a:t>Güzel mi güzel bir bebekti. </a:t>
            </a:r>
            <a:endParaRPr lang="tr-TR" sz="2400" dirty="0"/>
          </a:p>
          <a:p>
            <a:pPr lvl="0"/>
            <a:r>
              <a:rPr lang="tr-TR" sz="2400" i="1" dirty="0"/>
              <a:t>Yağmur yağdı mı dışarı çıkamayız.</a:t>
            </a:r>
            <a:endParaRPr lang="tr-TR" sz="2400" dirty="0"/>
          </a:p>
          <a:p>
            <a:pPr lvl="0"/>
            <a:r>
              <a:rPr lang="tr-TR" sz="2400" i="1" dirty="0"/>
              <a:t>Az mı çektim senin elinden.</a:t>
            </a:r>
            <a:endParaRPr lang="tr-TR" sz="2400" dirty="0"/>
          </a:p>
          <a:p>
            <a:pPr lvl="0"/>
            <a:r>
              <a:rPr lang="tr-TR" sz="2400" i="1" dirty="0"/>
              <a:t>İyisi mi sen de gel.</a:t>
            </a:r>
            <a:endParaRPr lang="tr-TR" sz="2400" dirty="0"/>
          </a:p>
          <a:p>
            <a:pPr lvl="0"/>
            <a:r>
              <a:rPr lang="tr-TR" sz="2400" i="1" dirty="0"/>
              <a:t>Dışarı çıktın mı beni hemen ara.</a:t>
            </a:r>
            <a:endParaRPr lang="tr-TR" sz="2400" dirty="0"/>
          </a:p>
        </p:txBody>
      </p:sp>
      <p:sp>
        <p:nvSpPr>
          <p:cNvPr id="4" name="Altbilgi Yer Tutucusu 3"/>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Slayt Numarası Yer Tutucusu 4"/>
          <p:cNvSpPr>
            <a:spLocks noGrp="1"/>
          </p:cNvSpPr>
          <p:nvPr>
            <p:ph type="sldNum" sz="quarter" idx="12"/>
          </p:nvPr>
        </p:nvSpPr>
        <p:spPr/>
        <p:txBody>
          <a:bodyPr/>
          <a:lstStyle/>
          <a:p>
            <a:fld id="{F5241D30-471F-4A7E-8796-A38B74581AEE}" type="slidenum">
              <a:rPr lang="tr-TR" smtClean="0"/>
              <a:pPr/>
              <a:t>14</a:t>
            </a:fld>
            <a:endParaRPr lang="tr-TR"/>
          </a:p>
        </p:txBody>
      </p:sp>
    </p:spTree>
    <p:extLst>
      <p:ext uri="{BB962C8B-B14F-4D97-AF65-F5344CB8AC3E}">
        <p14:creationId xmlns:p14="http://schemas.microsoft.com/office/powerpoint/2010/main" val="3490934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ile’nin Ek Olarak Yazılışı</a:t>
            </a:r>
            <a:endParaRPr lang="tr-TR" dirty="0"/>
          </a:p>
        </p:txBody>
      </p:sp>
      <p:sp>
        <p:nvSpPr>
          <p:cNvPr id="3" name="İçerik Yer Tutucusu 2"/>
          <p:cNvSpPr>
            <a:spLocks noGrp="1"/>
          </p:cNvSpPr>
          <p:nvPr>
            <p:ph idx="1"/>
          </p:nvPr>
        </p:nvSpPr>
        <p:spPr/>
        <p:txBody>
          <a:bodyPr>
            <a:normAutofit fontScale="62500" lnSpcReduction="20000"/>
          </a:bodyPr>
          <a:lstStyle/>
          <a:p>
            <a:r>
              <a:rPr lang="tr-TR" i="1" dirty="0"/>
              <a:t>ile,</a:t>
            </a:r>
            <a:r>
              <a:rPr lang="tr-TR" dirty="0"/>
              <a:t> ayrı olarak yazılabildiği gibi kelimelere eklenerek de yazılabilir.</a:t>
            </a:r>
          </a:p>
          <a:p>
            <a:pPr lvl="0"/>
            <a:r>
              <a:rPr lang="en-GB" dirty="0" err="1"/>
              <a:t>Evle</a:t>
            </a:r>
            <a:r>
              <a:rPr lang="en-GB" dirty="0"/>
              <a:t> </a:t>
            </a:r>
            <a:r>
              <a:rPr lang="en-GB" dirty="0" err="1"/>
              <a:t>okul</a:t>
            </a:r>
            <a:r>
              <a:rPr lang="en-GB" dirty="0"/>
              <a:t> </a:t>
            </a:r>
            <a:r>
              <a:rPr lang="en-GB" dirty="0" err="1"/>
              <a:t>arasında</a:t>
            </a:r>
            <a:r>
              <a:rPr lang="en-GB" dirty="0"/>
              <a:t> </a:t>
            </a:r>
            <a:r>
              <a:rPr lang="en-GB" dirty="0" err="1"/>
              <a:t>mekik</a:t>
            </a:r>
            <a:r>
              <a:rPr lang="en-GB" dirty="0"/>
              <a:t> </a:t>
            </a:r>
            <a:r>
              <a:rPr lang="en-GB" dirty="0" err="1"/>
              <a:t>dokuyor</a:t>
            </a:r>
            <a:r>
              <a:rPr lang="en-GB" dirty="0"/>
              <a:t>.</a:t>
            </a:r>
            <a:endParaRPr lang="tr-TR" dirty="0"/>
          </a:p>
          <a:p>
            <a:pPr lvl="0"/>
            <a:r>
              <a:rPr lang="en-GB" dirty="0" err="1"/>
              <a:t>Edebiyatımızda</a:t>
            </a:r>
            <a:r>
              <a:rPr lang="en-GB" dirty="0"/>
              <a:t> en </a:t>
            </a:r>
            <a:r>
              <a:rPr lang="en-GB" dirty="0" err="1"/>
              <a:t>çok</a:t>
            </a:r>
            <a:r>
              <a:rPr lang="en-GB" dirty="0"/>
              <a:t> </a:t>
            </a:r>
            <a:r>
              <a:rPr lang="en-GB" dirty="0" err="1"/>
              <a:t>eser</a:t>
            </a:r>
            <a:r>
              <a:rPr lang="en-GB" dirty="0"/>
              <a:t> </a:t>
            </a:r>
            <a:r>
              <a:rPr lang="en-GB" dirty="0" err="1"/>
              <a:t>verilen</a:t>
            </a:r>
            <a:r>
              <a:rPr lang="en-GB" dirty="0"/>
              <a:t> </a:t>
            </a:r>
            <a:r>
              <a:rPr lang="en-GB" dirty="0" err="1"/>
              <a:t>türler</a:t>
            </a:r>
            <a:r>
              <a:rPr lang="en-GB" dirty="0"/>
              <a:t> </a:t>
            </a:r>
            <a:r>
              <a:rPr lang="en-GB" dirty="0" err="1"/>
              <a:t>şiir</a:t>
            </a:r>
            <a:r>
              <a:rPr lang="en-GB" dirty="0"/>
              <a:t> </a:t>
            </a:r>
            <a:r>
              <a:rPr lang="en-GB" dirty="0" err="1"/>
              <a:t>ile</a:t>
            </a:r>
            <a:r>
              <a:rPr lang="en-GB" dirty="0"/>
              <a:t> </a:t>
            </a:r>
            <a:r>
              <a:rPr lang="en-GB" dirty="0" err="1"/>
              <a:t>romandır</a:t>
            </a:r>
            <a:r>
              <a:rPr lang="en-GB" dirty="0"/>
              <a:t>.</a:t>
            </a:r>
            <a:endParaRPr lang="tr-TR" dirty="0"/>
          </a:p>
          <a:p>
            <a:pPr marL="0" indent="0">
              <a:buNone/>
            </a:pPr>
            <a:endParaRPr lang="tr-TR" dirty="0"/>
          </a:p>
          <a:p>
            <a:r>
              <a:rPr lang="tr-TR" dirty="0"/>
              <a:t>NOT 1:</a:t>
            </a:r>
            <a:r>
              <a:rPr lang="tr-TR" i="1" dirty="0"/>
              <a:t> ile</a:t>
            </a:r>
            <a:r>
              <a:rPr lang="tr-TR" dirty="0"/>
              <a:t>, ünsüzle biten kelimelere bitişik olarak yazıldığında i ünlüsü düşer ve büyük ünlü uyumuna uyar: </a:t>
            </a:r>
          </a:p>
          <a:p>
            <a:pPr lvl="0"/>
            <a:r>
              <a:rPr lang="tr-TR" i="1" dirty="0"/>
              <a:t>bulut-la (bulut ile)</a:t>
            </a:r>
            <a:endParaRPr lang="tr-TR" dirty="0"/>
          </a:p>
          <a:p>
            <a:pPr lvl="0"/>
            <a:r>
              <a:rPr lang="tr-TR" i="1" dirty="0"/>
              <a:t>çiçek-le (çiçek ile)</a:t>
            </a:r>
            <a:endParaRPr lang="tr-TR" dirty="0"/>
          </a:p>
          <a:p>
            <a:pPr lvl="0"/>
            <a:r>
              <a:rPr lang="tr-TR" i="1" dirty="0"/>
              <a:t>kuş-la (kuş ile)</a:t>
            </a:r>
            <a:r>
              <a:rPr lang="tr-TR" dirty="0"/>
              <a:t> </a:t>
            </a:r>
          </a:p>
          <a:p>
            <a:pPr marL="0" indent="0">
              <a:buNone/>
            </a:pPr>
            <a:endParaRPr lang="tr-TR" dirty="0"/>
          </a:p>
          <a:p>
            <a:r>
              <a:rPr lang="tr-TR" dirty="0"/>
              <a:t>NOT 1: </a:t>
            </a:r>
            <a:r>
              <a:rPr lang="tr-TR" i="1" dirty="0"/>
              <a:t>ile</a:t>
            </a:r>
            <a:r>
              <a:rPr lang="tr-TR" dirty="0"/>
              <a:t>, ünlüyle biten kelimelere bitişik olarak yazıldığında başındaki </a:t>
            </a:r>
            <a:r>
              <a:rPr lang="tr-TR" i="1" dirty="0"/>
              <a:t>i </a:t>
            </a:r>
            <a:r>
              <a:rPr lang="tr-TR" dirty="0"/>
              <a:t>ünlüsü düşer ve araya y ünsüzü girer: </a:t>
            </a:r>
          </a:p>
          <a:p>
            <a:pPr lvl="0"/>
            <a:r>
              <a:rPr lang="tr-TR" i="1" dirty="0"/>
              <a:t>arkadaşı-y-la (arkadaşı ile)</a:t>
            </a:r>
            <a:endParaRPr lang="tr-TR" dirty="0"/>
          </a:p>
          <a:p>
            <a:pPr lvl="0"/>
            <a:r>
              <a:rPr lang="tr-TR" i="1" dirty="0"/>
              <a:t>çevre-y-le (çevre ile), </a:t>
            </a:r>
            <a:endParaRPr lang="tr-TR" dirty="0"/>
          </a:p>
          <a:p>
            <a:pPr lvl="0"/>
            <a:r>
              <a:rPr lang="tr-TR" i="1" dirty="0"/>
              <a:t>sürü-y-le (sürü ile), </a:t>
            </a:r>
            <a:endParaRPr lang="tr-TR" dirty="0"/>
          </a:p>
          <a:p>
            <a:r>
              <a:rPr lang="en-GB" i="1" dirty="0" err="1"/>
              <a:t>yapı</a:t>
            </a:r>
            <a:r>
              <a:rPr lang="en-GB" i="1" dirty="0"/>
              <a:t>-y-la (</a:t>
            </a:r>
            <a:r>
              <a:rPr lang="en-GB" i="1" dirty="0" err="1"/>
              <a:t>yapı</a:t>
            </a:r>
            <a:r>
              <a:rPr lang="en-GB" i="1" dirty="0"/>
              <a:t> </a:t>
            </a:r>
            <a:r>
              <a:rPr lang="en-GB" i="1" dirty="0" err="1"/>
              <a:t>ile</a:t>
            </a: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15</a:t>
            </a:fld>
            <a:endParaRPr lang="tr-TR"/>
          </a:p>
        </p:txBody>
      </p:sp>
    </p:spTree>
    <p:extLst>
      <p:ext uri="{BB962C8B-B14F-4D97-AF65-F5344CB8AC3E}">
        <p14:creationId xmlns:p14="http://schemas.microsoft.com/office/powerpoint/2010/main" val="2691156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iken’in Yazılışı </a:t>
            </a:r>
            <a:endParaRPr lang="tr-TR" dirty="0"/>
          </a:p>
        </p:txBody>
      </p:sp>
      <p:sp>
        <p:nvSpPr>
          <p:cNvPr id="3" name="İçerik Yer Tutucusu 2"/>
          <p:cNvSpPr>
            <a:spLocks noGrp="1"/>
          </p:cNvSpPr>
          <p:nvPr>
            <p:ph idx="1"/>
          </p:nvPr>
        </p:nvSpPr>
        <p:spPr>
          <a:xfrm>
            <a:off x="467544" y="1700808"/>
            <a:ext cx="8229600" cy="4525963"/>
          </a:xfrm>
        </p:spPr>
        <p:txBody>
          <a:bodyPr>
            <a:noAutofit/>
          </a:bodyPr>
          <a:lstStyle/>
          <a:p>
            <a:r>
              <a:rPr lang="tr-TR" sz="1600" dirty="0"/>
              <a:t>Ek-fiilin zarf-fiil eki almış biçimi olan </a:t>
            </a:r>
            <a:r>
              <a:rPr lang="tr-TR" sz="1600" i="1" dirty="0"/>
              <a:t>iken </a:t>
            </a:r>
            <a:r>
              <a:rPr lang="tr-TR" sz="1600" dirty="0"/>
              <a:t>ayrı yazılabildiği gibi kelimelere eklenerek de yazılabilir. Eklenerek yazıldığında baştaki </a:t>
            </a:r>
            <a:r>
              <a:rPr lang="tr-TR" sz="1600" b="1" dirty="0"/>
              <a:t>(</a:t>
            </a:r>
            <a:r>
              <a:rPr lang="tr-TR" sz="1600" b="1" i="1" dirty="0"/>
              <a:t>i) </a:t>
            </a:r>
            <a:r>
              <a:rPr lang="tr-TR" sz="1600" dirty="0"/>
              <a:t>düşer.</a:t>
            </a:r>
          </a:p>
          <a:p>
            <a:pPr lvl="0"/>
            <a:r>
              <a:rPr lang="en-GB" sz="1600" dirty="0" err="1"/>
              <a:t>Araba</a:t>
            </a:r>
            <a:r>
              <a:rPr lang="en-GB" sz="1600" dirty="0"/>
              <a:t> </a:t>
            </a:r>
            <a:r>
              <a:rPr lang="en-GB" sz="1600" dirty="0" err="1"/>
              <a:t>kullanırken</a:t>
            </a:r>
            <a:r>
              <a:rPr lang="en-GB" sz="1600" dirty="0"/>
              <a:t> </a:t>
            </a:r>
            <a:r>
              <a:rPr lang="en-GB" sz="1600" dirty="0" err="1"/>
              <a:t>telefonla</a:t>
            </a:r>
            <a:r>
              <a:rPr lang="en-GB" sz="1600" dirty="0"/>
              <a:t> </a:t>
            </a:r>
            <a:r>
              <a:rPr lang="en-GB" sz="1600" dirty="0" err="1"/>
              <a:t>konuşmak</a:t>
            </a:r>
            <a:r>
              <a:rPr lang="en-GB" sz="1600" dirty="0"/>
              <a:t> </a:t>
            </a:r>
            <a:r>
              <a:rPr lang="en-GB" sz="1600" dirty="0" err="1"/>
              <a:t>çok</a:t>
            </a:r>
            <a:r>
              <a:rPr lang="en-GB" sz="1600" dirty="0"/>
              <a:t> </a:t>
            </a:r>
            <a:r>
              <a:rPr lang="en-GB" sz="1600" dirty="0" err="1"/>
              <a:t>tehlikeli</a:t>
            </a:r>
            <a:r>
              <a:rPr lang="en-GB" sz="1600" dirty="0"/>
              <a:t>.</a:t>
            </a:r>
            <a:endParaRPr lang="tr-TR" sz="1600" dirty="0"/>
          </a:p>
          <a:p>
            <a:pPr lvl="0"/>
            <a:r>
              <a:rPr lang="en-GB" sz="1600" dirty="0"/>
              <a:t>Ben </a:t>
            </a:r>
            <a:r>
              <a:rPr lang="en-GB" sz="1600" dirty="0" err="1"/>
              <a:t>okulda</a:t>
            </a:r>
            <a:r>
              <a:rPr lang="en-GB" sz="1600" dirty="0"/>
              <a:t> </a:t>
            </a:r>
            <a:r>
              <a:rPr lang="en-GB" sz="1600" dirty="0" err="1"/>
              <a:t>iken</a:t>
            </a:r>
            <a:r>
              <a:rPr lang="en-GB" sz="1600" dirty="0"/>
              <a:t> </a:t>
            </a:r>
            <a:r>
              <a:rPr lang="en-GB" sz="1600" dirty="0" err="1"/>
              <a:t>uslu</a:t>
            </a:r>
            <a:r>
              <a:rPr lang="en-GB" sz="1600" dirty="0"/>
              <a:t> </a:t>
            </a:r>
            <a:r>
              <a:rPr lang="en-GB" sz="1600" dirty="0" err="1"/>
              <a:t>duracağınıza</a:t>
            </a:r>
            <a:r>
              <a:rPr lang="en-GB" sz="1600" dirty="0"/>
              <a:t> </a:t>
            </a:r>
            <a:r>
              <a:rPr lang="en-GB" sz="1600" dirty="0" err="1"/>
              <a:t>söz</a:t>
            </a:r>
            <a:r>
              <a:rPr lang="en-GB" sz="1600" dirty="0"/>
              <a:t> </a:t>
            </a:r>
            <a:r>
              <a:rPr lang="en-GB" sz="1600" dirty="0" err="1"/>
              <a:t>verin</a:t>
            </a:r>
            <a:r>
              <a:rPr lang="en-GB" sz="1600" dirty="0"/>
              <a:t>.</a:t>
            </a:r>
            <a:endParaRPr lang="tr-TR" sz="1600" dirty="0"/>
          </a:p>
          <a:p>
            <a:pPr marL="0" lvl="0" indent="0">
              <a:buNone/>
            </a:pPr>
            <a:endParaRPr lang="tr-TR" sz="1600" dirty="0"/>
          </a:p>
          <a:p>
            <a:r>
              <a:rPr lang="tr-TR" sz="1600" b="1" dirty="0"/>
              <a:t>NOT 1:</a:t>
            </a:r>
            <a:r>
              <a:rPr lang="tr-TR" sz="1600" dirty="0"/>
              <a:t> Eklendiği kelimenin ünlüleri kalın olsa da </a:t>
            </a:r>
            <a:r>
              <a:rPr lang="tr-TR" sz="1600" i="1" dirty="0"/>
              <a:t>-</a:t>
            </a:r>
            <a:r>
              <a:rPr lang="tr-TR" sz="1600" i="1" dirty="0" err="1"/>
              <a:t>ken</a:t>
            </a:r>
            <a:r>
              <a:rPr lang="tr-TR" sz="1600" dirty="0"/>
              <a:t> zarf-fiil ekinin ünlüsü ince kalır: </a:t>
            </a:r>
          </a:p>
          <a:p>
            <a:pPr lvl="0"/>
            <a:r>
              <a:rPr lang="tr-TR" sz="1600" i="1" dirty="0"/>
              <a:t>başlayacak-</a:t>
            </a:r>
            <a:r>
              <a:rPr lang="tr-TR" sz="1600" i="1" dirty="0" err="1"/>
              <a:t>ken</a:t>
            </a:r>
            <a:r>
              <a:rPr lang="tr-TR" sz="1600" i="1" dirty="0"/>
              <a:t> (başlayacak iken)		çalışıyor-</a:t>
            </a:r>
            <a:r>
              <a:rPr lang="tr-TR" sz="1600" i="1" dirty="0" err="1"/>
              <a:t>ken</a:t>
            </a:r>
            <a:r>
              <a:rPr lang="tr-TR" sz="1600" i="1" dirty="0"/>
              <a:t> (çalışıyor iken)</a:t>
            </a:r>
            <a:endParaRPr lang="tr-TR" sz="1600" dirty="0"/>
          </a:p>
          <a:p>
            <a:pPr lvl="0"/>
            <a:r>
              <a:rPr lang="tr-TR" sz="1600" i="1" dirty="0"/>
              <a:t>okur-</a:t>
            </a:r>
            <a:r>
              <a:rPr lang="tr-TR" sz="1600" i="1" dirty="0" err="1"/>
              <a:t>ken</a:t>
            </a:r>
            <a:r>
              <a:rPr lang="tr-TR" sz="1600" i="1" dirty="0"/>
              <a:t> (okur iken)			olgun-</a:t>
            </a:r>
            <a:r>
              <a:rPr lang="tr-TR" sz="1600" i="1" dirty="0" err="1"/>
              <a:t>ken</a:t>
            </a:r>
            <a:r>
              <a:rPr lang="tr-TR" sz="1600" i="1" dirty="0"/>
              <a:t> (olgun iken)</a:t>
            </a:r>
            <a:endParaRPr lang="tr-TR" sz="1600" dirty="0"/>
          </a:p>
          <a:p>
            <a:pPr lvl="0"/>
            <a:r>
              <a:rPr lang="tr-TR" sz="1600" i="1" dirty="0"/>
              <a:t>uyur-</a:t>
            </a:r>
            <a:r>
              <a:rPr lang="tr-TR" sz="1600" i="1" dirty="0" err="1"/>
              <a:t>ken</a:t>
            </a:r>
            <a:r>
              <a:rPr lang="tr-TR" sz="1600" i="1" dirty="0"/>
              <a:t> (uyur iken)			geliyor-</a:t>
            </a:r>
            <a:r>
              <a:rPr lang="tr-TR" sz="1600" i="1" dirty="0" err="1"/>
              <a:t>ken</a:t>
            </a:r>
            <a:r>
              <a:rPr lang="tr-TR" sz="1600" i="1" dirty="0"/>
              <a:t> (geliyor iken)</a:t>
            </a:r>
            <a:endParaRPr lang="tr-TR" sz="1600" dirty="0"/>
          </a:p>
          <a:p>
            <a:pPr lvl="0"/>
            <a:r>
              <a:rPr lang="tr-TR" sz="1600" i="1" dirty="0"/>
              <a:t>gülmüş-</a:t>
            </a:r>
            <a:r>
              <a:rPr lang="tr-TR" sz="1600" i="1" dirty="0" err="1"/>
              <a:t>ken</a:t>
            </a:r>
            <a:r>
              <a:rPr lang="tr-TR" sz="1600" i="1" dirty="0"/>
              <a:t> (gülmüş iken)			öğretmen-</a:t>
            </a:r>
            <a:r>
              <a:rPr lang="tr-TR" sz="1600" i="1" dirty="0" err="1"/>
              <a:t>ken</a:t>
            </a:r>
            <a:r>
              <a:rPr lang="tr-TR" sz="1600" i="1" dirty="0"/>
              <a:t> (öğretmen iken)</a:t>
            </a:r>
          </a:p>
          <a:p>
            <a:pPr marL="0" lvl="0" indent="0">
              <a:buNone/>
            </a:pPr>
            <a:endParaRPr lang="tr-TR" sz="1600" dirty="0"/>
          </a:p>
          <a:p>
            <a:r>
              <a:rPr lang="tr-TR" sz="1600" b="1" dirty="0"/>
              <a:t>NOT 2: </a:t>
            </a:r>
            <a:r>
              <a:rPr lang="tr-TR" sz="1600" i="1" dirty="0"/>
              <a:t>iken</a:t>
            </a:r>
            <a:r>
              <a:rPr lang="tr-TR" sz="1600" dirty="0"/>
              <a:t>, ünlüyle biten kelimelere bitişik olarak yazıldığında araya (y) ünsüzü girer ve başındaki (</a:t>
            </a:r>
            <a:r>
              <a:rPr lang="tr-TR" sz="1600" i="1" dirty="0"/>
              <a:t>i) </a:t>
            </a:r>
            <a:r>
              <a:rPr lang="tr-TR" sz="1600" dirty="0"/>
              <a:t>ünlüsü düşer: </a:t>
            </a:r>
          </a:p>
          <a:p>
            <a:pPr lvl="0"/>
            <a:r>
              <a:rPr lang="tr-TR" sz="1600" i="1" dirty="0"/>
              <a:t>evde-y-</a:t>
            </a:r>
            <a:r>
              <a:rPr lang="tr-TR" sz="1600" i="1" dirty="0" err="1"/>
              <a:t>ken</a:t>
            </a:r>
            <a:r>
              <a:rPr lang="tr-TR" sz="1600" i="1" dirty="0"/>
              <a:t> (evde iken)		okulda-y-</a:t>
            </a:r>
            <a:r>
              <a:rPr lang="tr-TR" sz="1600" i="1" dirty="0" err="1"/>
              <a:t>ken</a:t>
            </a:r>
            <a:r>
              <a:rPr lang="tr-TR" sz="1600" i="1" dirty="0"/>
              <a:t> (okulda iken)</a:t>
            </a:r>
            <a:endParaRPr lang="tr-TR" sz="1600" dirty="0"/>
          </a:p>
          <a:p>
            <a:r>
              <a:rPr lang="en-GB" sz="1600" i="1" dirty="0" err="1"/>
              <a:t>yolda</a:t>
            </a:r>
            <a:r>
              <a:rPr lang="en-GB" sz="1600" i="1" dirty="0"/>
              <a:t>-y-ken (</a:t>
            </a:r>
            <a:r>
              <a:rPr lang="en-GB" sz="1600" i="1" dirty="0" err="1"/>
              <a:t>yolda</a:t>
            </a:r>
            <a:r>
              <a:rPr lang="en-GB" sz="1600" i="1" dirty="0"/>
              <a:t> </a:t>
            </a:r>
            <a:r>
              <a:rPr lang="en-GB" sz="1600" i="1" dirty="0" err="1"/>
              <a:t>iken</a:t>
            </a:r>
            <a:r>
              <a:rPr lang="en-GB" sz="1600" i="1" dirty="0"/>
              <a:t>)</a:t>
            </a:r>
            <a:r>
              <a:rPr lang="tr-TR" sz="1600" i="1" dirty="0"/>
              <a:t>                         okumakta-y-</a:t>
            </a:r>
            <a:r>
              <a:rPr lang="tr-TR" sz="1600" i="1" dirty="0" err="1"/>
              <a:t>ken</a:t>
            </a:r>
            <a:r>
              <a:rPr lang="tr-TR" sz="1600" i="1" dirty="0"/>
              <a:t> (okumakta iken)</a:t>
            </a:r>
            <a:endParaRPr lang="tr-TR" sz="1600"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16</a:t>
            </a:fld>
            <a:endParaRPr lang="tr-TR"/>
          </a:p>
        </p:txBody>
      </p:sp>
    </p:spTree>
    <p:extLst>
      <p:ext uri="{BB962C8B-B14F-4D97-AF65-F5344CB8AC3E}">
        <p14:creationId xmlns:p14="http://schemas.microsoft.com/office/powerpoint/2010/main" val="2722089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  Ek Fiilin Yazılışı</a:t>
            </a:r>
          </a:p>
        </p:txBody>
      </p:sp>
      <p:sp>
        <p:nvSpPr>
          <p:cNvPr id="3" name="İçerik Yer Tutucusu 2"/>
          <p:cNvSpPr>
            <a:spLocks noGrp="1"/>
          </p:cNvSpPr>
          <p:nvPr>
            <p:ph idx="1"/>
          </p:nvPr>
        </p:nvSpPr>
        <p:spPr/>
        <p:txBody>
          <a:bodyPr>
            <a:normAutofit fontScale="70000" lnSpcReduction="20000"/>
          </a:bodyPr>
          <a:lstStyle/>
          <a:p>
            <a:r>
              <a:rPr lang="tr-TR" dirty="0"/>
              <a:t>Ek fiilin çekimli biçimleri </a:t>
            </a:r>
            <a:r>
              <a:rPr lang="tr-TR" i="1" dirty="0"/>
              <a:t>(idi, imiş, ise) </a:t>
            </a:r>
            <a:r>
              <a:rPr lang="tr-TR" dirty="0"/>
              <a:t>ayrı yazılabildiği gibi bitişik olarak da yazılabilir.</a:t>
            </a:r>
          </a:p>
          <a:p>
            <a:pPr algn="just"/>
            <a:r>
              <a:rPr lang="tr-TR" b="1" dirty="0"/>
              <a:t>NOT 1:</a:t>
            </a:r>
            <a:r>
              <a:rPr lang="tr-TR" dirty="0"/>
              <a:t> Ünsüzle biten kelimelere bitişik olarak yazıldığında (</a:t>
            </a:r>
            <a:r>
              <a:rPr lang="tr-TR" i="1" dirty="0"/>
              <a:t>i) </a:t>
            </a:r>
            <a:r>
              <a:rPr lang="tr-TR" dirty="0"/>
              <a:t>ünlüsü düşer, ayrıca büyük ünlü uyumuna uyar: </a:t>
            </a:r>
          </a:p>
          <a:p>
            <a:pPr lvl="0"/>
            <a:r>
              <a:rPr lang="tr-TR" i="1" dirty="0"/>
              <a:t>yorgun-</a:t>
            </a:r>
            <a:r>
              <a:rPr lang="tr-TR" i="1" dirty="0" err="1"/>
              <a:t>du</a:t>
            </a:r>
            <a:r>
              <a:rPr lang="tr-TR" i="1" dirty="0"/>
              <a:t> (yorgun idi)</a:t>
            </a:r>
            <a:endParaRPr lang="tr-TR" dirty="0"/>
          </a:p>
          <a:p>
            <a:pPr lvl="0"/>
            <a:r>
              <a:rPr lang="tr-TR" i="1" dirty="0"/>
              <a:t>güzel-</a:t>
            </a:r>
            <a:r>
              <a:rPr lang="tr-TR" i="1" dirty="0" err="1"/>
              <a:t>miş</a:t>
            </a:r>
            <a:r>
              <a:rPr lang="tr-TR" i="1" dirty="0"/>
              <a:t> (güzel imiş)</a:t>
            </a:r>
            <a:endParaRPr lang="tr-TR" dirty="0"/>
          </a:p>
          <a:p>
            <a:pPr lvl="0"/>
            <a:r>
              <a:rPr lang="tr-TR" i="1" dirty="0"/>
              <a:t>gelir-se (gelir ise) </a:t>
            </a:r>
            <a:endParaRPr lang="tr-TR" dirty="0"/>
          </a:p>
          <a:p>
            <a:pPr marL="0" lvl="0" indent="0">
              <a:buNone/>
            </a:pPr>
            <a:r>
              <a:rPr lang="tr-TR" dirty="0"/>
              <a:t> </a:t>
            </a:r>
          </a:p>
          <a:p>
            <a:r>
              <a:rPr lang="tr-TR" b="1" dirty="0"/>
              <a:t>NOT 2:</a:t>
            </a:r>
            <a:r>
              <a:rPr lang="tr-TR" dirty="0"/>
              <a:t> Ünlüyle biten kelimelere bitişik olarak yazıldığında araya (y) ünsüzü girer ve başındaki (</a:t>
            </a:r>
            <a:r>
              <a:rPr lang="tr-TR" i="1" dirty="0"/>
              <a:t>i) </a:t>
            </a:r>
            <a:r>
              <a:rPr lang="tr-TR" dirty="0"/>
              <a:t>ünlüsü düşer, ayrıca büyük ünlü uyumuna uyar: </a:t>
            </a:r>
          </a:p>
          <a:p>
            <a:pPr lvl="0"/>
            <a:r>
              <a:rPr lang="tr-TR" i="1" dirty="0"/>
              <a:t>sonuncu-y-</a:t>
            </a:r>
            <a:r>
              <a:rPr lang="tr-TR" i="1" dirty="0" err="1"/>
              <a:t>du</a:t>
            </a:r>
            <a:r>
              <a:rPr lang="tr-TR" i="1" dirty="0"/>
              <a:t> (sonuncu idi)</a:t>
            </a:r>
            <a:endParaRPr lang="tr-TR" dirty="0"/>
          </a:p>
          <a:p>
            <a:pPr lvl="0"/>
            <a:r>
              <a:rPr lang="tr-TR" i="1" dirty="0"/>
              <a:t>yabancı-y-</a:t>
            </a:r>
            <a:r>
              <a:rPr lang="tr-TR" i="1" dirty="0" err="1"/>
              <a:t>mış</a:t>
            </a:r>
            <a:r>
              <a:rPr lang="tr-TR" i="1" dirty="0"/>
              <a:t> (yabancı imiş)</a:t>
            </a:r>
            <a:endParaRPr lang="tr-TR" dirty="0"/>
          </a:p>
          <a:p>
            <a:pPr lvl="0"/>
            <a:r>
              <a:rPr lang="tr-TR" i="1" dirty="0"/>
              <a:t>ne-y-se (ne ise)</a:t>
            </a: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17</a:t>
            </a:fld>
            <a:endParaRPr lang="tr-TR"/>
          </a:p>
        </p:txBody>
      </p:sp>
    </p:spTree>
    <p:extLst>
      <p:ext uri="{BB962C8B-B14F-4D97-AF65-F5344CB8AC3E}">
        <p14:creationId xmlns:p14="http://schemas.microsoft.com/office/powerpoint/2010/main" val="420301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a:t>Mastar Eklerinin Yazılışı </a:t>
            </a:r>
            <a:br>
              <a:rPr lang="tr-TR" i="1" dirty="0"/>
            </a:br>
            <a:r>
              <a:rPr lang="tr-TR" i="1" dirty="0"/>
              <a:t>Pekiştirmeli Sözlerin Yazılışı </a:t>
            </a:r>
            <a:endParaRPr lang="tr-TR" dirty="0"/>
          </a:p>
        </p:txBody>
      </p:sp>
      <p:sp>
        <p:nvSpPr>
          <p:cNvPr id="3" name="İçerik Yer Tutucusu 2"/>
          <p:cNvSpPr>
            <a:spLocks noGrp="1"/>
          </p:cNvSpPr>
          <p:nvPr>
            <p:ph idx="1"/>
          </p:nvPr>
        </p:nvSpPr>
        <p:spPr/>
        <p:txBody>
          <a:bodyPr>
            <a:noAutofit/>
          </a:bodyPr>
          <a:lstStyle/>
          <a:p>
            <a:r>
              <a:rPr lang="tr-TR" sz="1600" b="1" i="1" dirty="0"/>
              <a:t>Mastar Eklerinin Yazılışı </a:t>
            </a:r>
          </a:p>
          <a:p>
            <a:r>
              <a:rPr lang="tr-TR" sz="1600" b="1" dirty="0"/>
              <a:t>-</a:t>
            </a:r>
            <a:r>
              <a:rPr lang="tr-TR" sz="1600" b="1" dirty="0" err="1"/>
              <a:t>ma</a:t>
            </a:r>
            <a:r>
              <a:rPr lang="tr-TR" sz="1600" b="1" dirty="0"/>
              <a:t>, -me</a:t>
            </a:r>
            <a:r>
              <a:rPr lang="tr-TR" sz="1600" dirty="0"/>
              <a:t> mastarlarıyla biten sözcüklerden sonra, </a:t>
            </a:r>
            <a:r>
              <a:rPr lang="tr-TR" sz="1600" b="1" dirty="0"/>
              <a:t>-a,  -e, -ı, -i</a:t>
            </a:r>
            <a:r>
              <a:rPr lang="tr-TR" sz="1600" dirty="0"/>
              <a:t> eklerinden biri geldiğinde araya </a:t>
            </a:r>
            <a:r>
              <a:rPr lang="tr-TR" sz="1600" b="1" dirty="0"/>
              <a:t>y</a:t>
            </a:r>
            <a:r>
              <a:rPr lang="tr-TR" sz="1600" dirty="0"/>
              <a:t> ünsüzü girer.</a:t>
            </a:r>
          </a:p>
          <a:p>
            <a:pPr marL="0" indent="0">
              <a:buNone/>
            </a:pPr>
            <a:endParaRPr lang="tr-TR" sz="1600" b="1" dirty="0"/>
          </a:p>
          <a:p>
            <a:pPr lvl="0"/>
            <a:r>
              <a:rPr lang="tr-TR" sz="1600" dirty="0"/>
              <a:t>çalışma-y-a		darılma-y-ı		kalaylama-y-a</a:t>
            </a:r>
          </a:p>
          <a:p>
            <a:pPr lvl="0"/>
            <a:r>
              <a:rPr lang="tr-TR" sz="1600" dirty="0"/>
              <a:t>okuma-y-a		görme-y-i			gülme-y-i</a:t>
            </a:r>
          </a:p>
          <a:p>
            <a:pPr lvl="0"/>
            <a:r>
              <a:rPr lang="tr-TR" sz="1600" dirty="0"/>
              <a:t>sevme-y-e		silme-y-i</a:t>
            </a:r>
          </a:p>
          <a:p>
            <a:br>
              <a:rPr lang="tr-TR" sz="1600" i="1" dirty="0"/>
            </a:br>
            <a:r>
              <a:rPr lang="tr-TR" sz="1600" b="1" i="1" dirty="0"/>
              <a:t>Pekiştirmeli Sözlerin Yazılışı </a:t>
            </a:r>
          </a:p>
          <a:p>
            <a:r>
              <a:rPr lang="tr-TR" sz="1600" dirty="0"/>
              <a:t>Sıfat veya zarf görevindeki pekiştirmeli sözler bitişik yazılır: </a:t>
            </a:r>
          </a:p>
          <a:p>
            <a:pPr marL="0" indent="0">
              <a:buNone/>
            </a:pPr>
            <a:endParaRPr lang="tr-TR" sz="1050" dirty="0"/>
          </a:p>
          <a:p>
            <a:pPr lvl="0"/>
            <a:r>
              <a:rPr lang="tr-TR" sz="1600" i="1" dirty="0"/>
              <a:t>apaçık                               apak                  büsbütün                   çepeçevre </a:t>
            </a:r>
            <a:endParaRPr lang="tr-TR" sz="1600" dirty="0"/>
          </a:p>
          <a:p>
            <a:pPr lvl="0"/>
            <a:r>
              <a:rPr lang="tr-TR" sz="1600" i="1" dirty="0"/>
              <a:t>çırılçıplak                       dümdüz              düpedüz                     gömgök</a:t>
            </a:r>
            <a:endParaRPr lang="tr-TR" sz="1600" dirty="0"/>
          </a:p>
          <a:p>
            <a:pPr lvl="0"/>
            <a:r>
              <a:rPr lang="tr-TR" sz="1600" i="1" dirty="0"/>
              <a:t>güpegündüz                   kapkara               kupkuru                    masmavi</a:t>
            </a:r>
            <a:endParaRPr lang="tr-TR" sz="1600" dirty="0"/>
          </a:p>
          <a:p>
            <a:pPr lvl="0"/>
            <a:r>
              <a:rPr lang="tr-TR" sz="1600" i="1" dirty="0"/>
              <a:t>mosmor                         paramparça         sapasağlam                sapsarı</a:t>
            </a:r>
            <a:endParaRPr lang="tr-TR" sz="1600" dirty="0"/>
          </a:p>
          <a:p>
            <a:pPr lvl="0"/>
            <a:r>
              <a:rPr lang="tr-TR" sz="1600" i="1" dirty="0"/>
              <a:t>sırıl­sıklam                   yemyeşil</a:t>
            </a:r>
            <a:r>
              <a:rPr lang="tr-TR" sz="1600" dirty="0"/>
              <a:t> </a:t>
            </a:r>
          </a:p>
          <a:p>
            <a:pPr marL="0" lvl="0" indent="0">
              <a:buNone/>
            </a:pPr>
            <a:br>
              <a:rPr lang="tr-TR" sz="1600" b="1" u="sng" dirty="0"/>
            </a:br>
            <a:endParaRPr lang="tr-TR" sz="1600"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18</a:t>
            </a:fld>
            <a:endParaRPr lang="tr-TR"/>
          </a:p>
        </p:txBody>
      </p:sp>
    </p:spTree>
    <p:extLst>
      <p:ext uri="{BB962C8B-B14F-4D97-AF65-F5344CB8AC3E}">
        <p14:creationId xmlns:p14="http://schemas.microsoft.com/office/powerpoint/2010/main" val="2864294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a:t>Mastar Eklerinin Yazılışı </a:t>
            </a:r>
            <a:br>
              <a:rPr lang="tr-TR" i="1" dirty="0"/>
            </a:br>
            <a:r>
              <a:rPr lang="tr-TR" i="1" dirty="0"/>
              <a:t>Pekiştirmeli Sözlerin Yazılışı </a:t>
            </a:r>
            <a:endParaRPr lang="tr-TR" dirty="0"/>
          </a:p>
        </p:txBody>
      </p:sp>
      <p:sp>
        <p:nvSpPr>
          <p:cNvPr id="3" name="İçerik Yer Tutucusu 2"/>
          <p:cNvSpPr>
            <a:spLocks noGrp="1"/>
          </p:cNvSpPr>
          <p:nvPr>
            <p:ph idx="1"/>
          </p:nvPr>
        </p:nvSpPr>
        <p:spPr/>
        <p:txBody>
          <a:bodyPr>
            <a:noAutofit/>
          </a:bodyPr>
          <a:lstStyle/>
          <a:p>
            <a:r>
              <a:rPr lang="tr-TR" b="1" dirty="0"/>
              <a:t>Örnek: </a:t>
            </a:r>
            <a:r>
              <a:rPr lang="tr-TR" dirty="0"/>
              <a:t>Soğuktan yanakları kıpkırmızı olmuştu.</a:t>
            </a:r>
            <a:endParaRPr lang="tr-TR" b="1" dirty="0"/>
          </a:p>
          <a:p>
            <a:r>
              <a:rPr lang="tr-TR" b="1" dirty="0"/>
              <a:t>Örnek: </a:t>
            </a:r>
            <a:r>
              <a:rPr lang="tr-TR" dirty="0"/>
              <a:t>Yağmurda sırılsıklam olduk.</a:t>
            </a:r>
            <a:endParaRPr lang="tr-TR" b="1" dirty="0"/>
          </a:p>
          <a:p>
            <a:r>
              <a:rPr lang="tr-TR" b="1" dirty="0"/>
              <a:t>Örnek: </a:t>
            </a:r>
            <a:r>
              <a:rPr lang="tr-TR" dirty="0"/>
              <a:t>Sapsarı saçları vardı</a:t>
            </a:r>
            <a:br>
              <a:rPr lang="tr-TR" sz="1600" b="1" u="sng" dirty="0"/>
            </a:br>
            <a:endParaRPr lang="tr-TR" sz="1600"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19</a:t>
            </a:fld>
            <a:endParaRPr lang="tr-TR"/>
          </a:p>
        </p:txBody>
      </p:sp>
    </p:spTree>
    <p:extLst>
      <p:ext uri="{BB962C8B-B14F-4D97-AF65-F5344CB8AC3E}">
        <p14:creationId xmlns:p14="http://schemas.microsoft.com/office/powerpoint/2010/main" val="178615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1F497D"/>
                </a:solidFill>
              </a:rPr>
              <a:t>Temel Kavramlar</a:t>
            </a:r>
            <a:endParaRPr lang="tr-TR" dirty="0"/>
          </a:p>
        </p:txBody>
      </p:sp>
      <p:sp>
        <p:nvSpPr>
          <p:cNvPr id="3" name="2 İçerik Yer Tutucusu"/>
          <p:cNvSpPr>
            <a:spLocks noGrp="1"/>
          </p:cNvSpPr>
          <p:nvPr>
            <p:ph idx="1"/>
          </p:nvPr>
        </p:nvSpPr>
        <p:spPr/>
        <p:txBody>
          <a:bodyPr/>
          <a:lstStyle/>
          <a:p>
            <a:pPr algn="just"/>
            <a:r>
              <a:rPr lang="tr-TR" dirty="0"/>
              <a:t>Bu bölümde;      imla kurallarının ne olduğu,     bir yazıda doğabilecek yazım yanlışlarının neler olduğu, yazım yanlışlarının nasıl giderilmesi gerektiği konularına değinilecektir.</a:t>
            </a:r>
          </a:p>
          <a:p>
            <a:pPr algn="just">
              <a:buNone/>
            </a:pPr>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Sayıların Yazılışı </a:t>
            </a:r>
          </a:p>
        </p:txBody>
      </p:sp>
      <p:sp>
        <p:nvSpPr>
          <p:cNvPr id="3" name="İçerik Yer Tutucusu 2"/>
          <p:cNvSpPr>
            <a:spLocks noGrp="1"/>
          </p:cNvSpPr>
          <p:nvPr>
            <p:ph idx="1"/>
          </p:nvPr>
        </p:nvSpPr>
        <p:spPr/>
        <p:txBody>
          <a:bodyPr>
            <a:normAutofit fontScale="55000" lnSpcReduction="20000"/>
          </a:bodyPr>
          <a:lstStyle/>
          <a:p>
            <a:r>
              <a:rPr lang="tr-TR" b="1" dirty="0"/>
              <a:t>1. Sayılar harflerle de yazılabilir: </a:t>
            </a:r>
          </a:p>
          <a:p>
            <a:pPr lvl="0"/>
            <a:r>
              <a:rPr lang="tr-TR" dirty="0"/>
              <a:t>bin yıldan beri		on dört gün		haftanın beşinci günü</a:t>
            </a:r>
          </a:p>
          <a:p>
            <a:pPr lvl="0"/>
            <a:r>
              <a:rPr lang="tr-TR" dirty="0"/>
              <a:t>üç ayda bir		yüz soru			iki hafta sonra</a:t>
            </a:r>
          </a:p>
          <a:p>
            <a:pPr lvl="0"/>
            <a:r>
              <a:rPr lang="tr-TR" dirty="0"/>
              <a:t>üçüncü sınıf </a:t>
            </a:r>
          </a:p>
          <a:p>
            <a:pPr marL="0" indent="0">
              <a:buNone/>
            </a:pPr>
            <a:endParaRPr lang="tr-TR" dirty="0"/>
          </a:p>
          <a:p>
            <a:r>
              <a:rPr lang="tr-TR" dirty="0"/>
              <a:t>Buna karşılık saat, para tutarı, ölçü, istatistik verilere ilişkin sayılarda rakam kullanılır: </a:t>
            </a:r>
          </a:p>
          <a:p>
            <a:pPr lvl="0"/>
            <a:r>
              <a:rPr lang="tr-TR" dirty="0"/>
              <a:t>17.30’da		11.00’de		1. 500. 000 lira</a:t>
            </a:r>
          </a:p>
          <a:p>
            <a:pPr lvl="0"/>
            <a:r>
              <a:rPr lang="tr-TR" dirty="0"/>
              <a:t>25 kilogram	                150 kilometre	15 metre kumaş</a:t>
            </a:r>
          </a:p>
          <a:p>
            <a:pPr lvl="0"/>
            <a:r>
              <a:rPr lang="tr-TR" dirty="0"/>
              <a:t>1. 250. 000 kişi </a:t>
            </a:r>
          </a:p>
          <a:p>
            <a:pPr marL="0" indent="0">
              <a:buNone/>
            </a:pPr>
            <a:endParaRPr lang="tr-TR" dirty="0"/>
          </a:p>
          <a:p>
            <a:r>
              <a:rPr lang="tr-TR" dirty="0"/>
              <a:t>Saatler ve dakikalar metin içinde yazıyla da yazılabilir.</a:t>
            </a:r>
          </a:p>
          <a:p>
            <a:pPr lvl="0"/>
            <a:r>
              <a:rPr lang="tr-TR" dirty="0"/>
              <a:t>saat dokuzu beş geçe</a:t>
            </a:r>
          </a:p>
          <a:p>
            <a:pPr lvl="0"/>
            <a:r>
              <a:rPr lang="tr-TR" dirty="0"/>
              <a:t>saat yediye çeyrek kala</a:t>
            </a:r>
          </a:p>
          <a:p>
            <a:pPr lvl="0"/>
            <a:r>
              <a:rPr lang="tr-TR" dirty="0"/>
              <a:t>saat sekizi on dakika üç saniye geçe</a:t>
            </a:r>
          </a:p>
          <a:p>
            <a:pPr lvl="0"/>
            <a:r>
              <a:rPr lang="tr-TR" dirty="0"/>
              <a:t>mesela saat onda </a:t>
            </a:r>
          </a:p>
          <a:p>
            <a:pPr marL="0" indent="0">
              <a:buNone/>
            </a:pPr>
            <a:endParaRPr lang="tr-TR" dirty="0"/>
          </a:p>
          <a:p>
            <a:r>
              <a:rPr lang="tr-TR" dirty="0"/>
              <a:t>Dört veya daha çok basamaklı sayıların kolay okunabilmesi amacıyla içinde geçen bin, milyon, milyar ve trilyon sözleri harfle yazılabilir: </a:t>
            </a:r>
          </a:p>
          <a:p>
            <a:pPr lvl="0"/>
            <a:r>
              <a:rPr lang="tr-TR" dirty="0"/>
              <a:t>1 milyar 500 milyon kişi		3 bin 255 kalem	8 trilyon 412 milyar</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20</a:t>
            </a:fld>
            <a:endParaRPr lang="tr-TR"/>
          </a:p>
        </p:txBody>
      </p:sp>
    </p:spTree>
    <p:extLst>
      <p:ext uri="{BB962C8B-B14F-4D97-AF65-F5344CB8AC3E}">
        <p14:creationId xmlns:p14="http://schemas.microsoft.com/office/powerpoint/2010/main" val="156103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Sayıların Yazılışı </a:t>
            </a:r>
          </a:p>
        </p:txBody>
      </p:sp>
      <p:sp>
        <p:nvSpPr>
          <p:cNvPr id="3" name="İçerik Yer Tutucusu 2"/>
          <p:cNvSpPr>
            <a:spLocks noGrp="1"/>
          </p:cNvSpPr>
          <p:nvPr>
            <p:ph idx="1"/>
          </p:nvPr>
        </p:nvSpPr>
        <p:spPr/>
        <p:txBody>
          <a:bodyPr>
            <a:noAutofit/>
          </a:bodyPr>
          <a:lstStyle/>
          <a:p>
            <a:r>
              <a:rPr lang="tr-TR" sz="1600" b="1" dirty="0"/>
              <a:t>2. Birden fazla kelimeden oluşan sayılar ayrı yazılır:</a:t>
            </a:r>
          </a:p>
          <a:p>
            <a:pPr lvl="0"/>
            <a:r>
              <a:rPr lang="tr-TR" sz="1600" dirty="0"/>
              <a:t>iki yüz</a:t>
            </a:r>
          </a:p>
          <a:p>
            <a:pPr lvl="0"/>
            <a:r>
              <a:rPr lang="tr-TR" sz="1600" dirty="0"/>
              <a:t>üç yüz altmış beş</a:t>
            </a:r>
          </a:p>
          <a:p>
            <a:pPr lvl="0"/>
            <a:r>
              <a:rPr lang="tr-TR" sz="1600" dirty="0"/>
              <a:t>bin iki yüz elli bir</a:t>
            </a:r>
          </a:p>
          <a:p>
            <a:pPr marL="0" lvl="0" indent="0">
              <a:buNone/>
            </a:pPr>
            <a:endParaRPr lang="tr-TR" sz="1050" dirty="0"/>
          </a:p>
          <a:p>
            <a:r>
              <a:rPr lang="tr-TR" sz="1600" b="1" dirty="0"/>
              <a:t>3. Para ile ilgili işlemlerle senet, çek vb. ticari belgelerde geçen sayılar bitişik yazılır:</a:t>
            </a:r>
          </a:p>
          <a:p>
            <a:pPr lvl="0"/>
            <a:r>
              <a:rPr lang="tr-TR" sz="1600" dirty="0"/>
              <a:t>650,35 (</a:t>
            </a:r>
            <a:r>
              <a:rPr lang="tr-TR" sz="1600" dirty="0" err="1"/>
              <a:t>altıyüzelliTL,otuzbeşkr</a:t>
            </a:r>
            <a:r>
              <a:rPr lang="tr-TR" sz="1600" dirty="0"/>
              <a:t>.)</a:t>
            </a:r>
          </a:p>
          <a:p>
            <a:pPr marL="0" indent="0">
              <a:buNone/>
            </a:pPr>
            <a:endParaRPr lang="tr-TR" sz="1000" dirty="0"/>
          </a:p>
          <a:p>
            <a:r>
              <a:rPr lang="tr-TR" sz="1600" b="1" dirty="0"/>
              <a:t>4. Yüzde ve binde işaretleri yazılırken sayılarla işaret arasında boşluk bırakılmaz:</a:t>
            </a:r>
          </a:p>
          <a:p>
            <a:pPr lvl="0"/>
            <a:r>
              <a:rPr lang="tr-TR" sz="1600" dirty="0"/>
              <a:t>%25, </a:t>
            </a:r>
          </a:p>
          <a:p>
            <a:pPr lvl="0"/>
            <a:r>
              <a:rPr lang="tr-TR" sz="1600" dirty="0"/>
              <a:t>‰50 </a:t>
            </a:r>
          </a:p>
          <a:p>
            <a:pPr marL="0" indent="0">
              <a:buNone/>
            </a:pPr>
            <a:endParaRPr lang="tr-TR" sz="1050" dirty="0"/>
          </a:p>
          <a:p>
            <a:r>
              <a:rPr lang="tr-TR" sz="1600" b="1" dirty="0"/>
              <a:t>5. Adları sayılardan oluşan iskambil oyunları bitişik yazılır:</a:t>
            </a:r>
          </a:p>
          <a:p>
            <a:pPr lvl="0"/>
            <a:r>
              <a:rPr lang="tr-TR" sz="1600" dirty="0"/>
              <a:t>altmışaltı</a:t>
            </a:r>
          </a:p>
          <a:p>
            <a:pPr lvl="0"/>
            <a:r>
              <a:rPr lang="tr-TR" sz="1600" dirty="0" err="1"/>
              <a:t>ellibir</a:t>
            </a:r>
            <a:endParaRPr lang="tr-TR" sz="1600" dirty="0"/>
          </a:p>
          <a:p>
            <a:pPr lvl="0"/>
            <a:r>
              <a:rPr lang="tr-TR" sz="1600" dirty="0" err="1"/>
              <a:t>yirmibir</a:t>
            </a:r>
            <a:r>
              <a:rPr lang="tr-TR" sz="1600" dirty="0"/>
              <a:t> </a:t>
            </a:r>
          </a:p>
          <a:p>
            <a:pPr marL="0" indent="0">
              <a:buNone/>
            </a:pPr>
            <a:endParaRPr lang="tr-TR" sz="1600"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21</a:t>
            </a:fld>
            <a:endParaRPr lang="tr-TR"/>
          </a:p>
        </p:txBody>
      </p:sp>
    </p:spTree>
    <p:extLst>
      <p:ext uri="{BB962C8B-B14F-4D97-AF65-F5344CB8AC3E}">
        <p14:creationId xmlns:p14="http://schemas.microsoft.com/office/powerpoint/2010/main" val="3399401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Sayıların Yazılışı </a:t>
            </a:r>
          </a:p>
        </p:txBody>
      </p:sp>
      <p:sp>
        <p:nvSpPr>
          <p:cNvPr id="3" name="İçerik Yer Tutucusu 2"/>
          <p:cNvSpPr>
            <a:spLocks noGrp="1"/>
          </p:cNvSpPr>
          <p:nvPr>
            <p:ph idx="1"/>
          </p:nvPr>
        </p:nvSpPr>
        <p:spPr/>
        <p:txBody>
          <a:bodyPr>
            <a:normAutofit fontScale="62500" lnSpcReduction="20000"/>
          </a:bodyPr>
          <a:lstStyle/>
          <a:p>
            <a:r>
              <a:rPr lang="tr-TR" b="1" dirty="0"/>
              <a:t>6. Romen rakamları tarihî olaylarda, yüzyıllarda, hükümdar adlarında, tarihlerde ayların yazılışında, kitap ve dergi ciltlerinde, kitapların asıl bölümlerinden önceki sayfaların numaralandırılmasında, maddelerin </a:t>
            </a:r>
            <a:r>
              <a:rPr lang="tr-TR" b="1" dirty="0" err="1"/>
              <a:t>sıralandırılmasında</a:t>
            </a:r>
            <a:r>
              <a:rPr lang="tr-TR" b="1" dirty="0"/>
              <a:t> kullanılır:</a:t>
            </a:r>
          </a:p>
          <a:p>
            <a:pPr lvl="0"/>
            <a:r>
              <a:rPr lang="tr-TR" dirty="0"/>
              <a:t>II. Dünya Savaşı	XX. Yüzyıl		III. Selim</a:t>
            </a:r>
          </a:p>
          <a:p>
            <a:pPr lvl="0"/>
            <a:r>
              <a:rPr lang="tr-TR" dirty="0"/>
              <a:t>XIV. Louis		II. Wilhelm               	V. Karl</a:t>
            </a:r>
          </a:p>
          <a:p>
            <a:pPr lvl="0"/>
            <a:r>
              <a:rPr lang="tr-TR" dirty="0"/>
              <a:t>VIII. Edward		1.XI.1928                                 I. Cilt</a:t>
            </a:r>
          </a:p>
          <a:p>
            <a:pPr marL="0" indent="0">
              <a:buNone/>
            </a:pPr>
            <a:endParaRPr lang="tr-TR" dirty="0"/>
          </a:p>
          <a:p>
            <a:r>
              <a:rPr lang="tr-TR" b="1" dirty="0"/>
              <a:t>7. Dört veya daha çok basamaklı sayılar sondan sayılmak üzere üçlü gruplara ayrılarak yazılır ve aralarına nokta konur: </a:t>
            </a:r>
          </a:p>
          <a:p>
            <a:pPr lvl="0"/>
            <a:r>
              <a:rPr lang="tr-TR" dirty="0"/>
              <a:t>4.567</a:t>
            </a:r>
          </a:p>
          <a:p>
            <a:pPr lvl="0"/>
            <a:r>
              <a:rPr lang="tr-TR" dirty="0"/>
              <a:t>326.197</a:t>
            </a:r>
          </a:p>
          <a:p>
            <a:pPr lvl="0"/>
            <a:r>
              <a:rPr lang="tr-TR" dirty="0"/>
              <a:t>49.750.812</a:t>
            </a:r>
          </a:p>
          <a:p>
            <a:pPr lvl="0"/>
            <a:r>
              <a:rPr lang="tr-TR" dirty="0"/>
              <a:t>28.434.250.310.500 </a:t>
            </a:r>
          </a:p>
          <a:p>
            <a:pPr marL="0" indent="0">
              <a:buNone/>
            </a:pPr>
            <a:endParaRPr lang="tr-TR" dirty="0"/>
          </a:p>
          <a:p>
            <a:r>
              <a:rPr lang="tr-TR" b="1" dirty="0"/>
              <a:t>8. Sayılarda kesirler virgülle ayrılır:</a:t>
            </a:r>
          </a:p>
          <a:p>
            <a:pPr lvl="0"/>
            <a:r>
              <a:rPr lang="tr-TR" dirty="0"/>
              <a:t>15,2 (15 tam, onda 2)		5,26 (5 tam, yüzde 26) </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22</a:t>
            </a:fld>
            <a:endParaRPr lang="tr-TR"/>
          </a:p>
        </p:txBody>
      </p:sp>
    </p:spTree>
    <p:extLst>
      <p:ext uri="{BB962C8B-B14F-4D97-AF65-F5344CB8AC3E}">
        <p14:creationId xmlns:p14="http://schemas.microsoft.com/office/powerpoint/2010/main" val="2735175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Sayıların Yazılışı </a:t>
            </a:r>
          </a:p>
        </p:txBody>
      </p:sp>
      <p:sp>
        <p:nvSpPr>
          <p:cNvPr id="3" name="İçerik Yer Tutucusu 2"/>
          <p:cNvSpPr>
            <a:spLocks noGrp="1"/>
          </p:cNvSpPr>
          <p:nvPr>
            <p:ph idx="1"/>
          </p:nvPr>
        </p:nvSpPr>
        <p:spPr/>
        <p:txBody>
          <a:bodyPr>
            <a:normAutofit fontScale="62500" lnSpcReduction="20000"/>
          </a:bodyPr>
          <a:lstStyle/>
          <a:p>
            <a:r>
              <a:rPr lang="tr-TR" b="1" dirty="0"/>
              <a:t>9. Sıra sayıları yazıyla ve rakamla gösterilebilir. Rakamla gösterilmesi durumunda ya rakamdan sonra bir nokta konur ya da rakamdan sonra kesme işareti konularak derece gösteren ek yazılır:</a:t>
            </a:r>
          </a:p>
          <a:p>
            <a:pPr lvl="0"/>
            <a:r>
              <a:rPr lang="tr-TR" dirty="0"/>
              <a:t>15. (15’inci)		56. (56’ncı)		XX. (</a:t>
            </a:r>
            <a:r>
              <a:rPr lang="tr-TR" dirty="0" err="1"/>
              <a:t>XX’nci</a:t>
            </a:r>
            <a:r>
              <a:rPr lang="tr-TR" dirty="0"/>
              <a:t>)</a:t>
            </a:r>
          </a:p>
          <a:p>
            <a:r>
              <a:rPr lang="tr-TR" b="1" dirty="0"/>
              <a:t>NOT 1:</a:t>
            </a:r>
            <a:r>
              <a:rPr lang="tr-TR" dirty="0"/>
              <a:t> Sıra sayıları ekle gösterildiklerinde rakamdan sonra sadece kesme işareti ve ek yazılır, ayrıca nokta konmaz: 8.’inci değil 8’inci, 2.’nci değil 2’nci vb.</a:t>
            </a:r>
          </a:p>
          <a:p>
            <a:pPr marL="0" indent="0">
              <a:buNone/>
            </a:pPr>
            <a:r>
              <a:rPr lang="tr-TR" dirty="0"/>
              <a:t> </a:t>
            </a:r>
          </a:p>
          <a:p>
            <a:r>
              <a:rPr lang="tr-TR" b="1" dirty="0"/>
              <a:t>10. Üleştirme sayıları rakamla değil yazıyla belirtilir:</a:t>
            </a:r>
          </a:p>
          <a:p>
            <a:pPr lvl="0"/>
            <a:r>
              <a:rPr lang="tr-TR" dirty="0"/>
              <a:t>2’şer değil ikişer, 	9’ar değil dokuzar, 	100’er değil yüzer vb.</a:t>
            </a:r>
          </a:p>
          <a:p>
            <a:pPr marL="0" indent="0">
              <a:buNone/>
            </a:pPr>
            <a:endParaRPr lang="tr-TR" dirty="0"/>
          </a:p>
          <a:p>
            <a:r>
              <a:rPr lang="tr-TR" b="1" dirty="0"/>
              <a:t>11. Bayağı kesirlere getirilecek ekler alttaki sayı esas alınarak yazılır: </a:t>
            </a:r>
          </a:p>
          <a:p>
            <a:pPr lvl="0"/>
            <a:r>
              <a:rPr lang="tr-TR" dirty="0"/>
              <a:t>4/8’i (dört bölü sekizi), 	1/2’si (bir bölü ikisi) </a:t>
            </a:r>
          </a:p>
          <a:p>
            <a:pPr marL="0" indent="0">
              <a:buNone/>
            </a:pPr>
            <a:endParaRPr lang="tr-TR" dirty="0"/>
          </a:p>
          <a:p>
            <a:r>
              <a:rPr lang="tr-TR" b="1" dirty="0"/>
              <a:t>12. Bir zorunluluk olmadıkça cümle rakamla başlamaz.</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23</a:t>
            </a:fld>
            <a:endParaRPr lang="tr-TR"/>
          </a:p>
        </p:txBody>
      </p:sp>
    </p:spTree>
    <p:extLst>
      <p:ext uri="{BB962C8B-B14F-4D97-AF65-F5344CB8AC3E}">
        <p14:creationId xmlns:p14="http://schemas.microsoft.com/office/powerpoint/2010/main" val="464287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Alıştırmalar</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dirty="0"/>
              <a:t>ALIŞTIRMALAR</a:t>
            </a:r>
          </a:p>
          <a:p>
            <a:pPr marL="0" indent="0" algn="just">
              <a:buNone/>
            </a:pPr>
            <a:r>
              <a:rPr lang="tr-TR" b="1" dirty="0"/>
              <a:t>1.</a:t>
            </a:r>
            <a:r>
              <a:rPr lang="tr-TR" dirty="0"/>
              <a:t> Aşağıdakilerin hangisinde “ki” </a:t>
            </a:r>
            <a:r>
              <a:rPr lang="tr-TR" b="1" u="sng" dirty="0"/>
              <a:t>yanlış</a:t>
            </a:r>
            <a:r>
              <a:rPr lang="tr-TR" dirty="0"/>
              <a:t> yazılmıştır?</a:t>
            </a:r>
          </a:p>
          <a:p>
            <a:pPr marL="0" indent="0" algn="just">
              <a:buNone/>
            </a:pPr>
            <a:r>
              <a:rPr lang="tr-TR" dirty="0"/>
              <a:t>    </a:t>
            </a:r>
            <a:r>
              <a:rPr lang="tr-TR" b="1" dirty="0"/>
              <a:t>a. </a:t>
            </a:r>
            <a:r>
              <a:rPr lang="tr-TR" dirty="0"/>
              <a:t>Kim bu cennet vatanın uğruna olmaz ki feda?</a:t>
            </a:r>
          </a:p>
          <a:p>
            <a:pPr marL="0" indent="0" algn="just">
              <a:buNone/>
            </a:pPr>
            <a:r>
              <a:rPr lang="tr-TR" b="1" dirty="0"/>
              <a:t>    b.</a:t>
            </a:r>
            <a:r>
              <a:rPr lang="tr-TR" dirty="0"/>
              <a:t> Bahçedeki kuru yaprakları süpürdüm.</a:t>
            </a:r>
          </a:p>
          <a:p>
            <a:pPr marL="0" indent="0" algn="just">
              <a:buNone/>
            </a:pPr>
            <a:r>
              <a:rPr lang="tr-TR" b="1" dirty="0"/>
              <a:t>    c.</a:t>
            </a:r>
            <a:r>
              <a:rPr lang="tr-TR" dirty="0"/>
              <a:t> Evdeki çiçeklerin çoğu solmuştu.</a:t>
            </a:r>
          </a:p>
          <a:p>
            <a:pPr marL="0" indent="0" algn="just">
              <a:buNone/>
            </a:pPr>
            <a:r>
              <a:rPr lang="tr-TR" b="1" dirty="0"/>
              <a:t>    d.</a:t>
            </a:r>
            <a:r>
              <a:rPr lang="tr-TR" dirty="0"/>
              <a:t> Çok </a:t>
            </a:r>
            <a:r>
              <a:rPr lang="tr-TR" dirty="0" err="1"/>
              <a:t>şükürki</a:t>
            </a:r>
            <a:r>
              <a:rPr lang="tr-TR" dirty="0"/>
              <a:t>, karnımız tok.</a:t>
            </a:r>
          </a:p>
          <a:p>
            <a:pPr marL="0" indent="0" algn="just">
              <a:buNone/>
            </a:pPr>
            <a:r>
              <a:rPr lang="tr-TR" dirty="0"/>
              <a:t>    </a:t>
            </a:r>
            <a:r>
              <a:rPr lang="tr-TR" b="1" dirty="0"/>
              <a:t>e.</a:t>
            </a:r>
            <a:r>
              <a:rPr lang="tr-TR" dirty="0"/>
              <a:t> Sokaktaki çöpler toplanmamıştı.</a:t>
            </a:r>
          </a:p>
          <a:p>
            <a:pPr marL="0" indent="0" algn="just">
              <a:buNone/>
            </a:pPr>
            <a:r>
              <a:rPr lang="tr-TR" dirty="0"/>
              <a:t> </a:t>
            </a:r>
          </a:p>
          <a:p>
            <a:pPr marL="0" indent="0" algn="just">
              <a:buNone/>
            </a:pPr>
            <a:r>
              <a:rPr lang="tr-TR" b="1" dirty="0"/>
              <a:t>Açıklama:</a:t>
            </a:r>
            <a:r>
              <a:rPr lang="tr-TR" dirty="0"/>
              <a:t> Doğru cevap D’dir. Bağlaç olan “ki” kendisinden önce gelen sözcükten ayrı yazılır. Bu sözcük cümleden çıkarıldığında cümlenin anlamında önemli bir bozukluk olmaz.  D şıkkındaki “</a:t>
            </a:r>
            <a:r>
              <a:rPr lang="tr-TR" dirty="0" err="1"/>
              <a:t>şükürki</a:t>
            </a:r>
            <a:r>
              <a:rPr lang="tr-TR" dirty="0"/>
              <a:t>” “şükür ki” şeklinde  yazılmalıdır.</a:t>
            </a:r>
          </a:p>
          <a:p>
            <a:pPr marL="0" indent="0">
              <a:buNone/>
            </a:pPr>
            <a:r>
              <a:rPr lang="tr-TR" dirty="0"/>
              <a:t> </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24</a:t>
            </a:fld>
            <a:endParaRPr lang="tr-TR"/>
          </a:p>
        </p:txBody>
      </p:sp>
    </p:spTree>
    <p:extLst>
      <p:ext uri="{BB962C8B-B14F-4D97-AF65-F5344CB8AC3E}">
        <p14:creationId xmlns:p14="http://schemas.microsoft.com/office/powerpoint/2010/main" val="1675058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Alıştırmalar</a:t>
            </a: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a:t>2.</a:t>
            </a:r>
            <a:r>
              <a:rPr lang="tr-TR" dirty="0"/>
              <a:t> Aşağıdaki cümlelerin hangisinde “</a:t>
            </a:r>
            <a:r>
              <a:rPr lang="tr-TR" dirty="0" err="1"/>
              <a:t>de”nin</a:t>
            </a:r>
            <a:r>
              <a:rPr lang="tr-TR" dirty="0"/>
              <a:t> yazımı </a:t>
            </a:r>
            <a:r>
              <a:rPr lang="tr-TR" b="1" u="sng" dirty="0"/>
              <a:t>yanlıştır?</a:t>
            </a:r>
            <a:endParaRPr lang="tr-TR" dirty="0"/>
          </a:p>
          <a:p>
            <a:pPr marL="0" indent="0" algn="just">
              <a:buNone/>
            </a:pPr>
            <a:r>
              <a:rPr lang="tr-TR" dirty="0"/>
              <a:t>    </a:t>
            </a:r>
            <a:r>
              <a:rPr lang="tr-TR" b="1" dirty="0"/>
              <a:t>a. </a:t>
            </a:r>
            <a:r>
              <a:rPr lang="tr-TR" dirty="0"/>
              <a:t>Oraya gitsek de gitmesek de olanlar oldu.</a:t>
            </a:r>
          </a:p>
          <a:p>
            <a:pPr marL="0" indent="0" algn="just">
              <a:buNone/>
            </a:pPr>
            <a:r>
              <a:rPr lang="tr-TR" b="1" dirty="0"/>
              <a:t>    b.</a:t>
            </a:r>
            <a:r>
              <a:rPr lang="tr-TR" dirty="0"/>
              <a:t> Artık bize de gelmez oldu.</a:t>
            </a:r>
          </a:p>
          <a:p>
            <a:pPr marL="0" indent="0" algn="just">
              <a:buNone/>
            </a:pPr>
            <a:r>
              <a:rPr lang="tr-TR" b="1" dirty="0"/>
              <a:t>    c.</a:t>
            </a:r>
            <a:r>
              <a:rPr lang="tr-TR" dirty="0"/>
              <a:t> 1975’de bu evi satın aldık.</a:t>
            </a:r>
          </a:p>
          <a:p>
            <a:pPr marL="0" indent="0" algn="just">
              <a:buNone/>
            </a:pPr>
            <a:r>
              <a:rPr lang="tr-TR" b="1" dirty="0"/>
              <a:t>    d.</a:t>
            </a:r>
            <a:r>
              <a:rPr lang="tr-TR" dirty="0"/>
              <a:t> Ahmet’te çok ilginç bir kitap var.</a:t>
            </a:r>
          </a:p>
          <a:p>
            <a:pPr marL="0" indent="0" algn="just">
              <a:buNone/>
            </a:pPr>
            <a:r>
              <a:rPr lang="tr-TR" dirty="0"/>
              <a:t>    </a:t>
            </a:r>
            <a:r>
              <a:rPr lang="tr-TR" b="1" dirty="0"/>
              <a:t>e.</a:t>
            </a:r>
            <a:r>
              <a:rPr lang="tr-TR" dirty="0"/>
              <a:t> Bu sınıfta çok gürültü oluyor.</a:t>
            </a:r>
          </a:p>
          <a:p>
            <a:pPr marL="0" indent="0" algn="just">
              <a:buNone/>
            </a:pPr>
            <a:r>
              <a:rPr lang="tr-TR" dirty="0"/>
              <a:t> </a:t>
            </a:r>
          </a:p>
          <a:p>
            <a:pPr marL="0" indent="0" algn="just">
              <a:buNone/>
            </a:pPr>
            <a:r>
              <a:rPr lang="tr-TR" b="1" dirty="0"/>
              <a:t>Açıklama:</a:t>
            </a:r>
            <a:r>
              <a:rPr lang="tr-TR" dirty="0"/>
              <a:t> Doğru cevap C’dir. C şıkkındaki “1975’de” yerine “1975’te” biçiminde yazılmalıdır. Çünkü “ş” sert sessizdir ve bu sert sessiz harften sonra yumuşak sessiz harf gelemez. </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25</a:t>
            </a:fld>
            <a:endParaRPr lang="tr-TR"/>
          </a:p>
        </p:txBody>
      </p:sp>
    </p:spTree>
    <p:extLst>
      <p:ext uri="{BB962C8B-B14F-4D97-AF65-F5344CB8AC3E}">
        <p14:creationId xmlns:p14="http://schemas.microsoft.com/office/powerpoint/2010/main" val="713881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Alıştırmalar</a:t>
            </a:r>
            <a:endParaRPr lang="tr-TR" dirty="0"/>
          </a:p>
        </p:txBody>
      </p:sp>
      <p:sp>
        <p:nvSpPr>
          <p:cNvPr id="3" name="İçerik Yer Tutucusu 2"/>
          <p:cNvSpPr>
            <a:spLocks noGrp="1"/>
          </p:cNvSpPr>
          <p:nvPr>
            <p:ph idx="1"/>
          </p:nvPr>
        </p:nvSpPr>
        <p:spPr>
          <a:xfrm>
            <a:off x="457200" y="1417638"/>
            <a:ext cx="8229600" cy="4525963"/>
          </a:xfrm>
        </p:spPr>
        <p:txBody>
          <a:bodyPr>
            <a:normAutofit fontScale="85000" lnSpcReduction="20000"/>
          </a:bodyPr>
          <a:lstStyle/>
          <a:p>
            <a:pPr marL="0" indent="0" algn="just">
              <a:buNone/>
            </a:pPr>
            <a:r>
              <a:rPr lang="tr-TR" b="1" dirty="0"/>
              <a:t>3.</a:t>
            </a:r>
            <a:r>
              <a:rPr lang="tr-TR" dirty="0"/>
              <a:t> Aşağıdaki cümlelerin hangisinde </a:t>
            </a:r>
            <a:r>
              <a:rPr lang="en-GB" dirty="0" err="1"/>
              <a:t>soru</a:t>
            </a:r>
            <a:r>
              <a:rPr lang="en-GB" dirty="0"/>
              <a:t> </a:t>
            </a:r>
            <a:r>
              <a:rPr lang="en-GB" dirty="0" err="1"/>
              <a:t>eki</a:t>
            </a:r>
            <a:r>
              <a:rPr lang="en-GB" dirty="0"/>
              <a:t> “</a:t>
            </a:r>
            <a:r>
              <a:rPr lang="en-GB" dirty="0" err="1"/>
              <a:t>mı</a:t>
            </a:r>
            <a:r>
              <a:rPr lang="en-GB" dirty="0"/>
              <a:t>, mi, mu, </a:t>
            </a:r>
            <a:r>
              <a:rPr lang="en-GB" dirty="0" err="1"/>
              <a:t>mü</a:t>
            </a:r>
            <a:r>
              <a:rPr lang="en-GB" dirty="0"/>
              <a:t>” </a:t>
            </a:r>
            <a:r>
              <a:rPr lang="en-GB" b="1" u="sng" dirty="0" err="1"/>
              <a:t>yanlış</a:t>
            </a:r>
            <a:r>
              <a:rPr lang="en-GB" b="1" u="sng" dirty="0"/>
              <a:t> </a:t>
            </a:r>
            <a:r>
              <a:rPr lang="en-GB" dirty="0" err="1"/>
              <a:t>yazılmıştır</a:t>
            </a:r>
            <a:r>
              <a:rPr lang="en-GB" dirty="0"/>
              <a:t>?</a:t>
            </a:r>
            <a:endParaRPr lang="tr-TR" dirty="0"/>
          </a:p>
          <a:p>
            <a:pPr marL="0" indent="0" algn="just">
              <a:buNone/>
            </a:pPr>
            <a:r>
              <a:rPr lang="en-GB" dirty="0"/>
              <a:t> </a:t>
            </a:r>
            <a:endParaRPr lang="tr-TR" dirty="0"/>
          </a:p>
          <a:p>
            <a:pPr marL="0" indent="0" algn="just">
              <a:buNone/>
            </a:pPr>
            <a:r>
              <a:rPr lang="en-GB" dirty="0"/>
              <a:t> </a:t>
            </a:r>
            <a:r>
              <a:rPr lang="tr-TR" dirty="0"/>
              <a:t>   </a:t>
            </a:r>
            <a:r>
              <a:rPr lang="tr-TR" b="1" dirty="0"/>
              <a:t>a. </a:t>
            </a:r>
            <a:r>
              <a:rPr lang="tr-TR" dirty="0"/>
              <a:t>Bütün bu olaylara karşı mı çıktınız?</a:t>
            </a:r>
          </a:p>
          <a:p>
            <a:pPr marL="0" indent="0" algn="just">
              <a:buNone/>
            </a:pPr>
            <a:r>
              <a:rPr lang="tr-TR" b="1" dirty="0"/>
              <a:t>    b.</a:t>
            </a:r>
            <a:r>
              <a:rPr lang="tr-TR" dirty="0"/>
              <a:t> Zeki Bey zayıf mı zayıf bir adamdır.</a:t>
            </a:r>
          </a:p>
          <a:p>
            <a:pPr marL="0" indent="0" algn="just">
              <a:buNone/>
            </a:pPr>
            <a:r>
              <a:rPr lang="tr-TR" b="1" dirty="0"/>
              <a:t>    c.</a:t>
            </a:r>
            <a:r>
              <a:rPr lang="tr-TR" dirty="0"/>
              <a:t> Seçilen konu iyi mi bilmem orasını.</a:t>
            </a:r>
          </a:p>
          <a:p>
            <a:pPr marL="0" indent="0" algn="just">
              <a:buNone/>
            </a:pPr>
            <a:r>
              <a:rPr lang="tr-TR" b="1" dirty="0"/>
              <a:t>    d.</a:t>
            </a:r>
            <a:r>
              <a:rPr lang="tr-TR" dirty="0"/>
              <a:t> Yörenin turizme katkısı </a:t>
            </a:r>
            <a:r>
              <a:rPr lang="tr-TR" dirty="0" err="1"/>
              <a:t>olabilirmi</a:t>
            </a:r>
            <a:r>
              <a:rPr lang="tr-TR" dirty="0"/>
              <a:t>?</a:t>
            </a:r>
          </a:p>
          <a:p>
            <a:pPr marL="0" indent="0" algn="just">
              <a:buNone/>
            </a:pPr>
            <a:r>
              <a:rPr lang="tr-TR" dirty="0"/>
              <a:t>    </a:t>
            </a:r>
            <a:r>
              <a:rPr lang="tr-TR" b="1" dirty="0"/>
              <a:t>e.</a:t>
            </a:r>
            <a:r>
              <a:rPr lang="tr-TR" dirty="0"/>
              <a:t> Vazoların deseni güzel mi güzel.</a:t>
            </a:r>
          </a:p>
          <a:p>
            <a:pPr marL="0" indent="0" algn="just">
              <a:buNone/>
            </a:pPr>
            <a:r>
              <a:rPr lang="tr-TR" dirty="0"/>
              <a:t> </a:t>
            </a:r>
          </a:p>
          <a:p>
            <a:pPr marL="0" indent="0" algn="just">
              <a:buNone/>
            </a:pPr>
            <a:r>
              <a:rPr lang="tr-TR" b="1" dirty="0"/>
              <a:t>Açıklama:</a:t>
            </a:r>
            <a:r>
              <a:rPr lang="tr-TR" dirty="0"/>
              <a:t> Doğru cevap D’dir. </a:t>
            </a:r>
            <a:r>
              <a:rPr lang="en-GB" dirty="0" err="1"/>
              <a:t>Soru</a:t>
            </a:r>
            <a:r>
              <a:rPr lang="en-GB" dirty="0"/>
              <a:t> </a:t>
            </a:r>
            <a:r>
              <a:rPr lang="en-GB" dirty="0" err="1"/>
              <a:t>eki</a:t>
            </a:r>
            <a:r>
              <a:rPr lang="en-GB" dirty="0"/>
              <a:t> “</a:t>
            </a:r>
            <a:r>
              <a:rPr lang="en-GB" dirty="0" err="1"/>
              <a:t>mı</a:t>
            </a:r>
            <a:r>
              <a:rPr lang="en-GB" dirty="0"/>
              <a:t>, mi, mu, </a:t>
            </a:r>
            <a:r>
              <a:rPr lang="en-GB" dirty="0" err="1"/>
              <a:t>mü</a:t>
            </a:r>
            <a:r>
              <a:rPr lang="en-GB" dirty="0"/>
              <a:t>” </a:t>
            </a:r>
            <a:r>
              <a:rPr lang="en-GB" dirty="0" err="1"/>
              <a:t>kendisinden</a:t>
            </a:r>
            <a:r>
              <a:rPr lang="en-GB" dirty="0"/>
              <a:t> </a:t>
            </a:r>
            <a:r>
              <a:rPr lang="en-GB" dirty="0" err="1"/>
              <a:t>önce</a:t>
            </a:r>
            <a:r>
              <a:rPr lang="en-GB" dirty="0"/>
              <a:t> </a:t>
            </a:r>
            <a:r>
              <a:rPr lang="en-GB" dirty="0" err="1"/>
              <a:t>gelen</a:t>
            </a:r>
            <a:r>
              <a:rPr lang="en-GB" dirty="0"/>
              <a:t> </a:t>
            </a:r>
            <a:r>
              <a:rPr lang="en-GB" dirty="0" err="1"/>
              <a:t>sözcükten</a:t>
            </a:r>
            <a:r>
              <a:rPr lang="en-GB" dirty="0"/>
              <a:t> </a:t>
            </a:r>
            <a:r>
              <a:rPr lang="en-GB" dirty="0" err="1"/>
              <a:t>ayrı</a:t>
            </a:r>
            <a:r>
              <a:rPr lang="en-GB" dirty="0"/>
              <a:t> </a:t>
            </a:r>
            <a:r>
              <a:rPr lang="en-GB" dirty="0" err="1"/>
              <a:t>yazılır</a:t>
            </a:r>
            <a:r>
              <a:rPr lang="en-GB" dirty="0"/>
              <a:t>. </a:t>
            </a:r>
            <a:endParaRPr lang="tr-TR" dirty="0"/>
          </a:p>
          <a:p>
            <a:pPr marL="0" indent="0" algn="just">
              <a:buNone/>
            </a:pPr>
            <a:r>
              <a:rPr lang="tr-TR" dirty="0"/>
              <a:t> </a:t>
            </a:r>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26</a:t>
            </a:fld>
            <a:endParaRPr lang="tr-TR"/>
          </a:p>
        </p:txBody>
      </p:sp>
    </p:spTree>
    <p:extLst>
      <p:ext uri="{BB962C8B-B14F-4D97-AF65-F5344CB8AC3E}">
        <p14:creationId xmlns:p14="http://schemas.microsoft.com/office/powerpoint/2010/main" val="2092155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Alıştırmalar</a:t>
            </a:r>
            <a:endParaRPr lang="tr-TR" dirty="0"/>
          </a:p>
        </p:txBody>
      </p:sp>
      <p:sp>
        <p:nvSpPr>
          <p:cNvPr id="3" name="İçerik Yer Tutucusu 2"/>
          <p:cNvSpPr>
            <a:spLocks noGrp="1"/>
          </p:cNvSpPr>
          <p:nvPr>
            <p:ph idx="1"/>
          </p:nvPr>
        </p:nvSpPr>
        <p:spPr>
          <a:xfrm>
            <a:off x="457200" y="1417638"/>
            <a:ext cx="8229600" cy="4525963"/>
          </a:xfrm>
        </p:spPr>
        <p:txBody>
          <a:bodyPr>
            <a:normAutofit fontScale="47500" lnSpcReduction="20000"/>
          </a:bodyPr>
          <a:lstStyle/>
          <a:p>
            <a:pPr marL="0" indent="0" algn="just">
              <a:buNone/>
            </a:pPr>
            <a:r>
              <a:rPr lang="tr-TR" sz="4000" b="1" dirty="0"/>
              <a:t>4.</a:t>
            </a:r>
            <a:r>
              <a:rPr lang="tr-TR" sz="4000" dirty="0"/>
              <a:t> Aşağıdaki cümlelerin hangisinde </a:t>
            </a:r>
            <a:r>
              <a:rPr lang="en-GB" sz="4000" dirty="0" err="1"/>
              <a:t>pekiştirme</a:t>
            </a:r>
            <a:r>
              <a:rPr lang="en-GB" sz="4000" dirty="0"/>
              <a:t> </a:t>
            </a:r>
            <a:r>
              <a:rPr lang="en-GB" sz="4000" dirty="0" err="1"/>
              <a:t>sıfatının</a:t>
            </a:r>
            <a:r>
              <a:rPr lang="en-GB" sz="4000" dirty="0"/>
              <a:t> </a:t>
            </a:r>
            <a:r>
              <a:rPr lang="en-GB" sz="4000" dirty="0" err="1"/>
              <a:t>yazımı</a:t>
            </a:r>
            <a:r>
              <a:rPr lang="en-GB" sz="4000" dirty="0"/>
              <a:t> </a:t>
            </a:r>
            <a:r>
              <a:rPr lang="en-GB" sz="4000" dirty="0" err="1"/>
              <a:t>ile</a:t>
            </a:r>
            <a:r>
              <a:rPr lang="en-GB" sz="4000" dirty="0"/>
              <a:t> </a:t>
            </a:r>
            <a:r>
              <a:rPr lang="en-GB" sz="4000" dirty="0" err="1"/>
              <a:t>ilgili</a:t>
            </a:r>
            <a:r>
              <a:rPr lang="en-GB" sz="4000" dirty="0"/>
              <a:t> </a:t>
            </a:r>
            <a:r>
              <a:rPr lang="en-GB" sz="4000" dirty="0" err="1"/>
              <a:t>bir</a:t>
            </a:r>
            <a:r>
              <a:rPr lang="en-GB" sz="4000" dirty="0"/>
              <a:t> </a:t>
            </a:r>
            <a:r>
              <a:rPr lang="en-GB" sz="4000" dirty="0" err="1"/>
              <a:t>yanlışlık</a:t>
            </a:r>
            <a:r>
              <a:rPr lang="en-GB" sz="4000" dirty="0"/>
              <a:t> </a:t>
            </a:r>
            <a:r>
              <a:rPr lang="en-GB" sz="4000" b="1" u="sng" dirty="0" err="1"/>
              <a:t>vardır</a:t>
            </a:r>
            <a:r>
              <a:rPr lang="en-GB" sz="4000" b="1" u="sng" dirty="0"/>
              <a:t>?</a:t>
            </a:r>
            <a:endParaRPr lang="tr-TR" sz="4000" dirty="0"/>
          </a:p>
          <a:p>
            <a:pPr marL="0" indent="0" algn="just">
              <a:buNone/>
            </a:pPr>
            <a:r>
              <a:rPr lang="en-GB" sz="4000" dirty="0"/>
              <a:t> </a:t>
            </a:r>
            <a:endParaRPr lang="tr-TR" sz="4000" dirty="0"/>
          </a:p>
          <a:p>
            <a:pPr marL="0" indent="0" algn="just">
              <a:buNone/>
            </a:pPr>
            <a:r>
              <a:rPr lang="en-GB" sz="4000" dirty="0"/>
              <a:t> </a:t>
            </a:r>
            <a:r>
              <a:rPr lang="tr-TR" sz="4000" dirty="0"/>
              <a:t>   </a:t>
            </a:r>
            <a:r>
              <a:rPr lang="tr-TR" sz="4000" b="1" dirty="0"/>
              <a:t>a. </a:t>
            </a:r>
            <a:r>
              <a:rPr lang="tr-TR" sz="4000" dirty="0"/>
              <a:t>Yağmurdan dolayı çamur deryasına dönen sokaklarda dolaşırken sırılsıklam oldum.</a:t>
            </a:r>
          </a:p>
          <a:p>
            <a:pPr marL="0" indent="0" algn="just">
              <a:buNone/>
            </a:pPr>
            <a:r>
              <a:rPr lang="tr-TR" sz="4000" b="1" dirty="0"/>
              <a:t>    b.</a:t>
            </a:r>
            <a:r>
              <a:rPr lang="tr-TR" sz="4000" dirty="0"/>
              <a:t> Annem bütün çiçekleri sever. Pembe gülün rengi onun gönlünde başkadır. Hele pes pembe olursa onun için yeri daha da başkadır.</a:t>
            </a:r>
          </a:p>
          <a:p>
            <a:pPr marL="0" indent="0" algn="just">
              <a:buNone/>
            </a:pPr>
            <a:r>
              <a:rPr lang="tr-TR" sz="4000" b="1" dirty="0"/>
              <a:t>    c.</a:t>
            </a:r>
            <a:r>
              <a:rPr lang="tr-TR" sz="4000" dirty="0"/>
              <a:t> Polisler, güpegündüz hırsızlık yapan adamı hemen yakaladı.</a:t>
            </a:r>
          </a:p>
          <a:p>
            <a:pPr marL="0" indent="0" algn="just">
              <a:buNone/>
            </a:pPr>
            <a:r>
              <a:rPr lang="tr-TR" sz="4000" b="1" dirty="0"/>
              <a:t>    d.</a:t>
            </a:r>
            <a:r>
              <a:rPr lang="tr-TR" sz="4000" dirty="0"/>
              <a:t> Önümüzde yemyeşil tarlalar uzanıyordu.</a:t>
            </a:r>
          </a:p>
          <a:p>
            <a:pPr marL="0" indent="0" algn="just">
              <a:buNone/>
            </a:pPr>
            <a:r>
              <a:rPr lang="tr-TR" sz="4000" dirty="0"/>
              <a:t>    </a:t>
            </a:r>
            <a:r>
              <a:rPr lang="tr-TR" sz="4000" b="1" dirty="0"/>
              <a:t>e.</a:t>
            </a:r>
            <a:r>
              <a:rPr lang="tr-TR" sz="4000" dirty="0"/>
              <a:t> Çırılçıplak </a:t>
            </a:r>
            <a:r>
              <a:rPr lang="tr-TR" sz="4000" dirty="0" err="1"/>
              <a:t>gazatecilere</a:t>
            </a:r>
            <a:r>
              <a:rPr lang="tr-TR" sz="4000" dirty="0"/>
              <a:t> yakalanan sanatçı ateş püskürdü.</a:t>
            </a:r>
          </a:p>
          <a:p>
            <a:pPr marL="0" indent="0" algn="just">
              <a:buNone/>
            </a:pPr>
            <a:r>
              <a:rPr lang="tr-TR" sz="4000" dirty="0"/>
              <a:t> </a:t>
            </a:r>
          </a:p>
          <a:p>
            <a:pPr marL="0" indent="0" algn="just">
              <a:buNone/>
            </a:pPr>
            <a:r>
              <a:rPr lang="tr-TR" sz="4000" b="1" dirty="0"/>
              <a:t>Açıklama:</a:t>
            </a:r>
            <a:r>
              <a:rPr lang="tr-TR" sz="4000" dirty="0"/>
              <a:t> Doğru cevap B’dir. </a:t>
            </a:r>
            <a:r>
              <a:rPr lang="en-GB" sz="4000" dirty="0" err="1"/>
              <a:t>Pekiştirme</a:t>
            </a:r>
            <a:r>
              <a:rPr lang="en-GB" sz="4000" dirty="0"/>
              <a:t> </a:t>
            </a:r>
            <a:r>
              <a:rPr lang="en-GB" sz="4000" dirty="0" err="1"/>
              <a:t>sıfatları</a:t>
            </a:r>
            <a:r>
              <a:rPr lang="en-GB" sz="4000" dirty="0"/>
              <a:t>, </a:t>
            </a:r>
            <a:r>
              <a:rPr lang="en-GB" sz="4000" dirty="0" err="1"/>
              <a:t>sözcüğün</a:t>
            </a:r>
            <a:r>
              <a:rPr lang="en-GB" sz="4000" dirty="0"/>
              <a:t> ilk </a:t>
            </a:r>
            <a:r>
              <a:rPr lang="en-GB" sz="4000" dirty="0" err="1"/>
              <a:t>hecesinin</a:t>
            </a:r>
            <a:r>
              <a:rPr lang="en-GB" sz="4000" dirty="0"/>
              <a:t> </a:t>
            </a:r>
            <a:r>
              <a:rPr lang="en-GB" sz="4000" dirty="0" err="1"/>
              <a:t>ünlüyle</a:t>
            </a:r>
            <a:r>
              <a:rPr lang="en-GB" sz="4000" dirty="0"/>
              <a:t> </a:t>
            </a:r>
            <a:r>
              <a:rPr lang="en-GB" sz="4000" dirty="0" err="1"/>
              <a:t>biten</a:t>
            </a:r>
            <a:r>
              <a:rPr lang="en-GB" sz="4000" dirty="0"/>
              <a:t> </a:t>
            </a:r>
            <a:r>
              <a:rPr lang="en-GB" sz="4000" dirty="0" err="1"/>
              <a:t>kısmı</a:t>
            </a:r>
            <a:r>
              <a:rPr lang="en-GB" sz="4000" dirty="0"/>
              <a:t> </a:t>
            </a:r>
            <a:r>
              <a:rPr lang="en-GB" sz="4000" dirty="0" err="1"/>
              <a:t>alınarak</a:t>
            </a:r>
            <a:r>
              <a:rPr lang="en-GB" sz="4000" dirty="0"/>
              <a:t> </a:t>
            </a:r>
            <a:r>
              <a:rPr lang="en-GB" sz="4000" dirty="0" err="1"/>
              <a:t>bunlar</a:t>
            </a:r>
            <a:r>
              <a:rPr lang="en-GB" sz="4000" dirty="0"/>
              <a:t> “p, r, s, m” </a:t>
            </a:r>
            <a:r>
              <a:rPr lang="en-GB" sz="4000" dirty="0" err="1"/>
              <a:t>seslerinin</a:t>
            </a:r>
            <a:r>
              <a:rPr lang="en-GB" sz="4000" dirty="0"/>
              <a:t> </a:t>
            </a:r>
            <a:r>
              <a:rPr lang="en-GB" sz="4000" dirty="0" err="1"/>
              <a:t>getirilmesiyle</a:t>
            </a:r>
            <a:r>
              <a:rPr lang="en-GB" sz="4000" dirty="0"/>
              <a:t> </a:t>
            </a:r>
            <a:r>
              <a:rPr lang="en-GB" sz="4000" dirty="0" err="1"/>
              <a:t>türetilir</a:t>
            </a:r>
            <a:r>
              <a:rPr lang="en-GB" sz="4000" dirty="0"/>
              <a:t> </a:t>
            </a:r>
            <a:r>
              <a:rPr lang="en-GB" sz="4000" dirty="0" err="1"/>
              <a:t>ve</a:t>
            </a:r>
            <a:r>
              <a:rPr lang="en-GB" sz="4000" dirty="0"/>
              <a:t> </a:t>
            </a:r>
            <a:r>
              <a:rPr lang="en-GB" sz="4000" dirty="0" err="1"/>
              <a:t>bunlar</a:t>
            </a:r>
            <a:r>
              <a:rPr lang="en-GB" sz="4000" dirty="0"/>
              <a:t> </a:t>
            </a:r>
            <a:r>
              <a:rPr lang="en-GB" sz="4000" dirty="0" err="1"/>
              <a:t>birleşik</a:t>
            </a:r>
            <a:r>
              <a:rPr lang="en-GB" sz="4000" dirty="0"/>
              <a:t> </a:t>
            </a:r>
            <a:r>
              <a:rPr lang="en-GB" sz="4000" dirty="0" err="1"/>
              <a:t>yazılır</a:t>
            </a:r>
            <a:r>
              <a:rPr lang="en-GB" sz="4000" dirty="0"/>
              <a:t>. Bu </a:t>
            </a:r>
            <a:r>
              <a:rPr lang="en-GB" sz="4000" dirty="0" err="1"/>
              <a:t>nedenle</a:t>
            </a:r>
            <a:r>
              <a:rPr lang="en-GB" sz="4000" dirty="0"/>
              <a:t> B </a:t>
            </a:r>
            <a:r>
              <a:rPr lang="en-GB" sz="4000" dirty="0" err="1"/>
              <a:t>seçeneğinde</a:t>
            </a:r>
            <a:r>
              <a:rPr lang="en-GB" sz="4000" dirty="0"/>
              <a:t> </a:t>
            </a:r>
            <a:r>
              <a:rPr lang="en-GB" sz="4000" dirty="0" err="1"/>
              <a:t>verilen</a:t>
            </a:r>
            <a:r>
              <a:rPr lang="en-GB" sz="4000" dirty="0"/>
              <a:t> “pes </a:t>
            </a:r>
            <a:r>
              <a:rPr lang="en-GB" sz="4000" dirty="0" err="1"/>
              <a:t>pembe</a:t>
            </a:r>
            <a:r>
              <a:rPr lang="en-GB" sz="4000" dirty="0"/>
              <a:t>” </a:t>
            </a:r>
            <a:r>
              <a:rPr lang="en-GB" sz="4000" dirty="0" err="1"/>
              <a:t>sözcüğü</a:t>
            </a:r>
            <a:r>
              <a:rPr lang="en-GB" sz="4000" dirty="0"/>
              <a:t> “</a:t>
            </a:r>
            <a:r>
              <a:rPr lang="en-GB" sz="4000" dirty="0" err="1"/>
              <a:t>pespembe</a:t>
            </a:r>
            <a:r>
              <a:rPr lang="en-GB" sz="4000" dirty="0"/>
              <a:t>” </a:t>
            </a:r>
            <a:r>
              <a:rPr lang="en-GB" sz="4000" dirty="0" err="1"/>
              <a:t>olarak</a:t>
            </a:r>
            <a:r>
              <a:rPr lang="en-GB" sz="4000" dirty="0"/>
              <a:t> </a:t>
            </a:r>
            <a:r>
              <a:rPr lang="en-GB" sz="4000" dirty="0" err="1"/>
              <a:t>yazılmalıydı</a:t>
            </a:r>
            <a:r>
              <a:rPr lang="en-GB" sz="4000" dirty="0"/>
              <a:t>.</a:t>
            </a:r>
            <a:endParaRPr lang="tr-TR" sz="4000" dirty="0"/>
          </a:p>
          <a:p>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27</a:t>
            </a:fld>
            <a:endParaRPr lang="tr-TR"/>
          </a:p>
        </p:txBody>
      </p:sp>
    </p:spTree>
    <p:extLst>
      <p:ext uri="{BB962C8B-B14F-4D97-AF65-F5344CB8AC3E}">
        <p14:creationId xmlns:p14="http://schemas.microsoft.com/office/powerpoint/2010/main" val="2434698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t>Kaynakça</a:t>
            </a:r>
            <a:endParaRPr lang="tr-TR" dirty="0"/>
          </a:p>
        </p:txBody>
      </p:sp>
      <p:sp>
        <p:nvSpPr>
          <p:cNvPr id="3" name="2 İçerik Yer Tutucusu"/>
          <p:cNvSpPr>
            <a:spLocks noGrp="1"/>
          </p:cNvSpPr>
          <p:nvPr>
            <p:ph idx="1"/>
          </p:nvPr>
        </p:nvSpPr>
        <p:spPr/>
        <p:txBody>
          <a:bodyPr>
            <a:normAutofit fontScale="92500" lnSpcReduction="20000"/>
          </a:bodyPr>
          <a:lstStyle/>
          <a:p>
            <a:pPr lvl="0"/>
            <a:r>
              <a:rPr lang="tr-TR" dirty="0"/>
              <a:t>Rekin Ertem- İsa </a:t>
            </a:r>
            <a:r>
              <a:rPr lang="tr-TR" dirty="0" err="1"/>
              <a:t>Kocakaplan</a:t>
            </a:r>
            <a:r>
              <a:rPr lang="tr-TR" dirty="0"/>
              <a:t>, Üniversitelerde Türk Dili ve Kompozisyon, Kesit Yayınları, İstanbul, 2011.</a:t>
            </a:r>
          </a:p>
          <a:p>
            <a:pPr lvl="0"/>
            <a:r>
              <a:rPr lang="tr-TR" dirty="0"/>
              <a:t>Mehmet Dursun Erdem, Mustafa Karataş, Erkan </a:t>
            </a:r>
            <a:r>
              <a:rPr lang="tr-TR" dirty="0" err="1"/>
              <a:t>Hirik</a:t>
            </a:r>
            <a:r>
              <a:rPr lang="tr-TR" dirty="0"/>
              <a:t>, Yeni Türk Dili, Maarif Mektepleri Yayınları, Ankara, 2005.</a:t>
            </a:r>
          </a:p>
          <a:p>
            <a:pPr lvl="0"/>
            <a:r>
              <a:rPr lang="tr-TR" dirty="0"/>
              <a:t>Doğan Aksan, Türkçenin Gücü, Bilgi  Yayınevi, Ankara, 2008.</a:t>
            </a:r>
          </a:p>
          <a:p>
            <a:pPr lvl="0"/>
            <a:r>
              <a:rPr lang="tr-TR" dirty="0"/>
              <a:t>Editör Ceyhun Vedat Uygur, Yaşar Öztürk, Şerif </a:t>
            </a:r>
            <a:r>
              <a:rPr lang="tr-TR" dirty="0" err="1"/>
              <a:t>Kutludağ</a:t>
            </a:r>
            <a:r>
              <a:rPr lang="tr-TR" dirty="0"/>
              <a:t>, Şenel Çalışkan, Aliye </a:t>
            </a:r>
            <a:r>
              <a:rPr lang="tr-TR" dirty="0" err="1"/>
              <a:t>Tokmakoğlu</a:t>
            </a:r>
            <a:r>
              <a:rPr lang="tr-TR" dirty="0"/>
              <a:t>, Üniversiteler İçin Türk Dili Yazılı ve Sözlü Anlatım, Kriter Yayınevi, İstanbul, 2008.</a:t>
            </a:r>
          </a:p>
          <a:p>
            <a:pPr lvl="0"/>
            <a:r>
              <a:rPr lang="tr-TR" dirty="0"/>
              <a:t>Kemal Ateş, Türk Dili, Ankara, 1999.</a:t>
            </a:r>
          </a:p>
          <a:p>
            <a:pPr marL="0" indent="0">
              <a:buNone/>
            </a:pPr>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t>Kaynakça</a:t>
            </a:r>
            <a:endParaRPr lang="tr-TR" dirty="0"/>
          </a:p>
        </p:txBody>
      </p:sp>
      <p:sp>
        <p:nvSpPr>
          <p:cNvPr id="3" name="2 İçerik Yer Tutucusu"/>
          <p:cNvSpPr>
            <a:spLocks noGrp="1"/>
          </p:cNvSpPr>
          <p:nvPr>
            <p:ph idx="1"/>
          </p:nvPr>
        </p:nvSpPr>
        <p:spPr/>
        <p:txBody>
          <a:bodyPr>
            <a:normAutofit/>
          </a:bodyPr>
          <a:lstStyle/>
          <a:p>
            <a:pPr lvl="0"/>
            <a:r>
              <a:rPr lang="tr-TR" dirty="0"/>
              <a:t>Zeynep Korkmaz, Ahmet B. </a:t>
            </a:r>
            <a:r>
              <a:rPr lang="tr-TR" dirty="0" err="1"/>
              <a:t>Ercilasun</a:t>
            </a:r>
            <a:r>
              <a:rPr lang="tr-TR" dirty="0"/>
              <a:t>, Tuncer </a:t>
            </a:r>
            <a:r>
              <a:rPr lang="tr-TR" dirty="0" err="1"/>
              <a:t>Gülensoy</a:t>
            </a:r>
            <a:r>
              <a:rPr lang="tr-TR" dirty="0"/>
              <a:t>, İsmail Parlatır, Hamza Zülfikar, Necat Birinci, Türk Dili ve Kompozisyon, Ekin Kitabevi, Ankara, 2005.</a:t>
            </a:r>
          </a:p>
          <a:p>
            <a:pPr lvl="0"/>
            <a:r>
              <a:rPr lang="tr-TR" dirty="0"/>
              <a:t>Süer Eker, Çağdaş Türk Dili, Grafiker Yayınları, Ankara, 2003.</a:t>
            </a:r>
          </a:p>
          <a:p>
            <a:pPr lvl="0"/>
            <a:r>
              <a:rPr lang="tr-TR" dirty="0"/>
              <a:t>Yazım Kılavuzu, TDK Yayınları,  Ankara, 2008.</a:t>
            </a:r>
          </a:p>
          <a:p>
            <a:pPr lvl="0"/>
            <a:r>
              <a:rPr lang="tr-TR" dirty="0"/>
              <a:t>http://www.tdk.gov.tr</a:t>
            </a:r>
          </a:p>
          <a:p>
            <a:pPr marL="0" indent="0">
              <a:buNone/>
            </a:pPr>
            <a:endParaRPr lang="tr-TR" dirty="0"/>
          </a:p>
          <a:p>
            <a:pPr marL="0" indent="0">
              <a:buNone/>
            </a:pPr>
            <a:endParaRPr lang="tr-TR" dirty="0"/>
          </a:p>
        </p:txBody>
      </p:sp>
      <p:sp>
        <p:nvSpPr>
          <p:cNvPr id="4" name="3 Altbilgi Yer Tutucusu"/>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4 Slayt Numarası Yer Tutucusu"/>
          <p:cNvSpPr>
            <a:spLocks noGrp="1"/>
          </p:cNvSpPr>
          <p:nvPr>
            <p:ph type="sldNum" sz="quarter" idx="12"/>
          </p:nvPr>
        </p:nvSpPr>
        <p:spPr/>
        <p:txBody>
          <a:bodyPr/>
          <a:lstStyle/>
          <a:p>
            <a:fld id="{F5241D30-471F-4A7E-8796-A38B74581AEE}" type="slidenum">
              <a:rPr lang="tr-TR" smtClean="0"/>
              <a:pPr/>
              <a:t>29</a:t>
            </a:fld>
            <a:endParaRPr lang="tr-TR"/>
          </a:p>
        </p:txBody>
      </p:sp>
    </p:spTree>
    <p:extLst>
      <p:ext uri="{BB962C8B-B14F-4D97-AF65-F5344CB8AC3E}">
        <p14:creationId xmlns:p14="http://schemas.microsoft.com/office/powerpoint/2010/main" val="23682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Yazım Kuralları</a:t>
            </a:r>
          </a:p>
        </p:txBody>
      </p:sp>
      <p:sp>
        <p:nvSpPr>
          <p:cNvPr id="3" name="İçerik Yer Tutucusu 2"/>
          <p:cNvSpPr>
            <a:spLocks noGrp="1"/>
          </p:cNvSpPr>
          <p:nvPr>
            <p:ph idx="1"/>
          </p:nvPr>
        </p:nvSpPr>
        <p:spPr/>
        <p:txBody>
          <a:bodyPr>
            <a:normAutofit fontScale="77500" lnSpcReduction="20000"/>
          </a:bodyPr>
          <a:lstStyle/>
          <a:p>
            <a:pPr algn="just"/>
            <a:r>
              <a:rPr lang="tr-TR" dirty="0"/>
              <a:t>Yazıda doğabilecek karışıklıkların önüne geçmek, yanlış okumayı önlemek, okumayı ve anlamayı kolaylaştırmak, herkesin aynı şekilde yazıp okumasını sağlamak için belirlenmiş olan kurallara imlâ (yazım) kuralları denir.</a:t>
            </a:r>
          </a:p>
          <a:p>
            <a:pPr marL="0" indent="0" algn="just">
              <a:buNone/>
            </a:pPr>
            <a:endParaRPr lang="tr-TR" dirty="0"/>
          </a:p>
          <a:p>
            <a:pPr algn="just"/>
            <a:r>
              <a:rPr lang="tr-TR" dirty="0"/>
              <a:t>Dilimizi güzel kullanmak, söylemek istediklerimizi iyi anlatabilmek için bu kuralları bilmemiz gerekmektedir. Konuşulduğu gibi yazma, teknolojinin yazıyı etkilemesi her dilde görülebilen bir eğilimdir. Ancak bu eğilimin doğru olduğu düşünülmemelidir. İnsanın kendi dili, onun dünyada sahip olduğu en mukaddes varlığıdır. Bu sebeple insanın kendi dilini sevmesi, ona şuurlu bir saygı duyması, milli bir borçtur. Dili sevmek, dile saygı duymak onun kanunlarına hürmet etmek, onun yapısına aykırı kullanışlara kapılmamak, onu içten ve dıştan gelecek yabancı tesirlerden ve zorlamalardan korumak gerekmektedir.</a:t>
            </a:r>
          </a:p>
          <a:p>
            <a:pPr algn="just"/>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3</a:t>
            </a:fld>
            <a:endParaRPr lang="tr-TR"/>
          </a:p>
        </p:txBody>
      </p:sp>
    </p:spTree>
    <p:extLst>
      <p:ext uri="{BB962C8B-B14F-4D97-AF65-F5344CB8AC3E}">
        <p14:creationId xmlns:p14="http://schemas.microsoft.com/office/powerpoint/2010/main" val="3815985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Teşekkür Ederim</a:t>
            </a:r>
          </a:p>
        </p:txBody>
      </p:sp>
      <p:sp>
        <p:nvSpPr>
          <p:cNvPr id="3" name="2 İçerik Yer Tutucusu"/>
          <p:cNvSpPr>
            <a:spLocks noGrp="1"/>
          </p:cNvSpPr>
          <p:nvPr>
            <p:ph idx="1"/>
            <p:custDataLst>
              <p:tags r:id="rId1"/>
            </p:custDataLst>
          </p:nvPr>
        </p:nvSpPr>
        <p:spPr/>
        <p:txBody>
          <a:bodyPr>
            <a:normAutofit/>
          </a:bodyPr>
          <a:lstStyle/>
          <a:p>
            <a:pPr lvl="0" algn="ctr">
              <a:buNone/>
            </a:pPr>
            <a:endParaRPr lang="tr-TR" sz="4100" b="1" i="1" dirty="0">
              <a:effectLst>
                <a:outerShdw blurRad="38100" dist="38100" dir="2700000" algn="tl">
                  <a:srgbClr val="000000">
                    <a:alpha val="43137"/>
                  </a:srgbClr>
                </a:outerShdw>
              </a:effectLst>
            </a:endParaRPr>
          </a:p>
          <a:p>
            <a:pPr marL="0" indent="0" algn="ctr">
              <a:buNone/>
            </a:pPr>
            <a:r>
              <a:rPr lang="tr-TR" sz="4100" b="1" i="1" dirty="0">
                <a:effectLst>
                  <a:outerShdw blurRad="38100" dist="38100" dir="2700000" algn="tl">
                    <a:srgbClr val="000000">
                      <a:alpha val="43137"/>
                    </a:srgbClr>
                  </a:outerShdw>
                </a:effectLst>
              </a:rPr>
              <a:t>Sağlıklı ve mutlu bir hafta geçirmeniz temennisiyle, iyi çalışmalar dilerim…</a:t>
            </a:r>
          </a:p>
          <a:p>
            <a:pPr marL="0" indent="0" algn="ctr">
              <a:buNone/>
            </a:pPr>
            <a:endParaRPr lang="tr-TR" sz="4100" b="1" i="1" dirty="0">
              <a:effectLst>
                <a:outerShdw blurRad="38100" dist="38100" dir="2700000" algn="tl">
                  <a:srgbClr val="000000">
                    <a:alpha val="43137"/>
                  </a:srgbClr>
                </a:outerShdw>
              </a:effectLst>
            </a:endParaRP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30</a:t>
            </a:fld>
            <a:endParaRPr lang="tr-TR"/>
          </a:p>
        </p:txBody>
      </p:sp>
      <p:pic>
        <p:nvPicPr>
          <p:cNvPr id="6" name="2 Resim" descr="Logo_180_202_Modified.PNG"/>
          <p:cNvPicPr/>
          <p:nvPr/>
        </p:nvPicPr>
        <p:blipFill>
          <a:blip r:embed="rId3" cstate="print"/>
          <a:stretch>
            <a:fillRect/>
          </a:stretch>
        </p:blipFill>
        <p:spPr>
          <a:xfrm>
            <a:off x="323528" y="332656"/>
            <a:ext cx="838706" cy="9361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 Bağlaç Olan da, de’nin Yazılışı  </a:t>
            </a:r>
            <a:endParaRPr lang="tr-TR" dirty="0"/>
          </a:p>
        </p:txBody>
      </p:sp>
      <p:sp>
        <p:nvSpPr>
          <p:cNvPr id="3" name="İçerik Yer Tutucusu 2"/>
          <p:cNvSpPr>
            <a:spLocks noGrp="1"/>
          </p:cNvSpPr>
          <p:nvPr>
            <p:ph idx="1"/>
          </p:nvPr>
        </p:nvSpPr>
        <p:spPr/>
        <p:txBody>
          <a:bodyPr>
            <a:normAutofit/>
          </a:bodyPr>
          <a:lstStyle/>
          <a:p>
            <a:r>
              <a:rPr lang="tr-TR" dirty="0"/>
              <a:t>Bağlaç olan </a:t>
            </a:r>
            <a:r>
              <a:rPr lang="tr-TR" i="1" dirty="0"/>
              <a:t>da / de</a:t>
            </a:r>
            <a:r>
              <a:rPr lang="tr-TR" dirty="0"/>
              <a:t> ayrı yazılır ve kendisinden önceki kelimenin son ünlüsüne bağlı olarak büyük ünlü uyumuna uyar:</a:t>
            </a:r>
          </a:p>
          <a:p>
            <a:pPr lvl="0"/>
            <a:r>
              <a:rPr lang="tr-TR" i="1" dirty="0"/>
              <a:t>Kızı da geldi gelini de. </a:t>
            </a:r>
            <a:endParaRPr lang="tr-TR" dirty="0"/>
          </a:p>
          <a:p>
            <a:pPr lvl="0"/>
            <a:r>
              <a:rPr lang="tr-TR" i="1" dirty="0"/>
              <a:t>Durumu oğluna da bildirdi. </a:t>
            </a:r>
            <a:endParaRPr lang="tr-TR" dirty="0"/>
          </a:p>
          <a:p>
            <a:pPr lvl="0"/>
            <a:r>
              <a:rPr lang="tr-TR" i="1" dirty="0"/>
              <a:t>Sen de mi kardeşim?</a:t>
            </a:r>
            <a:endParaRPr lang="tr-TR" dirty="0"/>
          </a:p>
          <a:p>
            <a:pPr lvl="0"/>
            <a:r>
              <a:rPr lang="tr-TR" i="1" dirty="0"/>
              <a:t>Güç de olsa.</a:t>
            </a:r>
            <a:endParaRPr lang="tr-TR" dirty="0"/>
          </a:p>
          <a:p>
            <a:pPr lvl="0"/>
            <a:r>
              <a:rPr lang="tr-TR" i="1" dirty="0"/>
              <a:t>Konuşur da konuşur.</a:t>
            </a: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4</a:t>
            </a:fld>
            <a:endParaRPr lang="tr-TR"/>
          </a:p>
        </p:txBody>
      </p:sp>
    </p:spTree>
    <p:extLst>
      <p:ext uri="{BB962C8B-B14F-4D97-AF65-F5344CB8AC3E}">
        <p14:creationId xmlns:p14="http://schemas.microsoft.com/office/powerpoint/2010/main" val="332684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 Bağlaç Olan da, de’nin Yazılışı  </a:t>
            </a:r>
            <a:endParaRPr lang="tr-TR" dirty="0"/>
          </a:p>
        </p:txBody>
      </p:sp>
      <p:sp>
        <p:nvSpPr>
          <p:cNvPr id="3" name="İçerik Yer Tutucusu 2"/>
          <p:cNvSpPr>
            <a:spLocks noGrp="1"/>
          </p:cNvSpPr>
          <p:nvPr>
            <p:ph idx="1"/>
          </p:nvPr>
        </p:nvSpPr>
        <p:spPr/>
        <p:txBody>
          <a:bodyPr>
            <a:normAutofit/>
          </a:bodyPr>
          <a:lstStyle/>
          <a:p>
            <a:r>
              <a:rPr lang="tr-TR" b="1" dirty="0"/>
              <a:t>Not 1: </a:t>
            </a:r>
            <a:r>
              <a:rPr lang="tr-TR" dirty="0"/>
              <a:t>Ayrı yazılan </a:t>
            </a:r>
            <a:r>
              <a:rPr lang="tr-TR" i="1" dirty="0"/>
              <a:t>da / de </a:t>
            </a:r>
            <a:r>
              <a:rPr lang="tr-TR" dirty="0"/>
              <a:t>hiçbir zaman </a:t>
            </a:r>
            <a:r>
              <a:rPr lang="tr-TR" i="1" dirty="0"/>
              <a:t>ta / te </a:t>
            </a:r>
            <a:r>
              <a:rPr lang="tr-TR" dirty="0"/>
              <a:t>biçiminde yazılmaz: </a:t>
            </a:r>
          </a:p>
          <a:p>
            <a:r>
              <a:rPr lang="tr-TR" dirty="0"/>
              <a:t>Doğru: </a:t>
            </a:r>
            <a:r>
              <a:rPr lang="tr-TR" i="1" dirty="0"/>
              <a:t>Gidip de gelmemek var, gelip de görmemek var.</a:t>
            </a:r>
            <a:endParaRPr lang="tr-TR" dirty="0"/>
          </a:p>
          <a:p>
            <a:r>
              <a:rPr lang="tr-TR" dirty="0"/>
              <a:t>Yanlış: </a:t>
            </a:r>
            <a:r>
              <a:rPr lang="tr-TR" i="1" dirty="0"/>
              <a:t>Gidip te gelmemek var, gelip te görmemek var.</a:t>
            </a:r>
            <a:endParaRPr lang="tr-TR" dirty="0"/>
          </a:p>
          <a:p>
            <a:r>
              <a:rPr lang="tr-TR" dirty="0"/>
              <a:t>Doğru: </a:t>
            </a:r>
            <a:r>
              <a:rPr lang="tr-TR" i="1" dirty="0"/>
              <a:t>Sertaç da mı size gelecek?</a:t>
            </a:r>
            <a:endParaRPr lang="tr-TR" dirty="0"/>
          </a:p>
          <a:p>
            <a:r>
              <a:rPr lang="tr-TR" dirty="0"/>
              <a:t>Yanlış: Sertaç ta mı size gelecek? / Sertaç’ta mı size gelecek?</a:t>
            </a:r>
          </a:p>
          <a:p>
            <a:pPr marL="0" lv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5</a:t>
            </a:fld>
            <a:endParaRPr lang="tr-TR"/>
          </a:p>
        </p:txBody>
      </p:sp>
    </p:spTree>
    <p:extLst>
      <p:ext uri="{BB962C8B-B14F-4D97-AF65-F5344CB8AC3E}">
        <p14:creationId xmlns:p14="http://schemas.microsoft.com/office/powerpoint/2010/main" val="121190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 Bağlaç Olan da, de’nin Yazılışı  </a:t>
            </a:r>
            <a:endParaRPr lang="tr-TR" dirty="0"/>
          </a:p>
        </p:txBody>
      </p:sp>
      <p:sp>
        <p:nvSpPr>
          <p:cNvPr id="3" name="İçerik Yer Tutucusu 2"/>
          <p:cNvSpPr>
            <a:spLocks noGrp="1"/>
          </p:cNvSpPr>
          <p:nvPr>
            <p:ph idx="1"/>
          </p:nvPr>
        </p:nvSpPr>
        <p:spPr/>
        <p:txBody>
          <a:bodyPr>
            <a:normAutofit/>
          </a:bodyPr>
          <a:lstStyle/>
          <a:p>
            <a:r>
              <a:rPr lang="tr-TR" b="1" dirty="0"/>
              <a:t>Not 2: </a:t>
            </a:r>
            <a:r>
              <a:rPr lang="tr-TR" i="1" dirty="0"/>
              <a:t>Ya</a:t>
            </a:r>
            <a:r>
              <a:rPr lang="tr-TR" dirty="0"/>
              <a:t> sözüyle birlikte kullanılan </a:t>
            </a:r>
            <a:r>
              <a:rPr lang="tr-TR" i="1" dirty="0"/>
              <a:t>da</a:t>
            </a:r>
            <a:r>
              <a:rPr lang="tr-TR" dirty="0"/>
              <a:t> ayrı yazılır: ya da</a:t>
            </a:r>
          </a:p>
          <a:p>
            <a:pPr lvl="0"/>
            <a:r>
              <a:rPr lang="tr-TR" i="1" dirty="0"/>
              <a:t>Sıla ya benimle dışarı çık ya da evde ders çalış.</a:t>
            </a:r>
            <a:endParaRPr lang="tr-TR" dirty="0"/>
          </a:p>
          <a:p>
            <a:r>
              <a:rPr lang="tr-TR" b="1" dirty="0"/>
              <a:t>Not 3: </a:t>
            </a:r>
            <a:r>
              <a:rPr lang="tr-TR" i="1" dirty="0"/>
              <a:t>Da / de </a:t>
            </a:r>
            <a:r>
              <a:rPr lang="tr-TR" dirty="0"/>
              <a:t>bağlacını kendisinden önceki kelimeden kesme ile ayırmak yanlıştır: </a:t>
            </a:r>
          </a:p>
          <a:p>
            <a:r>
              <a:rPr lang="tr-TR" dirty="0"/>
              <a:t>Doğru: </a:t>
            </a:r>
            <a:r>
              <a:rPr lang="tr-TR" i="1" dirty="0"/>
              <a:t>Kadir de geldi.</a:t>
            </a:r>
            <a:endParaRPr lang="tr-TR" dirty="0"/>
          </a:p>
          <a:p>
            <a:r>
              <a:rPr lang="tr-TR" dirty="0"/>
              <a:t>Yanlış:</a:t>
            </a:r>
            <a:r>
              <a:rPr lang="tr-TR" i="1" dirty="0"/>
              <a:t> Kadir’de geldi. </a:t>
            </a:r>
            <a:endParaRPr lang="tr-TR" dirty="0"/>
          </a:p>
          <a:p>
            <a:r>
              <a:rPr lang="tr-TR" dirty="0"/>
              <a:t>Doğru:</a:t>
            </a:r>
            <a:r>
              <a:rPr lang="tr-TR" i="1" dirty="0"/>
              <a:t> Kitabın kapağına da dikkat et</a:t>
            </a:r>
            <a:r>
              <a:rPr lang="tr-TR" dirty="0"/>
              <a:t>.</a:t>
            </a:r>
          </a:p>
          <a:p>
            <a:r>
              <a:rPr lang="tr-TR" dirty="0"/>
              <a:t>Yanlış:</a:t>
            </a:r>
            <a:r>
              <a:rPr lang="tr-TR" i="1" dirty="0"/>
              <a:t> Kitabın </a:t>
            </a:r>
            <a:r>
              <a:rPr lang="tr-TR" i="1" dirty="0" err="1"/>
              <a:t>kapağına’da</a:t>
            </a:r>
            <a:r>
              <a:rPr lang="tr-TR" i="1" dirty="0"/>
              <a:t> dikkat et.</a:t>
            </a:r>
            <a:endParaRPr lang="tr-TR" dirty="0"/>
          </a:p>
          <a:p>
            <a:pPr marL="0" lv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6</a:t>
            </a:fld>
            <a:endParaRPr lang="tr-TR"/>
          </a:p>
        </p:txBody>
      </p:sp>
    </p:spTree>
    <p:extLst>
      <p:ext uri="{BB962C8B-B14F-4D97-AF65-F5344CB8AC3E}">
        <p14:creationId xmlns:p14="http://schemas.microsoft.com/office/powerpoint/2010/main" val="210405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i="1" dirty="0"/>
              <a:t> Bağlaç Olan da, de’nin Yazılışı  </a:t>
            </a:r>
            <a:endParaRPr lang="tr-TR" dirty="0"/>
          </a:p>
        </p:txBody>
      </p:sp>
      <p:sp>
        <p:nvSpPr>
          <p:cNvPr id="3" name="İçerik Yer Tutucusu 2"/>
          <p:cNvSpPr>
            <a:spLocks noGrp="1"/>
          </p:cNvSpPr>
          <p:nvPr>
            <p:ph idx="1"/>
          </p:nvPr>
        </p:nvSpPr>
        <p:spPr/>
        <p:txBody>
          <a:bodyPr>
            <a:normAutofit/>
          </a:bodyPr>
          <a:lstStyle/>
          <a:p>
            <a:pPr algn="just"/>
            <a:r>
              <a:rPr lang="tr-TR" b="1" dirty="0"/>
              <a:t>Not 4: </a:t>
            </a:r>
            <a:r>
              <a:rPr lang="tr-TR" dirty="0"/>
              <a:t>Bulunma hal eki olan “-da, -de, -ta, -te” ile bağlaç olan “da, de” </a:t>
            </a:r>
            <a:r>
              <a:rPr lang="tr-TR" dirty="0" err="1"/>
              <a:t>nin</a:t>
            </a:r>
            <a:r>
              <a:rPr lang="tr-TR" dirty="0"/>
              <a:t> yazımı karıştırılmaktadır. Ancak, bulunma hal eki adı üstünde ektir ve ekler mutlaka kendisinden önceki kelimeye bitişik yazılır:</a:t>
            </a:r>
          </a:p>
          <a:p>
            <a:r>
              <a:rPr lang="tr-TR" i="1" dirty="0"/>
              <a:t>Masada kitabım var.</a:t>
            </a:r>
            <a:r>
              <a:rPr lang="tr-TR" dirty="0"/>
              <a:t> (Bulunma hal eki “-da”)</a:t>
            </a:r>
          </a:p>
          <a:p>
            <a:r>
              <a:rPr lang="tr-TR" i="1" dirty="0"/>
              <a:t>Masa da çok güzelmiş</a:t>
            </a:r>
            <a:r>
              <a:rPr lang="tr-TR" dirty="0"/>
              <a:t>. (Bağlaç olan “da”)</a:t>
            </a:r>
          </a:p>
          <a:p>
            <a:pPr marL="0" lv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7</a:t>
            </a:fld>
            <a:endParaRPr lang="tr-TR"/>
          </a:p>
        </p:txBody>
      </p:sp>
    </p:spTree>
    <p:extLst>
      <p:ext uri="{BB962C8B-B14F-4D97-AF65-F5344CB8AC3E}">
        <p14:creationId xmlns:p14="http://schemas.microsoft.com/office/powerpoint/2010/main" val="26557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Bağlaç Olan </a:t>
            </a:r>
            <a:r>
              <a:rPr lang="tr-TR" i="1" dirty="0" err="1"/>
              <a:t>ki’nin</a:t>
            </a:r>
            <a:r>
              <a:rPr lang="tr-TR" i="1" dirty="0"/>
              <a:t> Yazılışı </a:t>
            </a:r>
          </a:p>
        </p:txBody>
      </p:sp>
      <p:sp>
        <p:nvSpPr>
          <p:cNvPr id="3" name="İçerik Yer Tutucusu 2"/>
          <p:cNvSpPr>
            <a:spLocks noGrp="1"/>
          </p:cNvSpPr>
          <p:nvPr>
            <p:ph idx="1"/>
          </p:nvPr>
        </p:nvSpPr>
        <p:spPr/>
        <p:txBody>
          <a:bodyPr>
            <a:normAutofit fontScale="55000" lnSpcReduction="20000"/>
          </a:bodyPr>
          <a:lstStyle/>
          <a:p>
            <a:r>
              <a:rPr lang="tr-TR" dirty="0"/>
              <a:t>Bağlaç olan </a:t>
            </a:r>
            <a:r>
              <a:rPr lang="tr-TR" i="1" dirty="0"/>
              <a:t>ki</a:t>
            </a:r>
            <a:r>
              <a:rPr lang="tr-TR" dirty="0"/>
              <a:t> ayrı yazılır: </a:t>
            </a:r>
          </a:p>
          <a:p>
            <a:pPr lvl="0"/>
            <a:r>
              <a:rPr lang="tr-TR" dirty="0"/>
              <a:t>bilmem ki, demek ki, kaldı ki </a:t>
            </a:r>
          </a:p>
          <a:p>
            <a:pPr lvl="0"/>
            <a:r>
              <a:rPr lang="tr-TR" i="1" dirty="0"/>
              <a:t>Türk dili, dillerin en zenginlerindendir; yeter ki bu dil, şuurla işlen­sin. </a:t>
            </a:r>
            <a:r>
              <a:rPr lang="tr-TR" dirty="0"/>
              <a:t>(Atatürk)</a:t>
            </a:r>
          </a:p>
          <a:p>
            <a:pPr lvl="0"/>
            <a:r>
              <a:rPr lang="tr-TR" i="1" dirty="0"/>
              <a:t>Geçmiş zaman olur ki hayali cihan değer.</a:t>
            </a:r>
            <a:endParaRPr lang="tr-TR" dirty="0"/>
          </a:p>
          <a:p>
            <a:r>
              <a:rPr lang="tr-TR" b="1" dirty="0"/>
              <a:t>Not 1:</a:t>
            </a:r>
            <a:r>
              <a:rPr lang="tr-TR" dirty="0"/>
              <a:t> Birkaç örnekte </a:t>
            </a:r>
            <a:r>
              <a:rPr lang="tr-TR" i="1" dirty="0"/>
              <a:t>ki</a:t>
            </a:r>
            <a:r>
              <a:rPr lang="tr-TR" dirty="0"/>
              <a:t> bağlacı kalıplaşmış olduğu için bitişik yazılır. Bu örnekler­den </a:t>
            </a:r>
            <a:r>
              <a:rPr lang="tr-TR" i="1" dirty="0"/>
              <a:t>çünkü</a:t>
            </a:r>
            <a:r>
              <a:rPr lang="tr-TR" dirty="0"/>
              <a:t> sözünde ek aynı zamanda küçük ünlü uyumuna uymuştur.</a:t>
            </a:r>
          </a:p>
          <a:p>
            <a:pPr lvl="0"/>
            <a:r>
              <a:rPr lang="tr-TR" dirty="0"/>
              <a:t>Çünkü </a:t>
            </a:r>
          </a:p>
          <a:p>
            <a:pPr lvl="0"/>
            <a:r>
              <a:rPr lang="tr-TR" dirty="0"/>
              <a:t>Belki</a:t>
            </a:r>
          </a:p>
          <a:p>
            <a:pPr lvl="0"/>
            <a:r>
              <a:rPr lang="tr-TR" dirty="0"/>
              <a:t>Hâlbuki </a:t>
            </a:r>
          </a:p>
          <a:p>
            <a:pPr lvl="0"/>
            <a:r>
              <a:rPr lang="tr-TR" dirty="0"/>
              <a:t>Mademki </a:t>
            </a:r>
          </a:p>
          <a:p>
            <a:pPr lvl="0"/>
            <a:r>
              <a:rPr lang="tr-TR" dirty="0"/>
              <a:t>Meğerki</a:t>
            </a:r>
          </a:p>
          <a:p>
            <a:pPr lvl="0"/>
            <a:r>
              <a:rPr lang="tr-TR" dirty="0"/>
              <a:t>Oysaki</a:t>
            </a:r>
          </a:p>
          <a:p>
            <a:pPr lvl="0"/>
            <a:r>
              <a:rPr lang="tr-TR" dirty="0"/>
              <a:t>Sanki</a:t>
            </a:r>
            <a:endParaRPr lang="tr-TR" b="1" dirty="0"/>
          </a:p>
          <a:p>
            <a:pPr marL="0" lvl="0" indent="0">
              <a:buNone/>
            </a:pPr>
            <a:r>
              <a:rPr lang="tr-TR" b="1" dirty="0"/>
              <a:t>        Örnek cümleler: </a:t>
            </a:r>
          </a:p>
          <a:p>
            <a:pPr lvl="0"/>
            <a:r>
              <a:rPr lang="tr-TR" i="1" dirty="0"/>
              <a:t>Çünkü ben o yazarı çok severim.</a:t>
            </a:r>
            <a:endParaRPr lang="tr-TR" dirty="0"/>
          </a:p>
          <a:p>
            <a:pPr lvl="0"/>
            <a:r>
              <a:rPr lang="tr-TR" i="1" dirty="0"/>
              <a:t>Belki yıllar ona çok şey katmıştır.</a:t>
            </a:r>
            <a:endParaRPr lang="tr-TR" dirty="0"/>
          </a:p>
          <a:p>
            <a:pPr lvl="0"/>
            <a:r>
              <a:rPr lang="tr-TR" i="1" dirty="0"/>
              <a:t>Hâlbuki ben çok çalışmıştım.</a:t>
            </a:r>
            <a:endParaRPr lang="tr-TR" dirty="0"/>
          </a:p>
          <a:p>
            <a:pPr lvl="0"/>
            <a:r>
              <a:rPr lang="tr-TR" i="1" dirty="0"/>
              <a:t>Mademki istiyorsun sen de gel.</a:t>
            </a:r>
            <a:endParaRPr lang="tr-TR" dirty="0"/>
          </a:p>
          <a:p>
            <a:pPr lvl="0"/>
            <a:r>
              <a:rPr lang="tr-TR" i="1" dirty="0"/>
              <a:t>Sanki o bizimle oyun oynuyor.</a:t>
            </a:r>
            <a:endParaRPr lang="tr-TR" dirty="0"/>
          </a:p>
          <a:p>
            <a:pPr mar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8</a:t>
            </a:fld>
            <a:endParaRPr lang="tr-TR"/>
          </a:p>
        </p:txBody>
      </p:sp>
    </p:spTree>
    <p:extLst>
      <p:ext uri="{BB962C8B-B14F-4D97-AF65-F5344CB8AC3E}">
        <p14:creationId xmlns:p14="http://schemas.microsoft.com/office/powerpoint/2010/main" val="37018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Bağlaç Olan </a:t>
            </a:r>
            <a:r>
              <a:rPr lang="tr-TR" i="1" dirty="0" err="1"/>
              <a:t>ki’nin</a:t>
            </a:r>
            <a:r>
              <a:rPr lang="tr-TR" i="1" dirty="0"/>
              <a:t> Yazılışı </a:t>
            </a:r>
          </a:p>
        </p:txBody>
      </p:sp>
      <p:sp>
        <p:nvSpPr>
          <p:cNvPr id="3" name="İçerik Yer Tutucusu 2"/>
          <p:cNvSpPr>
            <a:spLocks noGrp="1"/>
          </p:cNvSpPr>
          <p:nvPr>
            <p:ph idx="1"/>
          </p:nvPr>
        </p:nvSpPr>
        <p:spPr/>
        <p:txBody>
          <a:bodyPr>
            <a:normAutofit fontScale="77500" lnSpcReduction="20000"/>
          </a:bodyPr>
          <a:lstStyle/>
          <a:p>
            <a:r>
              <a:rPr lang="tr-TR" b="1" dirty="0"/>
              <a:t>Not 2:</a:t>
            </a:r>
            <a:r>
              <a:rPr lang="tr-TR" dirty="0"/>
              <a:t> Şüphe ve pekiştirme göreviyle kullanılan </a:t>
            </a:r>
            <a:r>
              <a:rPr lang="tr-TR" i="1" dirty="0"/>
              <a:t>ki</a:t>
            </a:r>
            <a:r>
              <a:rPr lang="tr-TR" dirty="0"/>
              <a:t> sözü de ayrı yazılır: </a:t>
            </a:r>
          </a:p>
          <a:p>
            <a:pPr lvl="0"/>
            <a:r>
              <a:rPr lang="tr-TR" dirty="0"/>
              <a:t>Ders bitti, zil çaldı mı ki? </a:t>
            </a:r>
          </a:p>
          <a:p>
            <a:pPr lvl="0"/>
            <a:r>
              <a:rPr lang="tr-TR" dirty="0"/>
              <a:t>Seni öyle göreceğim geldi ki.</a:t>
            </a:r>
          </a:p>
          <a:p>
            <a:pPr algn="just"/>
            <a:r>
              <a:rPr lang="tr-TR" b="1" dirty="0"/>
              <a:t>Not 3:  </a:t>
            </a:r>
            <a:r>
              <a:rPr lang="tr-TR" dirty="0"/>
              <a:t>Aitlik hâl eki olan “-ki” ile bağlaç olan “</a:t>
            </a:r>
            <a:r>
              <a:rPr lang="tr-TR" dirty="0" err="1"/>
              <a:t>ki”nin</a:t>
            </a:r>
            <a:r>
              <a:rPr lang="tr-TR" dirty="0"/>
              <a:t> yazımı karıştırmaktadır. Ancak aitlik hâl eki isminden de anlaşılacağı üzere ektir ve mutlaka kendisinden önceki kelimeye bitişik yazılır.</a:t>
            </a:r>
          </a:p>
          <a:p>
            <a:pPr lvl="0" algn="just"/>
            <a:r>
              <a:rPr lang="tr-TR" dirty="0"/>
              <a:t>Böyle yorgun yorgun ders yapılmaz ki! (Bağlaç olan “ki”)</a:t>
            </a:r>
          </a:p>
          <a:p>
            <a:pPr lvl="0" algn="just"/>
            <a:r>
              <a:rPr lang="tr-TR" dirty="0"/>
              <a:t>Dizlerimdeki ağrı bir türlü geçmedi. (Aitlik hâl eki olan “-ki”)</a:t>
            </a:r>
          </a:p>
          <a:p>
            <a:pPr lvl="0" algn="just"/>
            <a:r>
              <a:rPr lang="tr-TR" dirty="0"/>
              <a:t>İyi ki doğdun, doğum günün kutlu olsun. (Bağlaç olan “ki”)</a:t>
            </a:r>
          </a:p>
          <a:p>
            <a:pPr lvl="0" algn="just"/>
            <a:r>
              <a:rPr lang="tr-TR" dirty="0"/>
              <a:t>Gözlerindeki mutluluk dünyalara bedel. (Aitlik hâl eki olan “-ki”)</a:t>
            </a:r>
          </a:p>
          <a:p>
            <a:pPr marL="0" indent="0">
              <a:buNone/>
            </a:pPr>
            <a:endParaRPr lang="tr-TR" dirty="0"/>
          </a:p>
        </p:txBody>
      </p:sp>
      <p:sp>
        <p:nvSpPr>
          <p:cNvPr id="4" name="Altbilgi Yer Tutucusu 3"/>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p:cNvSpPr>
            <a:spLocks noGrp="1"/>
          </p:cNvSpPr>
          <p:nvPr>
            <p:ph type="sldNum" sz="quarter" idx="12"/>
          </p:nvPr>
        </p:nvSpPr>
        <p:spPr/>
        <p:txBody>
          <a:bodyPr/>
          <a:lstStyle/>
          <a:p>
            <a:fld id="{F5241D30-471F-4A7E-8796-A38B74581AEE}" type="slidenum">
              <a:rPr lang="tr-TR" smtClean="0"/>
              <a:pPr/>
              <a:t>9</a:t>
            </a:fld>
            <a:endParaRPr lang="tr-TR"/>
          </a:p>
        </p:txBody>
      </p:sp>
    </p:spTree>
    <p:extLst>
      <p:ext uri="{BB962C8B-B14F-4D97-AF65-F5344CB8AC3E}">
        <p14:creationId xmlns:p14="http://schemas.microsoft.com/office/powerpoint/2010/main" val="10120706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0PHOTO" val=""/>
  <p:tag name="MMPROD_0LOGO" val=""/>
  <p:tag name="MMPROD_1PHOTO" val=""/>
  <p:tag name="MMPROD_1LOGO" val=""/>
  <p:tag name="MMPROD_11031PHOTO" val=""/>
  <p:tag name="MMPROD_11031LOGO" val=""/>
  <p:tag name="MMPROD_11030PHOTO" val=""/>
  <p:tag name="MMPROD_11030LOGO" val=""/>
  <p:tag name="MMPROD_2PHOTO" val=""/>
  <p:tag name="MMPROD_2LOGO" val=""/>
  <p:tag name="MMPROD_11032PHOTO" val=""/>
  <p:tag name="MMPROD_11032LOGO" val=""/>
  <p:tag name="MMPROD_3PHOTO" val=""/>
  <p:tag name="MMPROD_3LOGO" val=""/>
  <p:tag name="MMPROD_11033PHOTO" val=""/>
  <p:tag name="MMPROD_11033LOGO" val=""/>
  <p:tag name="MMPROD_4PHOTO" val=""/>
  <p:tag name="MMPROD_4LOGO" val=""/>
  <p:tag name="MMPROD_11034PHOTO" val=""/>
  <p:tag name="MMPROD_11034LOGO" val=""/>
  <p:tag name="MMPROD_5PHOTO" val=""/>
  <p:tag name="MMPROD_5LOGO" val=""/>
  <p:tag name="MMPROD_11035PHOTO" val=""/>
  <p:tag name="MMPROD_11035LOGO" val=""/>
  <p:tag name="MMPROD_6PHOTO" val=""/>
  <p:tag name="MMPROD_6LOGO" val=""/>
  <p:tag name="MMPROD_11036PHOTO" val=""/>
  <p:tag name="MMPROD_11036LOGO" val=""/>
  <p:tag name="MMPROD_7PHOTO" val=""/>
  <p:tag name="MMPROD_7LOGO" val=""/>
  <p:tag name="MMPROD_11037PHOTO" val=""/>
  <p:tag name="MMPROD_11037LOGO" val=""/>
  <p:tag name="MMPROD_8PHOTO" val=""/>
  <p:tag name="MMPROD_8LOGO" val=""/>
  <p:tag name="MMPROD_11038PHOTO" val=""/>
  <p:tag name="MMPROD_11038LOGO" val=""/>
  <p:tag name="MMPROD_9PHOTO" val=""/>
  <p:tag name="MMPROD_9LOGO" val=""/>
  <p:tag name="MMPROD_11039PHOTO" val=""/>
  <p:tag name="MMPROD_11039LOGO" val=""/>
  <p:tag name="MMPROD_10PHOTO" val=""/>
  <p:tag name="MMPROD_10LOGO" val=""/>
  <p:tag name="MMPROD_11040PHOTO" val=""/>
  <p:tag name="MMPROD_11040LOGO" val=""/>
  <p:tag name="MMPROD_11PHOTO" val=""/>
  <p:tag name="MMPROD_11LOGO" val=""/>
  <p:tag name="MMPROD_11041PHOTO" val=""/>
  <p:tag name="MMPROD_11041LOGO" val=""/>
  <p:tag name="MMPROD_12PHOTO" val=""/>
  <p:tag name="MMPROD_12LOGO" val=""/>
  <p:tag name="MMPROD_11042PHOTO" val=""/>
  <p:tag name="MMPROD_11042LOGO" val=""/>
  <p:tag name="MMPROD_13PHOTO" val=""/>
  <p:tag name="MMPROD_13LOGO" val=""/>
  <p:tag name="MMPROD_11043PHOTO" val=""/>
  <p:tag name="MMPROD_11043LOGO" val=""/>
  <p:tag name="MMPROD_14PHOTO" val=""/>
  <p:tag name="MMPROD_14LOGO" val=""/>
  <p:tag name="MMPROD_11044PHOTO" val=""/>
  <p:tag name="MMPROD_11044LOGO" val=""/>
  <p:tag name="MMPROD_15PHOTO" val=""/>
  <p:tag name="MMPROD_15LOGO" val=""/>
  <p:tag name="MMPROD_11045PHOTO" val=""/>
  <p:tag name="MMPROD_11045LOGO" val=""/>
  <p:tag name="MMPROD_16PHOTO" val=""/>
  <p:tag name="MMPROD_16LOGO" val=""/>
  <p:tag name="MMPROD_11046PHOTO" val=""/>
  <p:tag name="MMPROD_11046LOGO" val=""/>
  <p:tag name="MMPROD_17PHOTO" val=""/>
  <p:tag name="MMPROD_17LOGO" val=""/>
  <p:tag name="MMPROD_11047PHOTO" val=""/>
  <p:tag name="MMPROD_11047LOGO" val=""/>
  <p:tag name="MMPROD_22PHOTO" val=""/>
  <p:tag name="MMPROD_22LOGO" val=""/>
  <p:tag name="MMPROD_18PHOTO" val=""/>
  <p:tag name="MMPROD_18LOGO" val=""/>
  <p:tag name="MMPROD_11049PHOTO" val=""/>
  <p:tag name="MMPROD_11049LOGO" val=""/>
  <p:tag name="MMPROD_19PHOTO" val=""/>
  <p:tag name="MMPROD_19LOGO" val=""/>
  <p:tag name="MMPROD_11050PHOTO" val=""/>
  <p:tag name="MMPROD_11050LOGO" val=""/>
  <p:tag name="MMPROD_20PHOTO" val=""/>
  <p:tag name="MMPROD_20LOGO" val=""/>
  <p:tag name="MMPROD_11051PHOTO" val=""/>
  <p:tag name="MMPROD_11051LOGO" val=""/>
  <p:tag name="MMPROD_23PHOTO" val=""/>
  <p:tag name="MMPROD_23LOGO" val=""/>
  <p:tag name="MMPROD_32PHOTO" val=""/>
  <p:tag name="MMPROD_32LOGO" val=""/>
  <p:tag name="MMPROD_11053PHOTO" val=""/>
  <p:tag name="MMPROD_11053LOGO" val=""/>
  <p:tag name="MMPROD_31PHOTO" val=""/>
  <p:tag name="MMPROD_31LOGO" val=""/>
  <p:tag name="MMPROD_11054PHOTO" val=""/>
  <p:tag name="MMPROD_11054LOGO" val=""/>
  <p:tag name="MMPROD_30PHOTO" val=""/>
  <p:tag name="MMPROD_30LOGO" val=""/>
  <p:tag name="MMPROD_11055PHOTO" val=""/>
  <p:tag name="MMPROD_11055LOGO" val=""/>
  <p:tag name="MMPROD_26PHOTO" val=""/>
  <p:tag name="MMPROD_26LOGO" val=""/>
  <p:tag name="MMPROD_11056PHOTO" val=""/>
  <p:tag name="MMPROD_11056LOGO" val=""/>
  <p:tag name="MMPROD_24PHOTO" val=""/>
  <p:tag name="MMPROD_24LOGO" val=""/>
  <p:tag name="MMPROD_11057PHOTO" val=""/>
  <p:tag name="MMPROD_11057LOGO" val=""/>
  <p:tag name="MMPROD_11048PHOTO" val=""/>
  <p:tag name="MMPROD_11048LOGO" val=""/>
  <p:tag name="MMPROD_11052PHOTO" val=""/>
  <p:tag name="MMPROD_11052LOGO" val=""/>
  <p:tag name="MMPROD_NEXTUNIQUEID" val="10026"/>
  <p:tag name="MMPROD_DATA" val="&lt;object type=&quot;10002&quot; unique_id=&quot;901&quot;&gt;&lt;property id=&quot;10007&quot; value=&quot;İleri&quot;/&gt;&lt;property id=&quot;10008&quot; value=&quot;Geri&quot;/&gt;&lt;property id=&quot;10009&quot; value=&quot;Gönder&quot;/&gt;&lt;property id=&quot;10012&quot; value=&quot;2&quot;/&gt;&lt;property id=&quot;10022&quot; value=&quot;Yeniden deneyin&quot;/&gt;&lt;property id=&quot;10068&quot; value=&quot;Doğru - Devam etmek için herhangi bir yeri tıklatın&quot;/&gt;&lt;property id=&quot;10069&quot; value=&quot;Yanlış - Devam etmek için herhangi bir yeri tıklatın&quot;/&gt;&lt;property id=&quot;10124&quot; value=&quot;Devam etmek için tıklatın&quot;/&gt;&lt;property id=&quot;10125&quot; value=&quot;Yanıtı göndermek için tıklatın&quot;/&gt;&lt;property id=&quot;10126&quot; value=&quot;Geri dönmek için tıklatın&quot;/&gt;&lt;property id=&quot;10127&quot; value=&quot;Temizle&quot;/&gt;&lt;property id=&quot;10128&quot; value=&quot;Temizlemek için tıklatın&quot;/&gt;&lt;property id=&quot;10133&quot; value=&quot;1&quot;/&gt;&lt;property id=&quot;10134&quot; value=&quot;1&quot;/&gt;&lt;property id=&quot;10135&quot; value=&quot;,&quot;/&gt;&lt;property id=&quot;10136&quot; value=&quot;0&quot;/&gt;&lt;property id=&quot;10156&quot; value=&quot;1&quot;/&gt;&lt;property id=&quot;10157&quot; value=&quot;1&quot;/&gt;&lt;property id=&quot;10158&quot; value=&quot;1&quot;/&gt;&lt;property id=&quot;10177&quot; value=&quot;1&quot;/&gt;&lt;property id=&quot;10183&quot; value=&quot;Devam etmeden önce soruyu yanıtlamanız gerekiyor&quot;/&gt;&lt;property id=&quot;10185&quot; value=&quot;1&quot;/&gt;&lt;property id=&quot;10188&quot; value=&quot;Bu soruyu yanıtlama süresi doldu.&quot;/&gt;&lt;property id=&quot;10189&quot; value=&quot;1&quot;/&gt;&lt;property id=&quot;10194&quot; value=&quot;2&quot;/&gt;&lt;property id=&quot;10195&quot; value=&quot;1&quot;/&gt;&lt;property id=&quot;10196&quot; value=&quot;0&quot;/&gt;&lt;property id=&quot;10198&quot; value=&quot;100&quot;/&gt;&lt;property id=&quot;10200&quot; value=&quot;1&quot;/&gt;&lt;property id=&quot;10212&quot; value=&quot;0&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Sunum Varsayılanı&amp;quot;&amp;gt;&amp;lt;Question FontName=&amp;quot;Palatino Linotype&amp;quot; IsBold=&amp;quot;1&amp;quot; IsItalic=&amp;quot;0&amp;quot; IsUnderline=&amp;quot;0&amp;quot; FontSize=&amp;quot;40&amp;quot;/&amp;gt;&amp;lt;Answer FontName=&amp;quot;Palatino Linotype&amp;quot; IsBold=&amp;quot;0&amp;quot; IsItalic=&amp;quot;0&amp;quot; IsUnderline=&amp;quot;0&amp;quot; FontSize=&amp;quot;24&amp;quot;/&amp;gt;&amp;lt;Button FontName=&amp;quot;Palatino Linotype&amp;quot; IsBold=&amp;quot;0&amp;quot; IsItalic=&amp;quot;0&amp;quot; IsUnderline=&amp;quot;0&amp;quot; FontSize=&amp;quot;14&amp;quot;/&amp;gt;&amp;lt;Message FontName=&amp;quot;Palatino Linotype&amp;quot; IsBold=&amp;quot;0&amp;quot; IsItalic=&amp;quot;0&amp;quot; IsUnderline=&amp;quot;0&amp;quot; FontSize=&amp;quot;18&amp;quot;/&amp;gt;&amp;lt;ButtonPlacement Orientation=&amp;quot;Horizontal&amp;quot; Position=&amp;quot;0&amp;quot;/&amp;gt;&amp;lt;/Format&amp;gt; &quot;/&gt;&lt;property id=&quot;10227&quot; value=&quot;0&quot;/&gt;&lt;property id=&quot;10229&quot; value=&quot;0&quot;/&gt;&lt;object type=&quot;10054&quot; unique_id=&quot;10002&quot;&gt;&lt;property id=&quot;10139&quot; value=&quot;1.0&quot;/&gt;&lt;property id=&quot;10141&quot; value=&quot;80&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property id=&quot;10151&quot; value=&quot;KBU101&quot;/&gt;&lt;property id=&quot;10154&quot; value=&quot;1.Hafta&quot;/&gt;&lt;property id=&quot;10155&quot; value=&quot;  :  :  &quot;/&gt;&lt;/object&gt;&lt;object type=&quot;10042&quot; unique_id=&quot;903&quot;&gt;&lt;object type=&quot;10003&quot; unique_id=&quot;10004&quot;&gt;&lt;property id=&quot;10002&quot; value=&quot;Sınav&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Sınav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Geçti&quot;/&gt;&lt;property id=&quot;10166&quot; value=&quot;Başarısız&quot;/&gt;&lt;property id=&quot;10167&quot; value=&quot;FFFFFFFF&quot;/&gt;&lt;property id=&quot;10169&quot; value=&quot;Soru %d/%d&quot;/&gt;&lt;property id=&quot;10170&quot; value=&quot;E-posta gönder&quot;/&gt;&lt;property id=&quot;10171&quot; value=&quot;Bunu doğru yanıtladınız!&quot;/&gt;&lt;property id=&quot;10172&quot; value=&quot;Bu soruyu tam yanıtlamadınız&quot;/&gt;&lt;property id=&quot;10173&quot; value=&quot;Yanıtınız:&quot;/&gt;&lt;property id=&quot;10174&quot; value=&quot;Doğru yanıt:&quot;/&gt;&lt;property id=&quot;10208&quot; value=&quot;0&quot;/&gt;&lt;property id=&quot;10222&quot; value=&quot;0&quot;/&gt;&lt;property id=&quot;10223&quot; value=&quot;1&quot;/&gt;&lt;property id=&quot;10224&quot; value=&quot;1&quot;/&gt;&lt;property id=&quot;10225&quot; value=&quot;Talimat Slaydı Başlığı&quot;/&gt;&lt;property id=&quot;10226&quot; value=&quot;Sınav katılımcıları için talimatları buraya yazın...&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1029PHOTO" val=""/>
  <p:tag name="MMPROD_11029LOGO" val=""/>
  <p:tag name="MMPROD_UIDATA" val="&lt;database version=&quot;7.0&quot;&gt;&lt;object type=&quot;1&quot; unique_id=&quot;10001&quot;&gt;&lt;property id=&quot;20141&quot; value=&quot;KBU101&quot;/&gt;&lt;property id=&quot;20142&quot; value=&quot;Bu bölümde; bilgisayarın tarihi ve bilgisayarların sınıflandırılması konularına değinilecektir.&quot;/&gt;&lt;property id=&quot;20144&quot; value=&quot;1&quot;/&gt;&lt;property id=&quot;20146&quot; value=&quot;0&quot;/&gt;&lt;property id=&quot;20147&quot; value=&quot;0&quot;/&gt;&lt;property id=&quot;20148&quot; value=&quot;10&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User\Desktop&quot;/&gt;&lt;property id=&quot;20225&quot; value=&quot;C:\Documents and Settings\User\Desktop\KBUZEM ŞABLONLAR v.5\Örnek Ders\&quot;/&gt;&lt;property id=&quot;20226&quot; value=&quot;C:\Documents and Settings\User\Desktop\KBUZEM ŞABLONLAR v.5\Örnek Ders\H1_KBU101_Ornek Ders.pptx&quot;/&gt;&lt;property id=&quot;20250&quot; value=&quot;0&quot;/&gt;&lt;property id=&quot;20251&quot; value=&quot;1&quot;/&gt;&lt;property id=&quot;20259&quot; value=&quot;0&quot;/&gt;&lt;object type=&quot;8&quot; unique_id=&quot;10002&quot;&gt;&lt;object type=&quot;9&quot; unique_id=&quot;13970&quot;&gt;&lt;property id=&quot;20000&quot; value=&quot;0&quot;/&gt;&lt;property id=&quot;20400&quot; value=&quot;PDF&quot;/&gt;&lt;property id=&quot;20401&quot; value=&quot;H1_KBU101_Ornek Ders1.pdf&quot;/&gt;&lt;property id=&quot;20402&quot; value=&quot;0&quot;/&gt;&lt;property id=&quot;20404&quot; value=&quot;521618&quot;/&gt;&lt;property id=&quot;20405&quot; value=&quot;1&quot;/&gt;&lt;/object&gt;&lt;/object&gt;&lt;object type=&quot;2&quot; unique_id=&quot;10003&quot;&gt;&lt;object type=&quot;3&quot; unique_id=&quot;10596&quot;&gt;&lt;property id=&quot;20148&quot; value=&quot;5&quot;/&gt;&lt;property id=&quot;20300&quot; value=&quot;Slayt 1 - &amp;quot;KBU101&amp;#x0D;&amp;#x0A;BİLGİSAYARA GİRİŞ&amp;quot;&quot;/&gt;&lt;property id=&quot;20302&quot; value=&quot;1&quot;/&gt;&lt;property id=&quot;20303&quot; value=&quot;Öğr. Gör. S.M.Fatih APAYDIN&quot;/&gt;&lt;property id=&quot;20307&quot; value=&quot;271&quot;/&gt;&lt;property id=&quot;20309&quot; value=&quot;11029&quot;/&gt;&lt;property id=&quot;20312&quot; value=&quot;0&quot;/&gt;&lt;/object&gt;&lt;object type=&quot;3&quot; unique_id=&quot;10964&quot;&gt;&lt;property id=&quot;20148&quot; value=&quot;5&quot;/&gt;&lt;property id=&quot;20300&quot; value=&quot;Slayt 2 - &amp;quot;Temel Kavramlar&amp;quot;&quot;/&gt;&lt;property id=&quot;20302&quot; value=&quot;1&quot;/&gt;&lt;property id=&quot;20303&quot; value=&quot;Öğr. Gör. S.M.Fatih APAYDIN&quot;/&gt;&lt;property id=&quot;20307&quot; value=&quot;273&quot;/&gt;&lt;property id=&quot;20309&quot; value=&quot;11029&quot;/&gt;&lt;property id=&quot;20312&quot; value=&quot;0&quot;/&gt;&lt;/object&gt;&lt;object type=&quot;3&quot; unique_id=&quot;10965&quot;&gt;&lt;property id=&quot;20148&quot; value=&quot;5&quot;/&gt;&lt;property id=&quot;20300&quot; value=&quot;Slayt 3 - &amp;quot;Bilgisayarların Kısa Tarihçesi&amp;quot;&quot;/&gt;&lt;property id=&quot;20302&quot; value=&quot;1&quot;/&gt;&lt;property id=&quot;20303&quot; value=&quot;Öğr. Gör. S.M.Fatih APAYDIN&quot;/&gt;&lt;property id=&quot;20307&quot; value=&quot;274&quot;/&gt;&lt;property id=&quot;20309&quot; value=&quot;11029&quot;/&gt;&lt;property id=&quot;20312&quot; value=&quot;0&quot;/&gt;&lt;/object&gt;&lt;object type=&quot;3&quot; unique_id=&quot;10974&quot;&gt;&lt;property id=&quot;20148&quot; value=&quot;5&quot;/&gt;&lt;property id=&quot;20300&quot; value=&quot;Slayt 16 - &amp;quot;Kaynakça&amp;quot;&quot;/&gt;&lt;property id=&quot;20302&quot; value=&quot;1&quot;/&gt;&lt;property id=&quot;20303&quot; value=&quot;Öğr. Gör. S.M.Fatih APAYDIN&quot;/&gt;&lt;property id=&quot;20307&quot; value=&quot;283&quot;/&gt;&lt;property id=&quot;20309&quot; value=&quot;11029&quot;/&gt;&lt;property id=&quot;20312&quot; value=&quot;0&quot;/&gt;&lt;/object&gt;&lt;object type=&quot;3&quot; unique_id=&quot;10975&quot;&gt;&lt;property id=&quot;20148&quot; value=&quot;5&quot;/&gt;&lt;property id=&quot;20300&quot; value=&quot;Slayt 17 - &amp;quot;Teşekkür Ederim&amp;quot;&quot;/&gt;&lt;property id=&quot;20302&quot; value=&quot;1&quot;/&gt;&lt;property id=&quot;20303&quot; value=&quot;Öğr. Gör. S.M.Fatih APAYDIN&quot;/&gt;&lt;property id=&quot;20307&quot; value=&quot;284&quot;/&gt;&lt;property id=&quot;20309&quot; value=&quot;11029&quot;/&gt;&lt;property id=&quot;20312&quot; value=&quot;0&quot;/&gt;&lt;/object&gt;&lt;object type=&quot;3&quot; unique_id=&quot;12925&quot;&gt;&lt;property id=&quot;20148&quot; value=&quot;5&quot;/&gt;&lt;property id=&quot;20300&quot; value=&quot;Slayt 4 - &amp;quot;Donanım Gelişimi&amp;quot;&quot;/&gt;&lt;property id=&quot;20302&quot; value=&quot;1&quot;/&gt;&lt;property id=&quot;20303&quot; value=&quot;Öğr. Gör. S.M.Fatih APAYDIN&quot;/&gt;&lt;property id=&quot;20307&quot; value=&quot;292&quot;/&gt;&lt;property id=&quot;20309&quot; value=&quot;11029&quot;/&gt;&lt;property id=&quot;20312&quot; value=&quot;0&quot;/&gt;&lt;/object&gt;&lt;object type=&quot;3&quot; unique_id=&quot;12926&quot;&gt;&lt;property id=&quot;20148&quot; value=&quot;5&quot;/&gt;&lt;property id=&quot;20300&quot; value=&quot;Slayt 5 - &amp;quot;Donanım Gelişimi&amp;quot;&quot;/&gt;&lt;property id=&quot;20302&quot; value=&quot;1&quot;/&gt;&lt;property id=&quot;20303&quot; value=&quot;Öğr. Gör. S.M.Fatih APAYDIN&quot;/&gt;&lt;property id=&quot;20307&quot; value=&quot;291&quot;/&gt;&lt;property id=&quot;20309&quot; value=&quot;11029&quot;/&gt;&lt;property id=&quot;20312&quot; value=&quot;0&quot;/&gt;&lt;/object&gt;&lt;object type=&quot;3&quot; unique_id=&quot;12927&quot;&gt;&lt;property id=&quot;20148&quot; value=&quot;5&quot;/&gt;&lt;property id=&quot;20300&quot; value=&quot;Slayt 6&quot;/&gt;&lt;property id=&quot;20302&quot; value=&quot;1&quot;/&gt;&lt;property id=&quot;20303&quot; value=&quot;Öğr. Gör. S.M.Fatih APAYDIN&quot;/&gt;&lt;property id=&quot;20307&quot; value=&quot;293&quot;/&gt;&lt;property id=&quot;20309&quot; value=&quot;11029&quot;/&gt;&lt;property id=&quot;20312&quot; value=&quot;0&quot;/&gt;&lt;/object&gt;&lt;object type=&quot;3&quot; unique_id=&quot;12928&quot;&gt;&lt;property id=&quot;20148&quot; value=&quot;5&quot;/&gt;&lt;property id=&quot;20300&quot; value=&quot;Slayt 7&quot;/&gt;&lt;property id=&quot;20302&quot; value=&quot;1&quot;/&gt;&lt;property id=&quot;20303&quot; value=&quot;Öğr. Gör. S.M.Fatih APAYDIN&quot;/&gt;&lt;property id=&quot;20307&quot; value=&quot;294&quot;/&gt;&lt;property id=&quot;20309&quot; value=&quot;11029&quot;/&gt;&lt;property id=&quot;20312&quot; value=&quot;0&quot;/&gt;&lt;/object&gt;&lt;object type=&quot;3&quot; unique_id=&quot;12929&quot;&gt;&lt;property id=&quot;20148&quot; value=&quot;5&quot;/&gt;&lt;property id=&quot;20300&quot; value=&quot;Slayt 8 - &amp;quot;Yazılım Gelişimi&amp;quot;&quot;/&gt;&lt;property id=&quot;20302&quot; value=&quot;1&quot;/&gt;&lt;property id=&quot;20303&quot; value=&quot;Öğr. Gör. S.M.Fatih APAYDIN&quot;/&gt;&lt;property id=&quot;20307&quot; value=&quot;295&quot;/&gt;&lt;property id=&quot;20309&quot; value=&quot;11029&quot;/&gt;&lt;property id=&quot;20312&quot; value=&quot;0&quot;/&gt;&lt;/object&gt;&lt;object type=&quot;3&quot; unique_id=&quot;12930&quot;&gt;&lt;property id=&quot;20148&quot; value=&quot;5&quot;/&gt;&lt;property id=&quot;20300&quot; value=&quot;Slayt 9 - &amp;quot;Bilgisayarların Sınıflandırılması&amp;quot;&quot;/&gt;&lt;property id=&quot;20302&quot; value=&quot;1&quot;/&gt;&lt;property id=&quot;20303&quot; value=&quot;Öğr. Gör. S.M.Fatih APAYDIN&quot;/&gt;&lt;property id=&quot;20307&quot; value=&quot;296&quot;/&gt;&lt;property id=&quot;20309&quot; value=&quot;11029&quot;/&gt;&lt;property id=&quot;20312&quot; value=&quot;0&quot;/&gt;&lt;/object&gt;&lt;object type=&quot;3&quot; unique_id=&quot;12931&quot;&gt;&lt;property id=&quot;20148&quot; value=&quot;5&quot;/&gt;&lt;property id=&quot;20300&quot; value=&quot;Slayt 10 - &amp;quot;Donanım ve Yazılım Kavramları&amp;quot;&quot;/&gt;&lt;property id=&quot;20302&quot; value=&quot;1&quot;/&gt;&lt;property id=&quot;20303&quot; value=&quot;Öğr. Gör. S.M.Fatih APAYDIN&quot;/&gt;&lt;property id=&quot;20307&quot; value=&quot;297&quot;/&gt;&lt;property id=&quot;20309&quot; value=&quot;11029&quot;/&gt;&lt;property id=&quot;20312&quot; value=&quot;0&quot;/&gt;&lt;/object&gt;&lt;object type=&quot;3&quot; unique_id=&quot;12932&quot;&gt;&lt;property id=&quot;20148&quot; value=&quot;5&quot;/&gt;&lt;property id=&quot;20300&quot; value=&quot;Slayt 11&quot;/&gt;&lt;property id=&quot;20302&quot; value=&quot;1&quot;/&gt;&lt;property id=&quot;20303&quot; value=&quot;Öğr. Gör. S.M.Fatih APAYDIN&quot;/&gt;&lt;property id=&quot;20307&quot; value=&quot;298&quot;/&gt;&lt;property id=&quot;20309&quot; value=&quot;11029&quot;/&gt;&lt;property id=&quot;20312&quot; value=&quot;0&quot;/&gt;&lt;/object&gt;&lt;object type=&quot;3&quot; unique_id=&quot;12933&quot;&gt;&lt;property id=&quot;20148&quot; value=&quot;5&quot;/&gt;&lt;property id=&quot;20300&quot; value=&quot;Slayt 12 - &amp;quot;Donanım (Hardware)&amp;quot;&quot;/&gt;&lt;property id=&quot;20302&quot; value=&quot;1&quot;/&gt;&lt;property id=&quot;20303&quot; value=&quot;Öğr. Gör. S.M.Fatih APAYDIN&quot;/&gt;&lt;property id=&quot;20307&quot; value=&quot;299&quot;/&gt;&lt;property id=&quot;20309&quot; value=&quot;11029&quot;/&gt;&lt;property id=&quot;20312&quot; value=&quot;0&quot;/&gt;&lt;/object&gt;&lt;object type=&quot;3&quot; unique_id=&quot;12934&quot;&gt;&lt;property id=&quot;20148&quot; value=&quot;5&quot;/&gt;&lt;property id=&quot;20300&quot; value=&quot;Slayt 13 - &amp;quot;Yazılım (Software)&amp;quot;&quot;/&gt;&lt;property id=&quot;20302&quot; value=&quot;1&quot;/&gt;&lt;property id=&quot;20303&quot; value=&quot;Öğr. Gör. S.M.Fatih APAYDIN&quot;/&gt;&lt;property id=&quot;20307&quot; value=&quot;300&quot;/&gt;&lt;property id=&quot;20309&quot; value=&quot;11029&quot;/&gt;&lt;property id=&quot;20312&quot; value=&quot;0&quot;/&gt;&lt;/object&gt;&lt;object type=&quot;3&quot; unique_id=&quot;12935&quot;&gt;&lt;property id=&quot;20148&quot; value=&quot;5&quot;/&gt;&lt;property id=&quot;20300&quot; value=&quot;Slayt 14 - &amp;quot;Bilgisayarların Büyüklüklerine Göre Gruplandırılması&amp;quot;&quot;/&gt;&lt;property id=&quot;20302&quot; value=&quot;1&quot;/&gt;&lt;property id=&quot;20303&quot; value=&quot;Öğr. Gör. S.M.Fatih APAYDIN&quot;/&gt;&lt;property id=&quot;20307&quot; value=&quot;290&quot;/&gt;&lt;property id=&quot;20309&quot; value=&quot;11029&quot;/&gt;&lt;property id=&quot;20312&quot; value=&quot;0&quot;/&gt;&lt;/object&gt;&lt;object type=&quot;3&quot; unique_id=&quot;12936&quot;&gt;&lt;property id=&quot;20148&quot; value=&quot;5&quot;/&gt;&lt;property id=&quot;20300&quot; value=&quot;Slayt 15&quot;/&gt;&lt;property id=&quot;20302&quot; value=&quot;1&quot;/&gt;&lt;property id=&quot;20303&quot; value=&quot;Öğr. Gör. S.M.Fatih APAYDIN&quot;/&gt;&lt;property id=&quot;20307&quot; value=&quot;301&quot;/&gt;&lt;property id=&quot;20309&quot; value=&quot;11029&quot;/&gt;&lt;property id=&quot;20312&quot; value=&quot;0&quot;/&gt;&lt;/object&gt;&lt;/object&gt;&lt;object type=&quot;10&quot; unique_id=&quot;10211&quot;&gt;&lt;object type=&quot;11&quot; unique_id=&quot;10212&quot;&gt;&lt;property id=&quot;20180&quot; value=&quot;1&quot;/&gt;&lt;property id=&quot;20181&quot; value=&quot;1&quot;/&gt;&lt;property id=&quot;20182&quot; value=&quot;0&quot;/&gt;&lt;property id=&quot;20183&quot; value=&quot;1&quot;/&gt;&lt;/object&gt;&lt;object type=&quot;12&quot; unique_id=&quot;10214&quot;&gt;&lt;/object&gt;&lt;object type=&quot;13&quot; unique_id=&quot;13888&quot;&gt;&lt;/object&gt;&lt;/object&gt;&lt;object type=&quot;4&quot; unique_id=&quot;10213&quot;&gt;&lt;object type=&quot;5&quot; unique_id=&quot;11029&quot;&gt;&lt;property id=&quot;20149&quot; value=&quot;Öğr. Gör. S.M.Fatih APAYDIN&quot;/&gt;&lt;property id=&quot;20153&quot; value=&quot;fatihapaydin@karabuk.edu.tr&quot;/&gt;&lt;/object&gt;&lt;object type=&quot;5&quot; unique_id=&quot;11030&quot;&gt;&lt;property id=&quot;20149&quot; value=&quot;Abdullah KARAKAYA&quot;/&gt;&lt;property id=&quot;20150&quot; value=&quot;Yrd. Doç. Dr.&quot;/&gt;&lt;property id=&quot;20153&quot; value=&quot;akarakaya@karabuk.edu.tr&quot;/&gt;&lt;/object&gt;&lt;object type=&quot;5&quot; unique_id=&quot;11031&quot;&gt;&lt;property id=&quot;20149&quot; value=&quot;Abdullah ÇAVUŞOĞLU&quot;/&gt;&lt;property id=&quot;20150&quot; value=&quot;Prof. Dr.&quot;/&gt;&lt;property id=&quot;20153&quot; value=&quot;abdullah.cavusoglu@karabuk.edu.tr&quot;/&gt;&lt;/object&gt;&lt;object type=&quot;5&quot; unique_id=&quot;11032&quot;&gt;&lt;property id=&quot;20149&quot; value=&quot;Bilgehan ERKAL&quot;/&gt;&lt;property id=&quot;20150&quot; value=&quot;Öğr. Gör.&quot;/&gt;&lt;property id=&quot;20153&quot; value=&quot;berkal99@gmail.com&quot;/&gt;&lt;/object&gt;&lt;object type=&quot;5&quot; unique_id=&quot;11033&quot;&gt;&lt;property id=&quot;20149&quot; value=&quot;Doğan ÇALIKOĞLU&quot;/&gt;&lt;property id=&quot;20150&quot; value=&quot;Prof. Dr.&quot;/&gt;&lt;/object&gt;&lt;object type=&quot;5&quot; unique_id=&quot;11034&quot;&gt;&lt;property id=&quot;20149&quot; value=&quot;Emine GÜL&quot;/&gt;&lt;property id=&quot;20150&quot; value=&quot;Öğr. Gör.&quot;/&gt;&lt;property id=&quot;20153&quot; value=&quot;egul@karabuk.edu.tr&quot;/&gt;&lt;/object&gt;&lt;object type=&quot;5&quot; unique_id=&quot;11035&quot;&gt;&lt;property id=&quot;20149&quot; value=&quot;Engin DEMİR&quot;/&gt;&lt;property id=&quot;20150&quot; value=&quot;Öğr. Gör.&quot;/&gt;&lt;/object&gt;&lt;object type=&quot;5&quot; unique_id=&quot;11036&quot;&gt;&lt;property id=&quot;20149&quot; value=&quot;Fuat ŞİMŞİR&quot;/&gt;&lt;property id=&quot;20150&quot; value=&quot;Yrd. Doç. Dr.&quot;/&gt;&lt;property id=&quot;20153&quot; value=&quot;fuatsimsir@karabuk.edu.tr&quot;/&gt;&lt;/object&gt;&lt;object type=&quot;5&quot; unique_id=&quot;11037&quot;&gt;&lt;property id=&quot;20149&quot; value=&quot;Gökhan KAYA&quot;/&gt;&lt;property id=&quot;20150&quot; value=&quot;Öğr. Gör.&quot;/&gt;&lt;/object&gt;&lt;object type=&quot;5&quot; unique_id=&quot;11038&quot;&gt;&lt;property id=&quot;20149&quot; value=&quot;Hakan BOSTANCI&quot;/&gt;&lt;property id=&quot;20150&quot; value=&quot;Yrd. Doç. Dr.&quot;/&gt;&lt;property id=&quot;20153&quot; value=&quot;hbostanci@karabuk.edu.tr&quot;/&gt;&lt;/object&gt;&lt;object type=&quot;5&quot; unique_id=&quot;11039&quot;&gt;&lt;property id=&quot;20149&quot; value=&quot;Haldun ABDULLAH&quot;/&gt;&lt;property id=&quot;20150&quot; value=&quot;Prof. Dr.&quot;/&gt;&lt;property id=&quot;20153&quot; value=&quot;ha.abdullah@karabuk.edu.tr&quot;/&gt;&lt;/object&gt;&lt;object type=&quot;5&quot; unique_id=&quot;11040&quot;&gt;&lt;property id=&quot;20149&quot; value=&quot;Halim AKBULUT&quot;/&gt;&lt;property id=&quot;20150&quot; value=&quot;Yrd. Doç. Dr.&quot;/&gt;&lt;/object&gt;&lt;object type=&quot;5&quot; unique_id=&quot;11041&quot;&gt;&lt;property id=&quot;20149&quot; value=&quot;Hüseyin DEMİREL&quot;/&gt;&lt;property id=&quot;20150&quot; value=&quot;Yrd. Doç. Dr.&quot;/&gt;&lt;property id=&quot;20153&quot; value=&quot;hdemirel@karabuk.edu.tr&quot;/&gt;&lt;/object&gt;&lt;object type=&quot;5&quot; unique_id=&quot;11042&quot;&gt;&lt;property id=&quot;20149&quot; value=&quot;Mesut GÜL&quot;/&gt;&lt;property id=&quot;20150&quot; value=&quot;Öğr. Gör.&quot;/&gt;&lt;property id=&quot;20153&quot; value=&quot;mesutgul@karabuk.edu.tr&quot;/&gt;&lt;/object&gt;&lt;object type=&quot;5&quot; unique_id=&quot;11043&quot;&gt;&lt;property id=&quot;20149&quot; value=&quot;Murat DÜZ&quot;/&gt;&lt;property id=&quot;20150&quot; value=&quot;Yrd. Doç. Dr.&quot;/&gt;&lt;/object&gt;&lt;object type=&quot;5&quot; unique_id=&quot;11044&quot;&gt;&lt;property id=&quot;20149&quot; value=&quot;Murat ETÖZ&quot;/&gt;&lt;property id=&quot;20150&quot; value=&quot;Yrd. Doç. Dr.&quot;/&gt;&lt;property id=&quot;20153&quot; value=&quot;muratetoz@karabuk.edu.tr&quot;/&gt;&lt;/object&gt;&lt;object type=&quot;5&quot; unique_id=&quot;11045&quot;&gt;&lt;property id=&quot;20149&quot; value=&quot;Murat KOŞAR&quot;/&gt;&lt;property id=&quot;20150&quot; value=&quot;Öğr. Gör.&quot;/&gt;&lt;/object&gt;&lt;object type=&quot;5&quot; unique_id=&quot;11046&quot;&gt;&lt;property id=&quot;20149&quot; value=&quot;Mustafa YILDIRIM&quot;/&gt;&lt;property id=&quot;20150&quot; value=&quot;Öğr. Gör.&quot;/&gt;&lt;/object&gt;&lt;object type=&quot;5&quot; unique_id=&quot;11047&quot;&gt;&lt;property id=&quot;20149&quot; value=&quot;Nihan ALCA&quot;/&gt;&lt;property id=&quot;20150&quot; value=&quot;Okt.&quot;/&gt;&lt;property id=&quot;20153&quot; value=&quot;nihanalca@karabuk.edu.tr&quot;/&gt;&lt;/object&gt;&lt;object type=&quot;5&quot; unique_id=&quot;11048&quot;&gt;&lt;property id=&quot;20149&quot; value=&quot;Sami AĞAOĞLU&quot;/&gt;&lt;property id=&quot;20150&quot; value=&quot;Yrd. Doç. Dr.&quot;/&gt;&lt;/object&gt;&lt;object type=&quot;5&quot; unique_id=&quot;11049&quot;&gt;&lt;property id=&quot;20149&quot; value=&quot;Nil ORHAN ERTAŞ&quot;/&gt;&lt;property id=&quot;20150&quot; value=&quot;Yrd. Doç. Dr.&quot;/&gt;&lt;/object&gt;&lt;object type=&quot;5&quot; unique_id=&quot;11050&quot;&gt;&lt;property id=&quot;20149&quot; value=&quot;Nurgün KOÇ&quot;/&gt;&lt;property id=&quot;20150&quot; value=&quot;Yrd. Doç.&quot;/&gt;&lt;/object&gt;&lt;object type=&quot;5&quot; unique_id=&quot;11051&quot;&gt;&lt;property id=&quot;20149&quot; value=&quot;Oğuz DİKER&quot;/&gt;&lt;property id=&quot;20150&quot; value=&quot;Öğr. Gör.&quot;/&gt;&lt;/object&gt;&lt;object type=&quot;5&quot; unique_id=&quot;11052&quot;&gt;&lt;property id=&quot;20149&quot; value=&quot;Öğr. Gör. Selahattin ALTAN&quot;/&gt;&lt;property id=&quot;20153&quot; value=&quot;saltan@karabuk.edu.tr&quot;/&gt;&lt;/object&gt;&lt;object type=&quot;5&quot; unique_id=&quot;11053&quot;&gt;&lt;property id=&quot;20149&quot; value=&quot;Ömer DULKADİR&quot;/&gt;&lt;property id=&quot;20150&quot; value=&quot;Öğr. Gör.&quot;/&gt;&lt;/object&gt;&lt;object type=&quot;5&quot; unique_id=&quot;11054&quot;&gt;&lt;property id=&quot;20149&quot; value=&quot;Yusuf KURTGÖZ&quot;/&gt;&lt;property id=&quot;20150&quot; value=&quot;Öğr. Gör.&quot;/&gt;&lt;/object&gt;&lt;object type=&quot;5&quot; unique_id=&quot;11055&quot;&gt;&lt;property id=&quot;20149&quot; value=&quot;Ömer SARVAN&quot;/&gt;&lt;property id=&quot;20150&quot; value=&quot;Yrd. Doç. Dr.&quot;/&gt;&lt;property id=&quot;20153&quot; value=&quot;osarvan@karabuk.edu.tr&quot;/&gt;&lt;/object&gt;&lt;object type=&quot;5&quot; unique_id=&quot;11056&quot;&gt;&lt;property id=&quot;20149&quot; value=&quot;Yasemin IŞIK&quot;/&gt;&lt;property id=&quot;20150&quot; value=&quot;Arş. Gör.&quot;/&gt;&lt;property id=&quot;20153&quot; value=&quot;i.yasemin@karabuk.edu.tr&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Y2NjY2NiIvPg0KCQk8dWljb2xvciBuYW1lPSJnbG93IiB2YWx1ZT0iMHgzNUQzMzQiLz4NCgkJPHVpY29sb3IgbmFtZT0idGV4dCIgdmFsdWU9IjB4RkZGRkZGIi8+DQoJCTx1aWNvbG9yIG5hbWU9ImxpZ2h0IiB2YWx1ZT0iMHg0ODQ4NDgiLz4NCgkJPHVpY29sb3IgbmFtZT0ic2hhZG93IiB2YWx1ZT0iMHgwMDAwMDAiLz4NCgkJPHVpY29sb3IgbmFtZT0iYmFja2dyb3VuZCIgdmFsdWU9IjB4NUY1RjU4Ii8+DQoJPC9jb2xvcnM+DQoJPGxheW91dD4NCgkJPHVpc2hvdyBuYW1lPSJwcmVzZW50YXRpb250aXRsZSIgdmFsdWU9InRydWUiLz4NCgkJPHVpc2hvdyBuYW1lPSJwcmVzZW50ZXJwaG90byIgdmFsdWU9ImZhbHNlIi8+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1haWw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ARTICULATE_PROJECT_OPEN" val="0"/>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F66039-F9C5-4F12-88D9-7C03F56BEA14}&quot;/&gt;&lt;filename val=&quot;C:\DOCUME~1\User\LOCALS~1\Temp\PR\data\asimages\{0CF66039-F9C5-4F12-88D9-7C03F56BEA14}.png&quot;/&gt;&lt;hasEffects val=&quot;1&quot;/&gt;&lt;left val=&quot;35.25&quot;/&gt;&lt;top val=&quot;125.25&quot;/&gt;&lt;width val=&quot;651&quot;/&gt;&lt;height val=&quot;359.25&quot;/&gt;&lt;/ThreeDShapeInfo&gt;"/>
</p:tagLst>
</file>

<file path=ppt/theme/theme1.xml><?xml version="1.0" encoding="utf-8"?>
<a:theme xmlns:a="http://schemas.openxmlformats.org/drawingml/2006/main" name="1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TotalTime>
  <Words>1324</Words>
  <Application>Microsoft Office PowerPoint</Application>
  <PresentationFormat>Ekran Gösterisi (4:3)</PresentationFormat>
  <Paragraphs>396</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Palatino Linotype</vt:lpstr>
      <vt:lpstr>Times New Roman</vt:lpstr>
      <vt:lpstr>Wingdings</vt:lpstr>
      <vt:lpstr>1_Özel Tasarım</vt:lpstr>
      <vt:lpstr>TUR181 TÜRK DİLİ I</vt:lpstr>
      <vt:lpstr>Temel Kavramlar</vt:lpstr>
      <vt:lpstr>Yazım Kuralları</vt:lpstr>
      <vt:lpstr> Bağlaç Olan da, de’nin Yazılışı  </vt:lpstr>
      <vt:lpstr> Bağlaç Olan da, de’nin Yazılışı  </vt:lpstr>
      <vt:lpstr> Bağlaç Olan da, de’nin Yazılışı  </vt:lpstr>
      <vt:lpstr> Bağlaç Olan da, de’nin Yazılışı  </vt:lpstr>
      <vt:lpstr>Bağlaç Olan ki’nin Yazılışı </vt:lpstr>
      <vt:lpstr>Bağlaç Olan ki’nin Yazılışı </vt:lpstr>
      <vt:lpstr>Bağlaç Olan ki’nin Yazılışı </vt:lpstr>
      <vt:lpstr>Karşılaştırma bağlaçlarının Yazılışı (ne…ne, hem…hem, ya…ya, gerek…gerek(se), ister…ister(se), kâh…kâh, olsun…olsun, …)  </vt:lpstr>
      <vt:lpstr>Karşılaştırma bağlaçlarının Yazılışı (ne…ne, hem…hem, ya…ya, gerek…gerek(se), ister…ister(se), kâh…kâh, olsun…olsun, …)  </vt:lpstr>
      <vt:lpstr>Soru Eki mı, mi, mu, mü’nün Yazılışı</vt:lpstr>
      <vt:lpstr>Soru Eki mı, mi, mu, mü’nün Yazılışı</vt:lpstr>
      <vt:lpstr>ile’nin Ek Olarak Yazılışı</vt:lpstr>
      <vt:lpstr>iken’in Yazılışı </vt:lpstr>
      <vt:lpstr>  Ek Fiilin Yazılışı</vt:lpstr>
      <vt:lpstr>Mastar Eklerinin Yazılışı  Pekiştirmeli Sözlerin Yazılışı </vt:lpstr>
      <vt:lpstr>Mastar Eklerinin Yazılışı  Pekiştirmeli Sözlerin Yazılışı </vt:lpstr>
      <vt:lpstr>Sayıların Yazılışı </vt:lpstr>
      <vt:lpstr>Sayıların Yazılışı </vt:lpstr>
      <vt:lpstr>Sayıların Yazılışı </vt:lpstr>
      <vt:lpstr>Sayıların Yazılışı </vt:lpstr>
      <vt:lpstr>Alıştırmalar</vt:lpstr>
      <vt:lpstr>Alıştırmalar</vt:lpstr>
      <vt:lpstr>Alıştırmalar</vt:lpstr>
      <vt:lpstr>Alıştırmalar</vt:lpstr>
      <vt:lpstr>Kaynakça</vt:lpstr>
      <vt:lpstr>Kaynakça</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Bilgisayara Giriş</dc:title>
  <dc:subject>KBU101</dc:subject>
  <dc:creator>Öğr.Gör. S.M.Fatih APAYDIN</dc:creator>
  <cp:keywords>Örnek Ders</cp:keywords>
  <dc:description>fatihapaydin@karabuk.edu.tr</dc:description>
  <cp:lastModifiedBy>Neso</cp:lastModifiedBy>
  <cp:revision>195</cp:revision>
  <dcterms:created xsi:type="dcterms:W3CDTF">2011-08-11T08:34:32Z</dcterms:created>
  <dcterms:modified xsi:type="dcterms:W3CDTF">2017-09-07T11:58:01Z</dcterms:modified>
  <cp:category>Powerpoint Ders İçeriği</cp:category>
</cp:coreProperties>
</file>