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5"/>
  </p:notesMasterIdLst>
  <p:handoutMasterIdLst>
    <p:handoutMasterId r:id="rId26"/>
  </p:handoutMasterIdLst>
  <p:sldIdLst>
    <p:sldId id="271" r:id="rId2"/>
    <p:sldId id="273" r:id="rId3"/>
    <p:sldId id="285" r:id="rId4"/>
    <p:sldId id="291" r:id="rId5"/>
    <p:sldId id="290" r:id="rId6"/>
    <p:sldId id="292" r:id="rId7"/>
    <p:sldId id="286" r:id="rId8"/>
    <p:sldId id="294" r:id="rId9"/>
    <p:sldId id="293" r:id="rId10"/>
    <p:sldId id="295" r:id="rId11"/>
    <p:sldId id="287" r:id="rId12"/>
    <p:sldId id="288" r:id="rId13"/>
    <p:sldId id="289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283" r:id="rId23"/>
    <p:sldId id="284" r:id="rId24"/>
  </p:sldIdLst>
  <p:sldSz cx="9144000" cy="6858000" type="screen4x3"/>
  <p:notesSz cx="6858000" cy="9144000"/>
  <p:custDataLst>
    <p:tags r:id="rId27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4" autoAdjust="0"/>
    <p:restoredTop sz="95775" autoAdjust="0"/>
  </p:normalViewPr>
  <p:slideViewPr>
    <p:cSldViewPr>
      <p:cViewPr varScale="1">
        <p:scale>
          <a:sx n="68" d="100"/>
          <a:sy n="68" d="100"/>
        </p:scale>
        <p:origin x="161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3B3E2-63B2-4027-8F9F-87AB5A7736B9}" type="datetimeFigureOut">
              <a:rPr lang="tr-TR" smtClean="0"/>
              <a:pPr/>
              <a:t>19.01.2018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75C8-AB0D-456E-8983-300659C5FB5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132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8C3A5-C0B4-4FCD-9F3B-5D2895394CE7}" type="datetimeFigureOut">
              <a:rPr lang="tr-TR" smtClean="0"/>
              <a:pPr/>
              <a:t>19.01.2018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B2FDB-1FC4-4BA3-8B6F-70D833DF40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0049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AK(1.Sayf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7020272" y="0"/>
            <a:ext cx="1727200" cy="6837472"/>
          </a:xfrm>
          <a:prstGeom prst="rect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9 Metin kutusu"/>
          <p:cNvSpPr txBox="1"/>
          <p:nvPr userDrawn="1"/>
        </p:nvSpPr>
        <p:spPr>
          <a:xfrm>
            <a:off x="179512" y="6165304"/>
            <a:ext cx="288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0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KBUZEM</a:t>
            </a:r>
            <a:endParaRPr lang="tr-TR" sz="10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tr-TR" sz="1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Karabük Üniversitesi</a:t>
            </a:r>
          </a:p>
          <a:p>
            <a:pPr algn="l"/>
            <a:r>
              <a:rPr lang="tr-TR" sz="10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Uzaktan Eğitim Uygulama ve Araştırma Merkezi</a:t>
            </a:r>
          </a:p>
        </p:txBody>
      </p:sp>
      <p:pic>
        <p:nvPicPr>
          <p:cNvPr id="9" name="2 Resim" descr="Logo_180_202_Modified.PN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38706" cy="936104"/>
          </a:xfrm>
          <a:prstGeom prst="rect">
            <a:avLst/>
          </a:prstGeom>
        </p:spPr>
      </p:pic>
      <p:sp>
        <p:nvSpPr>
          <p:cNvPr id="10" name="Başlık 1"/>
          <p:cNvSpPr>
            <a:spLocks noGrp="1"/>
          </p:cNvSpPr>
          <p:nvPr userDrawn="1">
            <p:ph type="ctrTitle"/>
          </p:nvPr>
        </p:nvSpPr>
        <p:spPr>
          <a:xfrm>
            <a:off x="251520" y="1988840"/>
            <a:ext cx="8640000" cy="2160000"/>
          </a:xfrm>
        </p:spPr>
        <p:txBody>
          <a:bodyPr>
            <a:noAutofit/>
          </a:bodyPr>
          <a:lstStyle>
            <a:lvl1pPr>
              <a:defRPr lang="tr-TR" sz="4400" b="1" kern="1200" dirty="0">
                <a:solidFill>
                  <a:srgbClr val="1F497D">
                    <a:lumMod val="20000"/>
                    <a:lumOff val="80000"/>
                  </a:srgb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>
                <a:solidFill>
                  <a:srgbClr val="1F497D">
                    <a:lumMod val="20000"/>
                    <a:lumOff val="80000"/>
                  </a:srgbClr>
                </a:solidFill>
              </a:rPr>
              <a:t>DERSKODU</a:t>
            </a:r>
            <a:br>
              <a:rPr lang="tr-TR" b="1" dirty="0">
                <a:solidFill>
                  <a:srgbClr val="1F497D"/>
                </a:solidFill>
              </a:rPr>
            </a:br>
            <a:r>
              <a:rPr lang="tr-TR" b="1" dirty="0">
                <a:solidFill>
                  <a:srgbClr val="1F497D"/>
                </a:solidFill>
              </a:rPr>
              <a:t>DERS ADI</a:t>
            </a:r>
            <a:endParaRPr lang="tr-TR" dirty="0"/>
          </a:p>
        </p:txBody>
      </p:sp>
      <p:sp>
        <p:nvSpPr>
          <p:cNvPr id="11" name="Alt Başlık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971600" y="4869160"/>
            <a:ext cx="7200000" cy="1440000"/>
          </a:xfrm>
        </p:spPr>
        <p:txBody>
          <a:bodyPr/>
          <a:lstStyle>
            <a:lvl1pPr algn="ctr">
              <a:buNone/>
              <a:defRPr lang="tr-TR" sz="2800" b="1" kern="1200" dirty="0" smtClean="0">
                <a:solidFill>
                  <a:prstClr val="white">
                    <a:lumMod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tr-TR" b="1" dirty="0">
                <a:solidFill>
                  <a:prstClr val="white">
                    <a:lumMod val="75000"/>
                  </a:prstClr>
                </a:solidFill>
              </a:rPr>
              <a:t>Sorumlu Öğretim Elemanı Adı SOYADI</a:t>
            </a:r>
          </a:p>
          <a:p>
            <a:pPr lvl="0"/>
            <a:r>
              <a:rPr lang="tr-TR" sz="2400" b="1" dirty="0">
                <a:solidFill>
                  <a:srgbClr val="1F497D">
                    <a:lumMod val="20000"/>
                    <a:lumOff val="80000"/>
                  </a:srgbClr>
                </a:solidFill>
              </a:rPr>
              <a:t>Öğretim Elemanı E-Posta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85F1-28EB-4BE8-A078-960407CBE298}" type="datetime1">
              <a:rPr lang="tr-TR" smtClean="0"/>
              <a:pPr/>
              <a:t>19.01.2018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F42F-6878-48BE-9A42-D6446ED25F16}" type="datetime1">
              <a:rPr lang="tr-TR" smtClean="0"/>
              <a:pPr/>
              <a:t>19.01.2018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İÇERİ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2E1CE-F3B0-4014-93BD-2146FE662177}" type="datetime1">
              <a:rPr lang="tr-TR" smtClean="0"/>
              <a:pPr/>
              <a:t>19.01.2018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 userDrawn="1"/>
        </p:nvSpPr>
        <p:spPr>
          <a:xfrm>
            <a:off x="457200" y="1508534"/>
            <a:ext cx="8229600" cy="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7 Dikdörtgen"/>
          <p:cNvSpPr/>
          <p:nvPr userDrawn="1"/>
        </p:nvSpPr>
        <p:spPr>
          <a:xfrm>
            <a:off x="457200" y="6237320"/>
            <a:ext cx="8229600" cy="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C763-97B0-4750-B96D-33125FB8B8B2}" type="datetime1">
              <a:rPr lang="tr-TR" smtClean="0"/>
              <a:pPr/>
              <a:t>19.01.2018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E3FC8-54A7-4F52-8052-947519CD1D77}" type="datetime1">
              <a:rPr lang="tr-TR" smtClean="0"/>
              <a:pPr/>
              <a:t>19.01.2018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EBE9-8BE7-4758-9AD3-DC4891610767}" type="datetime1">
              <a:rPr lang="tr-TR" smtClean="0"/>
              <a:pPr/>
              <a:t>19.01.2018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5590-4D53-4461-B61C-3003973B389A}" type="datetime1">
              <a:rPr lang="tr-TR" smtClean="0"/>
              <a:pPr/>
              <a:t>19.01.2018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ŞEKİL&amp;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62C5-45A6-45E9-B953-7C22FFC73DE8}" type="datetime1">
              <a:rPr lang="tr-TR" smtClean="0"/>
              <a:pPr/>
              <a:t>19.01.2018</a:t>
            </a:fld>
            <a:endParaRPr lang="tr-TR"/>
          </a:p>
        </p:txBody>
      </p:sp>
      <p:sp>
        <p:nvSpPr>
          <p:cNvPr id="5" name="2 Metin Yer Tutucusu"/>
          <p:cNvSpPr>
            <a:spLocks noGrp="1"/>
          </p:cNvSpPr>
          <p:nvPr>
            <p:ph type="body" idx="1"/>
          </p:nvPr>
        </p:nvSpPr>
        <p:spPr>
          <a:xfrm>
            <a:off x="251520" y="188640"/>
            <a:ext cx="8640960" cy="864096"/>
          </a:xfrm>
        </p:spPr>
        <p:txBody>
          <a:bodyPr anchor="t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888C-1FD4-4EC4-B2AD-951796E4D21B}" type="datetime1">
              <a:rPr lang="tr-TR" smtClean="0"/>
              <a:pPr/>
              <a:t>19.01.2018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D340-CD3D-4483-A17F-F607B4624C38}" type="datetime1">
              <a:rPr lang="tr-TR" smtClean="0"/>
              <a:pPr/>
              <a:t>19.01.2018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055D4-BE36-47B7-A4B8-27BD2B189472}" type="datetime1">
              <a:rPr lang="tr-TR" smtClean="0"/>
              <a:pPr/>
              <a:t>19.01.2018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627784" y="6356350"/>
            <a:ext cx="388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tr-TR" sz="1000" kern="1200" baseline="0" dirty="0" smtClean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Calibri" pitchFamily="34" charset="0"/>
              </a:defRPr>
            </a:lvl1pPr>
          </a:lstStyle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41D30-471F-4A7E-8796-A38B74581AE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lang="tr-TR" sz="4000" b="1" kern="1200" dirty="0" smtClean="0">
          <a:solidFill>
            <a:schemeClr val="tx2"/>
          </a:solidFill>
          <a:latin typeface="Palatino Linotyp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18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16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TUR182</a:t>
            </a:r>
            <a:br>
              <a:rPr lang="tr-TR" dirty="0">
                <a:solidFill>
                  <a:srgbClr val="1F497D"/>
                </a:solidFill>
              </a:rPr>
            </a:br>
            <a:r>
              <a:rPr lang="tr-TR" dirty="0">
                <a:solidFill>
                  <a:srgbClr val="1F497D"/>
                </a:solidFill>
              </a:rPr>
              <a:t>TÜRK DİLİ II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7020272" y="667986"/>
            <a:ext cx="17281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tr-TR" sz="2600" b="1">
                <a:solidFill>
                  <a:srgbClr val="1F497D"/>
                </a:solidFill>
                <a:latin typeface="Calibri" pitchFamily="34" charset="0"/>
              </a:rPr>
              <a:t>6. </a:t>
            </a:r>
            <a:r>
              <a:rPr lang="tr-TR" sz="2600" b="1" dirty="0">
                <a:solidFill>
                  <a:srgbClr val="1F497D"/>
                </a:solidFill>
                <a:latin typeface="Calibri" pitchFamily="34" charset="0"/>
              </a:rPr>
              <a:t>HAFTA</a:t>
            </a:r>
            <a:endParaRPr lang="tr-TR" sz="26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Yüklemin</a:t>
            </a:r>
            <a:r>
              <a:rPr lang="en-GB" dirty="0"/>
              <a:t> </a:t>
            </a:r>
            <a:r>
              <a:rPr lang="en-GB" dirty="0" err="1"/>
              <a:t>Yerine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Cümleler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u="sng" dirty="0"/>
              <a:t>Örnekler:</a:t>
            </a:r>
          </a:p>
          <a:p>
            <a:pPr algn="just"/>
            <a:r>
              <a:rPr lang="tr-TR" dirty="0"/>
              <a:t>Göçebeler buraya </a:t>
            </a:r>
            <a:r>
              <a:rPr lang="tr-TR" b="1" u="sng" dirty="0"/>
              <a:t>kurarmış </a:t>
            </a:r>
            <a:r>
              <a:rPr lang="tr-TR" dirty="0"/>
              <a:t>çadırlarını.</a:t>
            </a:r>
          </a:p>
          <a:p>
            <a:pPr algn="just"/>
            <a:r>
              <a:rPr lang="tr-TR" b="1" u="sng" dirty="0"/>
              <a:t>Açılan bir gülsün </a:t>
            </a:r>
            <a:r>
              <a:rPr lang="tr-TR" dirty="0"/>
              <a:t>sen.</a:t>
            </a:r>
          </a:p>
          <a:p>
            <a:pPr algn="just"/>
            <a:r>
              <a:rPr lang="tr-TR" b="1" u="sng" dirty="0"/>
              <a:t>Hoyrattır </a:t>
            </a:r>
            <a:r>
              <a:rPr lang="tr-TR" dirty="0"/>
              <a:t>bu akşamüstüler.</a:t>
            </a:r>
          </a:p>
          <a:p>
            <a:pPr algn="just"/>
            <a:r>
              <a:rPr lang="tr-TR" dirty="0"/>
              <a:t>Bir kuş sesi </a:t>
            </a:r>
            <a:r>
              <a:rPr lang="tr-TR" b="1" u="sng" dirty="0"/>
              <a:t>gelir</a:t>
            </a:r>
            <a:r>
              <a:rPr lang="tr-TR" dirty="0"/>
              <a:t> dudaklarından.</a:t>
            </a:r>
          </a:p>
          <a:p>
            <a:pPr algn="just"/>
            <a:r>
              <a:rPr lang="tr-TR" dirty="0"/>
              <a:t>Göz ucuyla </a:t>
            </a:r>
            <a:r>
              <a:rPr lang="tr-TR" b="1" u="sng" dirty="0"/>
              <a:t>baktı </a:t>
            </a:r>
            <a:r>
              <a:rPr lang="tr-TR" dirty="0"/>
              <a:t>bana.</a:t>
            </a:r>
          </a:p>
          <a:p>
            <a:pPr algn="just"/>
            <a:r>
              <a:rPr lang="tr-TR" dirty="0"/>
              <a:t>Yanımdan </a:t>
            </a:r>
            <a:r>
              <a:rPr lang="tr-TR" b="1" u="sng" dirty="0"/>
              <a:t>gitti </a:t>
            </a:r>
            <a:r>
              <a:rPr lang="tr-TR" dirty="0"/>
              <a:t>dönmemecesine.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440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Cümle Tahlilleri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dirty="0" err="1"/>
              <a:t>Önümde</a:t>
            </a:r>
            <a:r>
              <a:rPr lang="en-GB" b="1" dirty="0"/>
              <a:t> </a:t>
            </a:r>
            <a:r>
              <a:rPr lang="en-GB" b="1" dirty="0" err="1"/>
              <a:t>kitap</a:t>
            </a:r>
            <a:r>
              <a:rPr lang="en-GB" b="1" dirty="0"/>
              <a:t> </a:t>
            </a:r>
            <a:r>
              <a:rPr lang="en-GB" b="1" dirty="0" err="1"/>
              <a:t>ve</a:t>
            </a:r>
            <a:r>
              <a:rPr lang="en-GB" b="1" dirty="0"/>
              <a:t> </a:t>
            </a:r>
            <a:r>
              <a:rPr lang="en-GB" b="1" dirty="0" err="1"/>
              <a:t>notlarla</a:t>
            </a:r>
            <a:r>
              <a:rPr lang="en-GB" b="1" dirty="0"/>
              <a:t> ne </a:t>
            </a:r>
            <a:r>
              <a:rPr lang="en-GB" b="1" dirty="0" err="1"/>
              <a:t>kadar</a:t>
            </a:r>
            <a:r>
              <a:rPr lang="en-GB" b="1" dirty="0"/>
              <a:t> </a:t>
            </a:r>
            <a:r>
              <a:rPr lang="en-GB" b="1" dirty="0" err="1"/>
              <a:t>süre</a:t>
            </a:r>
            <a:r>
              <a:rPr lang="tr-TR" b="1" dirty="0"/>
              <a:t> y</a:t>
            </a:r>
            <a:r>
              <a:rPr lang="en-GB" b="1" dirty="0" err="1"/>
              <a:t>azdığımı</a:t>
            </a:r>
            <a:r>
              <a:rPr lang="en-GB" b="1" dirty="0"/>
              <a:t> </a:t>
            </a:r>
            <a:r>
              <a:rPr lang="en-GB" b="1" dirty="0" err="1"/>
              <a:t>bilmiyorum</a:t>
            </a:r>
            <a:r>
              <a:rPr lang="en-GB" b="1" dirty="0"/>
              <a:t>.</a:t>
            </a:r>
            <a:endParaRPr lang="tr-TR" b="1" dirty="0"/>
          </a:p>
          <a:p>
            <a:pPr>
              <a:buNone/>
            </a:pPr>
            <a:endParaRPr lang="tr-TR" b="1" dirty="0"/>
          </a:p>
          <a:p>
            <a:r>
              <a:rPr lang="tr-TR" u="sng" dirty="0"/>
              <a:t>Bu cümle:</a:t>
            </a:r>
            <a:endParaRPr lang="tr-TR" b="1" dirty="0"/>
          </a:p>
          <a:p>
            <a:pPr lvl="0"/>
            <a:r>
              <a:rPr lang="tr-TR" dirty="0"/>
              <a:t>Yapısına göre, birleşik bir cümledir.</a:t>
            </a:r>
            <a:endParaRPr lang="tr-TR" b="1" dirty="0"/>
          </a:p>
          <a:p>
            <a:pPr lvl="0"/>
            <a:r>
              <a:rPr lang="tr-TR" dirty="0"/>
              <a:t> Yüklemin türüne göre, fiil cümlesidir.</a:t>
            </a:r>
            <a:endParaRPr lang="tr-TR" b="1" dirty="0"/>
          </a:p>
          <a:p>
            <a:pPr lvl="0"/>
            <a:r>
              <a:rPr lang="tr-TR" dirty="0"/>
              <a:t> Yüklemin yerine göre, kurallı cümledir.</a:t>
            </a:r>
            <a:endParaRPr lang="tr-TR" b="1" dirty="0"/>
          </a:p>
          <a:p>
            <a:pPr lvl="0"/>
            <a:r>
              <a:rPr lang="tr-TR" dirty="0"/>
              <a:t> Anlamına göre, olumsuz cümledir.</a:t>
            </a:r>
            <a:endParaRPr lang="tr-TR" b="1" dirty="0"/>
          </a:p>
          <a:p>
            <a:pPr lvl="0">
              <a:buNone/>
            </a:pPr>
            <a:br>
              <a:rPr lang="tr-TR" dirty="0"/>
            </a:br>
            <a:r>
              <a:rPr lang="tr-TR" u="sng" dirty="0"/>
              <a:t>Cümlenin öğeleri:</a:t>
            </a:r>
            <a:endParaRPr lang="tr-TR" b="1" dirty="0"/>
          </a:p>
          <a:p>
            <a:pPr lvl="0"/>
            <a:r>
              <a:rPr lang="tr-TR" b="1" dirty="0"/>
              <a:t>Yüklem:</a:t>
            </a:r>
            <a:r>
              <a:rPr lang="tr-TR" dirty="0"/>
              <a:t> bilmiyorum</a:t>
            </a:r>
            <a:endParaRPr lang="tr-TR" b="1" dirty="0"/>
          </a:p>
          <a:p>
            <a:pPr lvl="0"/>
            <a:r>
              <a:rPr lang="tr-TR" b="1" dirty="0"/>
              <a:t>Özne:</a:t>
            </a:r>
            <a:r>
              <a:rPr lang="tr-TR" dirty="0"/>
              <a:t> Ben (gizli özne)</a:t>
            </a:r>
            <a:endParaRPr lang="tr-TR" b="1" dirty="0"/>
          </a:p>
          <a:p>
            <a:pPr lvl="0"/>
            <a:r>
              <a:rPr lang="tr-TR" b="1" dirty="0"/>
              <a:t>Belirtili Nesne:</a:t>
            </a:r>
            <a:r>
              <a:rPr lang="tr-TR" dirty="0"/>
              <a:t> Önümde kitap ve notlarla ne kadar süre yazdığımı </a:t>
            </a:r>
            <a:endParaRPr lang="tr-TR" b="1" dirty="0"/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Cümle Tahlilleri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Autofit/>
          </a:bodyPr>
          <a:lstStyle/>
          <a:p>
            <a:r>
              <a:rPr lang="en-GB" sz="2100" b="1" dirty="0" err="1"/>
              <a:t>Sen</a:t>
            </a:r>
            <a:r>
              <a:rPr lang="en-GB" sz="2100" b="1" dirty="0"/>
              <a:t> </a:t>
            </a:r>
            <a:r>
              <a:rPr lang="en-GB" sz="2100" b="1" dirty="0" err="1"/>
              <a:t>şimdi</a:t>
            </a:r>
            <a:r>
              <a:rPr lang="en-GB" sz="2100" b="1" dirty="0"/>
              <a:t> </a:t>
            </a:r>
            <a:r>
              <a:rPr lang="en-GB" sz="2100" b="1" dirty="0" err="1"/>
              <a:t>sabah</a:t>
            </a:r>
            <a:r>
              <a:rPr lang="en-GB" sz="2100" b="1" dirty="0"/>
              <a:t> </a:t>
            </a:r>
            <a:r>
              <a:rPr lang="en-GB" sz="2100" b="1" dirty="0" err="1"/>
              <a:t>keyfini</a:t>
            </a:r>
            <a:r>
              <a:rPr lang="en-GB" sz="2100" b="1" dirty="0"/>
              <a:t> </a:t>
            </a:r>
            <a:r>
              <a:rPr lang="en-GB" sz="2100" b="1" dirty="0" err="1"/>
              <a:t>süredur</a:t>
            </a:r>
            <a:r>
              <a:rPr lang="en-GB" sz="2100" b="1" dirty="0"/>
              <a:t>, </a:t>
            </a:r>
            <a:r>
              <a:rPr lang="en-GB" sz="2100" b="1" dirty="0" err="1"/>
              <a:t>diğer</a:t>
            </a:r>
            <a:r>
              <a:rPr lang="en-GB" sz="2100" b="1" dirty="0"/>
              <a:t> </a:t>
            </a:r>
            <a:r>
              <a:rPr lang="en-GB" sz="2100" b="1" dirty="0" err="1"/>
              <a:t>işi</a:t>
            </a:r>
            <a:r>
              <a:rPr lang="en-GB" sz="2100" b="1" dirty="0"/>
              <a:t> </a:t>
            </a:r>
            <a:r>
              <a:rPr lang="en-GB" sz="2100" b="1" dirty="0" err="1"/>
              <a:t>daha</a:t>
            </a:r>
            <a:r>
              <a:rPr lang="en-GB" sz="2100" b="1" dirty="0"/>
              <a:t> </a:t>
            </a:r>
            <a:r>
              <a:rPr lang="en-GB" sz="2100" b="1" dirty="0" err="1"/>
              <a:t>sonra</a:t>
            </a:r>
            <a:r>
              <a:rPr lang="tr-TR" sz="2100" b="1" dirty="0"/>
              <a:t> </a:t>
            </a:r>
            <a:r>
              <a:rPr lang="en-GB" sz="2100" b="1" dirty="0" err="1"/>
              <a:t>konuşuruz</a:t>
            </a:r>
            <a:r>
              <a:rPr lang="en-GB" sz="2100" b="1" dirty="0"/>
              <a:t>.</a:t>
            </a:r>
            <a:endParaRPr lang="tr-TR" sz="2100" b="1" dirty="0"/>
          </a:p>
          <a:p>
            <a:r>
              <a:rPr lang="tr-TR" sz="2100" u="sng" dirty="0"/>
              <a:t>Bu cümle: </a:t>
            </a:r>
            <a:r>
              <a:rPr lang="tr-TR" sz="2100" dirty="0"/>
              <a:t>Yapısına göre, bağımsız sıralı bir cümledir.</a:t>
            </a:r>
          </a:p>
          <a:p>
            <a:pPr>
              <a:buNone/>
            </a:pPr>
            <a:endParaRPr lang="tr-TR" sz="900" dirty="0"/>
          </a:p>
          <a:p>
            <a:r>
              <a:rPr lang="tr-TR" sz="2100" b="1" dirty="0"/>
              <a:t>I.Cümle</a:t>
            </a:r>
            <a:endParaRPr lang="tr-TR" sz="2100" dirty="0"/>
          </a:p>
          <a:p>
            <a:pPr lvl="0"/>
            <a:r>
              <a:rPr lang="tr-TR" sz="2100" dirty="0"/>
              <a:t> Yüklemin türüne göre, fiil cümlesidir.</a:t>
            </a:r>
            <a:endParaRPr lang="tr-TR" sz="2100" b="1" dirty="0"/>
          </a:p>
          <a:p>
            <a:pPr lvl="0"/>
            <a:r>
              <a:rPr lang="tr-TR" sz="2100" dirty="0"/>
              <a:t> Yüklemin yerine göre, kurallı cümledir.</a:t>
            </a:r>
            <a:endParaRPr lang="tr-TR" sz="2100" b="1" dirty="0"/>
          </a:p>
          <a:p>
            <a:pPr lvl="0"/>
            <a:r>
              <a:rPr lang="tr-TR" sz="2100" dirty="0"/>
              <a:t> Anlamına göre, olumlu cümledir.</a:t>
            </a:r>
          </a:p>
          <a:p>
            <a:pPr lvl="0">
              <a:buNone/>
            </a:pPr>
            <a:endParaRPr lang="tr-TR" sz="700" b="1" dirty="0"/>
          </a:p>
          <a:p>
            <a:r>
              <a:rPr lang="tr-TR" sz="2100" u="sng" dirty="0"/>
              <a:t>Cümlenin öğeleri:</a:t>
            </a:r>
            <a:endParaRPr lang="tr-TR" sz="2100" b="1" dirty="0"/>
          </a:p>
          <a:p>
            <a:pPr lvl="0"/>
            <a:r>
              <a:rPr lang="tr-TR" sz="2100" b="1" dirty="0"/>
              <a:t>Yüklem:</a:t>
            </a:r>
            <a:r>
              <a:rPr lang="tr-TR" sz="2100" dirty="0"/>
              <a:t> süredur</a:t>
            </a:r>
            <a:endParaRPr lang="tr-TR" sz="2100" b="1" dirty="0"/>
          </a:p>
          <a:p>
            <a:pPr lvl="0"/>
            <a:r>
              <a:rPr lang="tr-TR" sz="2100" b="1" dirty="0"/>
              <a:t>Özne:</a:t>
            </a:r>
            <a:r>
              <a:rPr lang="tr-TR" sz="2100" dirty="0"/>
              <a:t> sen</a:t>
            </a:r>
            <a:endParaRPr lang="tr-TR" sz="2100" b="1" dirty="0"/>
          </a:p>
          <a:p>
            <a:pPr lvl="0"/>
            <a:r>
              <a:rPr lang="tr-TR" sz="2100" b="1" dirty="0"/>
              <a:t>Belirtili Nesne: </a:t>
            </a:r>
            <a:r>
              <a:rPr lang="tr-TR" sz="2100" dirty="0"/>
              <a:t>sabah keyfini</a:t>
            </a:r>
            <a:endParaRPr lang="tr-TR" sz="2100" b="1" dirty="0"/>
          </a:p>
          <a:p>
            <a:pPr lvl="0"/>
            <a:r>
              <a:rPr lang="tr-TR" sz="2100" b="1" dirty="0"/>
              <a:t>Zarf Tümleci: </a:t>
            </a:r>
            <a:r>
              <a:rPr lang="tr-TR" sz="2100" dirty="0"/>
              <a:t>şimdi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Cümle Tahlilleri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600" b="1" dirty="0" err="1"/>
              <a:t>Sen</a:t>
            </a:r>
            <a:r>
              <a:rPr lang="en-GB" sz="2600" b="1" dirty="0"/>
              <a:t> </a:t>
            </a:r>
            <a:r>
              <a:rPr lang="en-GB" sz="2600" b="1" dirty="0" err="1"/>
              <a:t>şimdi</a:t>
            </a:r>
            <a:r>
              <a:rPr lang="en-GB" sz="2600" b="1" dirty="0"/>
              <a:t> </a:t>
            </a:r>
            <a:r>
              <a:rPr lang="en-GB" sz="2600" b="1" dirty="0" err="1"/>
              <a:t>sabah</a:t>
            </a:r>
            <a:r>
              <a:rPr lang="en-GB" sz="2600" b="1" dirty="0"/>
              <a:t> </a:t>
            </a:r>
            <a:r>
              <a:rPr lang="en-GB" sz="2600" b="1" dirty="0" err="1"/>
              <a:t>keyfini</a:t>
            </a:r>
            <a:r>
              <a:rPr lang="en-GB" sz="2600" b="1" dirty="0"/>
              <a:t> </a:t>
            </a:r>
            <a:r>
              <a:rPr lang="en-GB" sz="2600" b="1" dirty="0" err="1"/>
              <a:t>süredur</a:t>
            </a:r>
            <a:r>
              <a:rPr lang="en-GB" sz="2600" b="1" dirty="0"/>
              <a:t>, </a:t>
            </a:r>
            <a:r>
              <a:rPr lang="en-GB" sz="2600" b="1" dirty="0" err="1"/>
              <a:t>diğer</a:t>
            </a:r>
            <a:r>
              <a:rPr lang="en-GB" sz="2600" b="1" dirty="0"/>
              <a:t> </a:t>
            </a:r>
            <a:r>
              <a:rPr lang="en-GB" sz="2600" b="1" dirty="0" err="1"/>
              <a:t>işi</a:t>
            </a:r>
            <a:r>
              <a:rPr lang="en-GB" sz="2600" b="1" dirty="0"/>
              <a:t> </a:t>
            </a:r>
            <a:r>
              <a:rPr lang="en-GB" sz="2600" b="1" dirty="0" err="1"/>
              <a:t>daha</a:t>
            </a:r>
            <a:r>
              <a:rPr lang="tr-TR" sz="2600" b="1" dirty="0"/>
              <a:t> </a:t>
            </a:r>
            <a:r>
              <a:rPr lang="en-GB" sz="2600" b="1" dirty="0" err="1"/>
              <a:t>sonra</a:t>
            </a:r>
            <a:r>
              <a:rPr lang="tr-TR" sz="2600" b="1" dirty="0"/>
              <a:t> </a:t>
            </a:r>
            <a:r>
              <a:rPr lang="en-GB" sz="2600" b="1" dirty="0" err="1"/>
              <a:t>konuşuruz</a:t>
            </a:r>
            <a:r>
              <a:rPr lang="en-GB" sz="2600" b="1" dirty="0"/>
              <a:t>.</a:t>
            </a:r>
            <a:endParaRPr lang="tr-TR" sz="2600" b="1" dirty="0"/>
          </a:p>
          <a:p>
            <a:endParaRPr lang="tr-TR" sz="2600" b="1" dirty="0"/>
          </a:p>
          <a:p>
            <a:r>
              <a:rPr lang="tr-TR" b="1" dirty="0"/>
              <a:t>II.Cümle </a:t>
            </a:r>
            <a:endParaRPr lang="tr-TR" dirty="0"/>
          </a:p>
          <a:p>
            <a:pPr lvl="0"/>
            <a:r>
              <a:rPr lang="tr-TR" dirty="0"/>
              <a:t>Yüklemin türüne göre, fiil cümlesidir.</a:t>
            </a:r>
          </a:p>
          <a:p>
            <a:pPr lvl="0"/>
            <a:r>
              <a:rPr lang="tr-TR" dirty="0"/>
              <a:t>Yüklemin yerine göre, kurallı cümledir.</a:t>
            </a:r>
          </a:p>
          <a:p>
            <a:pPr lvl="0"/>
            <a:r>
              <a:rPr lang="tr-TR" dirty="0"/>
              <a:t>Anlamına göre, olumlu cümledir.</a:t>
            </a:r>
          </a:p>
          <a:p>
            <a:endParaRPr lang="tr-TR" u="sng" dirty="0"/>
          </a:p>
          <a:p>
            <a:r>
              <a:rPr lang="tr-TR" u="sng" dirty="0"/>
              <a:t>Cümlenin öğeleri:</a:t>
            </a:r>
            <a:endParaRPr lang="tr-TR" dirty="0"/>
          </a:p>
          <a:p>
            <a:pPr lvl="0"/>
            <a:r>
              <a:rPr lang="tr-TR" b="1" dirty="0"/>
              <a:t>Yüklem:</a:t>
            </a:r>
            <a:r>
              <a:rPr lang="tr-TR" dirty="0"/>
              <a:t> konuşuruz</a:t>
            </a:r>
            <a:endParaRPr lang="tr-TR" b="1" dirty="0"/>
          </a:p>
          <a:p>
            <a:pPr lvl="0"/>
            <a:r>
              <a:rPr lang="tr-TR" b="1" dirty="0"/>
              <a:t>Özne:</a:t>
            </a:r>
            <a:r>
              <a:rPr lang="tr-TR" dirty="0"/>
              <a:t> biz</a:t>
            </a:r>
            <a:endParaRPr lang="tr-TR" b="1" dirty="0"/>
          </a:p>
          <a:p>
            <a:pPr lvl="0"/>
            <a:r>
              <a:rPr lang="tr-TR" b="1" dirty="0"/>
              <a:t>Belirtili Nesne: </a:t>
            </a:r>
            <a:r>
              <a:rPr lang="tr-TR" dirty="0"/>
              <a:t>diğer işi</a:t>
            </a:r>
            <a:endParaRPr lang="tr-TR" b="1" dirty="0"/>
          </a:p>
          <a:p>
            <a:pPr lvl="0"/>
            <a:r>
              <a:rPr lang="tr-TR" b="1" dirty="0"/>
              <a:t>Zarf Tümleci: </a:t>
            </a:r>
            <a:r>
              <a:rPr lang="tr-TR" dirty="0"/>
              <a:t>daha sonra</a:t>
            </a:r>
            <a:endParaRPr lang="tr-TR" b="1" dirty="0"/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Cümle Tahlilleri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 </a:t>
            </a:r>
            <a:r>
              <a:rPr lang="tr-TR" b="1" dirty="0"/>
              <a:t>Tabiatta olduğu gibi sanatta da hiçbir şey kaybolmaz ve hiçbir şey yoktan yaratılamaz.</a:t>
            </a:r>
          </a:p>
          <a:p>
            <a:endParaRPr lang="tr-TR" dirty="0"/>
          </a:p>
          <a:p>
            <a:r>
              <a:rPr lang="tr-TR" b="1" dirty="0"/>
              <a:t>Yapısına göre: </a:t>
            </a:r>
            <a:r>
              <a:rPr lang="tr-TR" dirty="0"/>
              <a:t>Bağlı cümle</a:t>
            </a:r>
          </a:p>
          <a:p>
            <a:r>
              <a:rPr lang="tr-TR" b="1" dirty="0"/>
              <a:t>Yükleminin yerine göre: </a:t>
            </a:r>
            <a:r>
              <a:rPr lang="tr-TR" dirty="0"/>
              <a:t>Kurallı cümle</a:t>
            </a:r>
          </a:p>
          <a:p>
            <a:r>
              <a:rPr lang="tr-TR" b="1" dirty="0"/>
              <a:t>Yüklem türüne göre: </a:t>
            </a:r>
            <a:r>
              <a:rPr lang="tr-TR" dirty="0"/>
              <a:t>Fiil cümlesi</a:t>
            </a:r>
          </a:p>
          <a:p>
            <a:r>
              <a:rPr lang="tr-TR" b="1" dirty="0"/>
              <a:t>Anlamına göre: </a:t>
            </a:r>
            <a:r>
              <a:rPr lang="tr-TR" dirty="0"/>
              <a:t>Olumsuz cümle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44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Cümle Tahlilleri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 </a:t>
            </a:r>
            <a:r>
              <a:rPr lang="tr-TR" b="1" dirty="0"/>
              <a:t>Her sanatçı başlangıçta büyük sanatçıları taklit ederek işe başlar.</a:t>
            </a:r>
          </a:p>
          <a:p>
            <a:endParaRPr lang="tr-TR" dirty="0"/>
          </a:p>
          <a:p>
            <a:r>
              <a:rPr lang="tr-TR" b="1" dirty="0"/>
              <a:t>Yüklem: </a:t>
            </a:r>
            <a:r>
              <a:rPr lang="tr-TR" dirty="0"/>
              <a:t>başlar.</a:t>
            </a:r>
          </a:p>
          <a:p>
            <a:endParaRPr lang="tr-TR" dirty="0"/>
          </a:p>
          <a:p>
            <a:r>
              <a:rPr lang="tr-TR" b="1" dirty="0"/>
              <a:t>Kim başlar? </a:t>
            </a:r>
            <a:r>
              <a:rPr lang="tr-TR" dirty="0"/>
              <a:t>Her sanatçı = Özne</a:t>
            </a:r>
          </a:p>
          <a:p>
            <a:endParaRPr lang="tr-TR" dirty="0"/>
          </a:p>
          <a:p>
            <a:r>
              <a:rPr lang="tr-TR" b="1" dirty="0"/>
              <a:t>Neye başlar? </a:t>
            </a:r>
            <a:r>
              <a:rPr lang="tr-TR" dirty="0"/>
              <a:t>: işe = Dolaylı tümleç</a:t>
            </a:r>
          </a:p>
          <a:p>
            <a:endParaRPr lang="tr-TR" dirty="0"/>
          </a:p>
          <a:p>
            <a:r>
              <a:rPr lang="tr-TR" b="1" dirty="0"/>
              <a:t>Ne zaman başlar? :</a:t>
            </a:r>
            <a:r>
              <a:rPr lang="tr-TR" dirty="0"/>
              <a:t> başlangıçta = Zarf tümleci</a:t>
            </a:r>
          </a:p>
          <a:p>
            <a:endParaRPr lang="tr-TR" dirty="0"/>
          </a:p>
          <a:p>
            <a:r>
              <a:rPr lang="tr-TR" b="1" dirty="0"/>
              <a:t>Nasıl başlar? </a:t>
            </a:r>
            <a:r>
              <a:rPr lang="tr-TR" dirty="0"/>
              <a:t>: büyük sanatçıları taklit ederek = Zarf tümleci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340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Cümle Tahlilleri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Mor dövmelerle işlendi göğsümüze karlı dağların şanlı bayrağı.</a:t>
            </a:r>
            <a:endParaRPr lang="tr-TR" dirty="0"/>
          </a:p>
          <a:p>
            <a:endParaRPr lang="tr-TR" dirty="0"/>
          </a:p>
          <a:p>
            <a:r>
              <a:rPr lang="tr-TR" b="1" dirty="0"/>
              <a:t>Yüklem: </a:t>
            </a:r>
            <a:r>
              <a:rPr lang="tr-TR" dirty="0"/>
              <a:t>işlendi.</a:t>
            </a:r>
          </a:p>
          <a:p>
            <a:endParaRPr lang="tr-TR" dirty="0"/>
          </a:p>
          <a:p>
            <a:r>
              <a:rPr lang="tr-TR" b="1" dirty="0"/>
              <a:t>Ne işlendi? : </a:t>
            </a:r>
            <a:r>
              <a:rPr lang="tr-TR" dirty="0"/>
              <a:t>karlı dağların şanlı bayrağı = Özne</a:t>
            </a:r>
          </a:p>
          <a:p>
            <a:endParaRPr lang="tr-TR" dirty="0"/>
          </a:p>
          <a:p>
            <a:r>
              <a:rPr lang="tr-TR" b="1" dirty="0"/>
              <a:t>Nereye işlendi: </a:t>
            </a:r>
            <a:r>
              <a:rPr lang="tr-TR" dirty="0"/>
              <a:t>göğsümüze = Dolaylı tümleç</a:t>
            </a:r>
          </a:p>
          <a:p>
            <a:endParaRPr lang="tr-TR" dirty="0"/>
          </a:p>
          <a:p>
            <a:r>
              <a:rPr lang="tr-TR" b="1" dirty="0"/>
              <a:t>Ne ile işlendi: </a:t>
            </a:r>
            <a:r>
              <a:rPr lang="tr-TR" dirty="0"/>
              <a:t>Mor dövmelerle = Edat tümleci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503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Cümle Tahlilleri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Yine koşturuyoruz ufuktan ufka, gençlik günlerindeki gibi.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Yüklem: </a:t>
            </a:r>
            <a:r>
              <a:rPr lang="tr-TR" dirty="0"/>
              <a:t>koşturuyoruz.</a:t>
            </a:r>
          </a:p>
          <a:p>
            <a:endParaRPr lang="tr-TR" dirty="0"/>
          </a:p>
          <a:p>
            <a:r>
              <a:rPr lang="tr-TR" b="1" dirty="0"/>
              <a:t>Kim koşturuyor: </a:t>
            </a:r>
            <a:r>
              <a:rPr lang="tr-TR" dirty="0"/>
              <a:t>Biz = </a:t>
            </a:r>
            <a:r>
              <a:rPr lang="tr-TR" b="1" dirty="0"/>
              <a:t>Gizli özne</a:t>
            </a:r>
          </a:p>
          <a:p>
            <a:endParaRPr lang="tr-TR" dirty="0"/>
          </a:p>
          <a:p>
            <a:r>
              <a:rPr lang="tr-TR" b="1" dirty="0"/>
              <a:t>Nasıl koşturuyoruz? : </a:t>
            </a:r>
            <a:r>
              <a:rPr lang="tr-TR" dirty="0"/>
              <a:t>gençlik günlerindeki gibi = </a:t>
            </a:r>
            <a:r>
              <a:rPr lang="tr-TR" b="1" dirty="0"/>
              <a:t>Zarf tümleci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553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Cümle Tahlilleri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Kitapların dilinden anlamak, onlarla içli dışlı olmaya bağlıdır.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Yüklem: </a:t>
            </a:r>
            <a:r>
              <a:rPr lang="tr-TR" dirty="0"/>
              <a:t>bağlıdır.</a:t>
            </a:r>
          </a:p>
          <a:p>
            <a:endParaRPr lang="tr-TR" dirty="0"/>
          </a:p>
          <a:p>
            <a:r>
              <a:rPr lang="tr-TR" b="1" dirty="0"/>
              <a:t>Bağlı olan ne? </a:t>
            </a:r>
            <a:r>
              <a:rPr lang="tr-TR" dirty="0"/>
              <a:t>: Kitapların dilinden anlamak = </a:t>
            </a:r>
            <a:r>
              <a:rPr lang="tr-TR" b="1" dirty="0"/>
              <a:t>Özne</a:t>
            </a:r>
          </a:p>
          <a:p>
            <a:endParaRPr lang="tr-TR" dirty="0"/>
          </a:p>
          <a:p>
            <a:r>
              <a:rPr lang="tr-TR" b="1" dirty="0"/>
              <a:t>Neye bağlıdır? : </a:t>
            </a:r>
            <a:r>
              <a:rPr lang="tr-TR" dirty="0"/>
              <a:t>onlarla içli dışlı olmaya = </a:t>
            </a:r>
            <a:r>
              <a:rPr lang="tr-TR" b="1" dirty="0"/>
              <a:t>Dolaylı tümleç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2486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8B6EB9-2D24-484B-991D-30DCCF527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UYGULAMA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713645-ED73-48C5-9725-E1D4BADA8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1. Aşağıdaki cümlelerden hangisi yüklemine göre ötekilerden </a:t>
            </a:r>
            <a:r>
              <a:rPr lang="tr-TR" b="1" u="sng" dirty="0"/>
              <a:t>farklıdır</a:t>
            </a:r>
            <a:r>
              <a:rPr lang="tr-TR" b="1" dirty="0"/>
              <a:t>?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A) Ak gün ağartır, kara gün karartır.</a:t>
            </a:r>
          </a:p>
          <a:p>
            <a:pPr marL="0" indent="0">
              <a:buNone/>
            </a:pPr>
            <a:r>
              <a:rPr lang="tr-TR" dirty="0"/>
              <a:t>B) Garip kuşun yuvasını Allah yapar.</a:t>
            </a:r>
          </a:p>
          <a:p>
            <a:pPr marL="0" indent="0">
              <a:buNone/>
            </a:pPr>
            <a:r>
              <a:rPr lang="tr-TR" dirty="0"/>
              <a:t>C) Minareyi çalan kılıfını hazırlar.</a:t>
            </a:r>
          </a:p>
          <a:p>
            <a:pPr marL="0" indent="0">
              <a:buNone/>
            </a:pPr>
            <a:r>
              <a:rPr lang="tr-TR" dirty="0"/>
              <a:t>D) Yalanı dinlemek söylemekten güçtür.</a:t>
            </a:r>
          </a:p>
          <a:p>
            <a:pPr marL="0" indent="0">
              <a:buNone/>
            </a:pPr>
            <a:r>
              <a:rPr lang="tr-TR" dirty="0"/>
              <a:t>E) Olacakla öleceğe çare bulunmaz.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513F39F-06E6-4C6F-A816-4D5AD8B4A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4C99833-A94F-4790-A118-4E5CC5A4B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472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1F497D"/>
                </a:solidFill>
              </a:rPr>
              <a:t>Temel Kavramlar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Bu bölümde; bir cümlenin kategorilerinin incelenmesi, </a:t>
            </a:r>
            <a:r>
              <a:rPr lang="en-GB" dirty="0" err="1"/>
              <a:t>Türkçe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cümlenin</a:t>
            </a:r>
            <a:r>
              <a:rPr lang="en-GB" dirty="0"/>
              <a:t> </a:t>
            </a:r>
            <a:r>
              <a:rPr lang="en-GB" dirty="0" err="1"/>
              <a:t>nasıl</a:t>
            </a:r>
            <a:r>
              <a:rPr lang="en-GB" dirty="0"/>
              <a:t> </a:t>
            </a:r>
            <a:r>
              <a:rPr lang="en-GB" dirty="0" err="1"/>
              <a:t>tahlil</a:t>
            </a:r>
            <a:r>
              <a:rPr lang="en-GB" dirty="0"/>
              <a:t> </a:t>
            </a:r>
            <a:r>
              <a:rPr lang="en-GB" dirty="0" err="1"/>
              <a:t>edilmesi</a:t>
            </a:r>
            <a:r>
              <a:rPr lang="en-GB" dirty="0"/>
              <a:t> </a:t>
            </a:r>
            <a:r>
              <a:rPr lang="en-GB" dirty="0" err="1"/>
              <a:t>gerektiği</a:t>
            </a:r>
            <a:r>
              <a:rPr lang="tr-TR" dirty="0"/>
              <a:t> konularına değinilecektir.</a:t>
            </a:r>
          </a:p>
          <a:p>
            <a:pPr algn="just"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8B6EB9-2D24-484B-991D-30DCCF527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UYGULAMA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713645-ED73-48C5-9725-E1D4BADA8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Öğrendiklerinin yüzeysel çekiciliğinin ötesindeki </a:t>
            </a:r>
            <a:r>
              <a:rPr lang="tr-TR" dirty="0" err="1"/>
              <a:t>içeriksizliğe</a:t>
            </a:r>
            <a:r>
              <a:rPr lang="tr-TR" dirty="0"/>
              <a:t>, iç derinliklerinin ve düşlerinin sığlığına üzülüyorum.</a:t>
            </a:r>
          </a:p>
          <a:p>
            <a:pPr marL="0" indent="0">
              <a:buNone/>
            </a:pPr>
            <a:r>
              <a:rPr lang="tr-TR" b="1" dirty="0"/>
              <a:t>2. Bu cümle ve onu oluşturan sözcüklerle ilgili olarak aşağıdakilerden hangisi </a:t>
            </a:r>
            <a:r>
              <a:rPr lang="tr-TR" b="1" u="sng" dirty="0"/>
              <a:t>yanlıştır</a:t>
            </a:r>
            <a:r>
              <a:rPr lang="tr-TR" b="1" dirty="0"/>
              <a:t>?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A) Öğe dizilişi dolaylı tümleç, yüklem şeklindedir.</a:t>
            </a:r>
          </a:p>
          <a:p>
            <a:pPr marL="0" indent="0">
              <a:buNone/>
            </a:pPr>
            <a:r>
              <a:rPr lang="tr-TR" dirty="0"/>
              <a:t>B) Yapısına göre girişik birleşik cümledir.</a:t>
            </a:r>
          </a:p>
          <a:p>
            <a:pPr marL="0" indent="0">
              <a:buNone/>
            </a:pPr>
            <a:r>
              <a:rPr lang="tr-TR" dirty="0"/>
              <a:t>C) Yüklem birleşik zamanlı bir fiildir.</a:t>
            </a:r>
          </a:p>
          <a:p>
            <a:pPr marL="0" indent="0">
              <a:buNone/>
            </a:pPr>
            <a:r>
              <a:rPr lang="tr-TR" dirty="0"/>
              <a:t>D) Anlamına göre olumlu bir cümledir.</a:t>
            </a:r>
          </a:p>
          <a:p>
            <a:pPr marL="0" indent="0">
              <a:buNone/>
            </a:pPr>
            <a:r>
              <a:rPr lang="tr-TR" dirty="0"/>
              <a:t>E) Cümlede birden fazla tamlayanı olan belirtili isim tamlaması vardır.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513F39F-06E6-4C6F-A816-4D5AD8B4A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4C99833-A94F-4790-A118-4E5CC5A4B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9200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8B6EB9-2D24-484B-991D-30DCCF527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UYGULAMA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713645-ED73-48C5-9725-E1D4BADA8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(I) Nice zaman kaldı öyle bir hiçliğe gömülü olarak</a:t>
            </a:r>
          </a:p>
          <a:p>
            <a:pPr marL="0" indent="0">
              <a:buNone/>
            </a:pPr>
            <a:r>
              <a:rPr lang="tr-TR" dirty="0"/>
              <a:t>(II) Yalnız iki kuru ağaç kalıyor tam orta yerde</a:t>
            </a:r>
          </a:p>
          <a:p>
            <a:pPr marL="0" indent="0">
              <a:buNone/>
            </a:pPr>
            <a:r>
              <a:rPr lang="tr-TR" dirty="0"/>
              <a:t>(III) Her şey kendini onlara çevirir, onlara ekler</a:t>
            </a:r>
          </a:p>
          <a:p>
            <a:pPr marL="0" indent="0">
              <a:buNone/>
            </a:pPr>
            <a:r>
              <a:rPr lang="tr-TR" dirty="0"/>
              <a:t>(IV) Ölümümle unutup yokluğa gömerler beni</a:t>
            </a:r>
          </a:p>
          <a:p>
            <a:pPr marL="0" indent="0">
              <a:buNone/>
            </a:pPr>
            <a:r>
              <a:rPr lang="tr-TR" dirty="0"/>
              <a:t>(V) Bana, düşüme ve hayal çağıma ağıt oldu zaman.</a:t>
            </a:r>
          </a:p>
          <a:p>
            <a:pPr marL="0" indent="0">
              <a:buNone/>
            </a:pPr>
            <a:r>
              <a:rPr lang="tr-TR" b="1" dirty="0"/>
              <a:t>3. Yukarıda numaralanmış dizelerden hangisi, yükleminin yerine göre diğerlerinden </a:t>
            </a:r>
            <a:r>
              <a:rPr lang="tr-TR" b="1" u="sng" dirty="0"/>
              <a:t>farklıdır</a:t>
            </a:r>
            <a:r>
              <a:rPr lang="tr-TR" b="1" dirty="0"/>
              <a:t>?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A) I.   B) II.   C) III.  D) IV.   E) V.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513F39F-06E6-4C6F-A816-4D5AD8B4A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4C99833-A94F-4790-A118-4E5CC5A4B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224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tr-TR" dirty="0"/>
              <a:t>Leyla </a:t>
            </a:r>
            <a:r>
              <a:rPr lang="tr-TR" dirty="0" err="1"/>
              <a:t>Karahan</a:t>
            </a:r>
            <a:r>
              <a:rPr lang="tr-TR" dirty="0"/>
              <a:t>, Türkçede Söz Dizimi Cümle Tahlilleri, Arkadaş Yayınları, 6. Baskı, Ankara, 1999.</a:t>
            </a:r>
          </a:p>
          <a:p>
            <a:pPr lvl="0"/>
            <a:r>
              <a:rPr lang="tr-TR" dirty="0"/>
              <a:t>Editör Ceyhun Vedat Uygur, Üniversiteler İçin Türk Dili Yazılı ve Sözlü Anlatım, Kriter Yayınevi, İstanbul, 2007.</a:t>
            </a:r>
          </a:p>
          <a:p>
            <a:pPr lvl="0"/>
            <a:r>
              <a:rPr lang="tr-TR" dirty="0"/>
              <a:t>Ertuğrul Yaman, Üniversiteler İçin Örnekli-Uygulamalı Türk Dili ve Kompozisyon, Gazi </a:t>
            </a:r>
            <a:r>
              <a:rPr lang="tr-TR" dirty="0" err="1"/>
              <a:t>Kitabevi</a:t>
            </a:r>
            <a:r>
              <a:rPr lang="tr-TR" dirty="0"/>
              <a:t>, 2. Baskı, Ankara, </a:t>
            </a:r>
            <a:r>
              <a:rPr lang="en-GB" dirty="0"/>
              <a:t>2000.</a:t>
            </a:r>
            <a:endParaRPr lang="tr-TR" dirty="0"/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Teşekkür Ederim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endParaRPr lang="tr-TR" sz="4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r-TR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Sağlıklı ve mutlu bir hafta geçirmeniz temennisiyle, iyi çalışmalar dilerim…</a:t>
            </a:r>
          </a:p>
          <a:p>
            <a:pPr marL="0" indent="0" algn="ctr">
              <a:buNone/>
            </a:pPr>
            <a:endParaRPr lang="tr-TR" sz="4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KBUZEM</a:t>
            </a:r>
          </a:p>
          <a:p>
            <a:r>
              <a:rPr lang="tr-TR" dirty="0"/>
              <a:t>Karabük Üniversitesi</a:t>
            </a:r>
          </a:p>
          <a:p>
            <a:r>
              <a:rPr lang="tr-TR" dirty="0"/>
              <a:t>Uzaktan Eğitim Uygulama ve Araştırma Merkezi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23</a:t>
            </a:fld>
            <a:endParaRPr lang="tr-TR"/>
          </a:p>
        </p:txBody>
      </p:sp>
      <p:pic>
        <p:nvPicPr>
          <p:cNvPr id="6" name="2 Resim" descr="Logo_180_202_Modified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332656"/>
            <a:ext cx="838706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Yüklemin Türüne Göre Cümleler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i="1" dirty="0"/>
              <a:t>Fiil Cümlesi</a:t>
            </a:r>
          </a:p>
          <a:p>
            <a:pPr algn="just"/>
            <a:r>
              <a:rPr lang="tr-TR" dirty="0"/>
              <a:t>Yüklemi çekimli bir fiil veya fiil grubu olan cümlelerdir. Her türlü iş, oluş, hareket fiil cümleleriyle karşılandığı için Türkçede fiil cümleleri isim cümlelerine nazaran daha çok kullanılır.</a:t>
            </a:r>
          </a:p>
          <a:p>
            <a:pPr algn="just"/>
            <a:r>
              <a:rPr lang="tr-TR" dirty="0"/>
              <a:t>Altın eli bıçak </a:t>
            </a:r>
            <a:r>
              <a:rPr lang="tr-TR" u="sng" dirty="0"/>
              <a:t>kesmez.</a:t>
            </a:r>
          </a:p>
          <a:p>
            <a:pPr algn="just"/>
            <a:r>
              <a:rPr lang="tr-TR" dirty="0"/>
              <a:t>Az ateş çok odunu </a:t>
            </a:r>
            <a:r>
              <a:rPr lang="tr-TR" u="sng" dirty="0"/>
              <a:t>yakar.</a:t>
            </a:r>
          </a:p>
          <a:p>
            <a:pPr algn="just"/>
            <a:r>
              <a:rPr lang="tr-TR" dirty="0"/>
              <a:t> Ava giden </a:t>
            </a:r>
            <a:r>
              <a:rPr lang="tr-TR" u="sng" dirty="0"/>
              <a:t>avlanır.</a:t>
            </a:r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Yüklemin Türüne Göre Cümleler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u="sng" dirty="0"/>
              <a:t>Örnekler: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Kardeşim Vedat, beni ara-</a:t>
            </a:r>
            <a:r>
              <a:rPr lang="tr-TR" dirty="0" err="1"/>
              <a:t>mış</a:t>
            </a:r>
            <a:r>
              <a:rPr lang="tr-TR" dirty="0"/>
              <a:t>. (basit eylem)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Mustafa, iki bıldırcın av-la-</a:t>
            </a:r>
            <a:r>
              <a:rPr lang="tr-TR" dirty="0" err="1"/>
              <a:t>mış</a:t>
            </a:r>
            <a:r>
              <a:rPr lang="tr-TR" dirty="0"/>
              <a:t>. (türemiş eylem)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Elimde bir şey his-s-et-tim. (birleşik eylem)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8183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Yüklemin Türüne Göre Cümleler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i="1" dirty="0"/>
              <a:t>İsim Cümlesi</a:t>
            </a:r>
          </a:p>
          <a:p>
            <a:pPr algn="just"/>
            <a:r>
              <a:rPr lang="tr-TR" dirty="0"/>
              <a:t>Yüklemi ek fiille </a:t>
            </a:r>
            <a:r>
              <a:rPr lang="tr-TR" dirty="0" err="1"/>
              <a:t>çekimlenmiş</a:t>
            </a:r>
            <a:r>
              <a:rPr lang="tr-TR" dirty="0"/>
              <a:t> (ek fiil bazen düşebilir) bir isim veya isim grubundan oluşan cümlelerdir. Türkçede en çok kullanılan isim cümlesi “var”, “yok” isimlerinin yüklem olduğu cümlelerdir. </a:t>
            </a:r>
          </a:p>
          <a:p>
            <a:pPr algn="just"/>
            <a:r>
              <a:rPr lang="tr-TR" dirty="0"/>
              <a:t> Her işin başı sağlıktır.</a:t>
            </a:r>
          </a:p>
          <a:p>
            <a:pPr algn="just"/>
            <a:r>
              <a:rPr lang="tr-TR" dirty="0"/>
              <a:t> Teyzesinin oğlu öğretmenmiş.</a:t>
            </a:r>
          </a:p>
          <a:p>
            <a:pPr algn="just"/>
            <a:r>
              <a:rPr lang="tr-TR" dirty="0"/>
              <a:t>Bu kitapların hepsi sizinmiş.</a:t>
            </a:r>
          </a:p>
          <a:p>
            <a:pPr algn="just"/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628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Yüklemin Türüne Göre Cümleler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b="1" u="sng" dirty="0"/>
              <a:t>Örnekler:</a:t>
            </a:r>
          </a:p>
          <a:p>
            <a:pPr algn="just"/>
            <a:r>
              <a:rPr lang="tr-TR" dirty="0"/>
              <a:t>Burada tanıdığım ilk kişi, sen-sin. (zamir)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O akşam evde-y-din. (ad)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Bizim kurallarımız böyle-</a:t>
            </a:r>
            <a:r>
              <a:rPr lang="tr-TR" dirty="0" err="1"/>
              <a:t>dir</a:t>
            </a:r>
            <a:r>
              <a:rPr lang="tr-TR" dirty="0"/>
              <a:t>. (zamir)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En sevmediğim şey, gürültü patırtı-</a:t>
            </a:r>
            <a:r>
              <a:rPr lang="tr-TR" dirty="0" err="1"/>
              <a:t>dır</a:t>
            </a:r>
            <a:r>
              <a:rPr lang="tr-TR" dirty="0"/>
              <a:t>. (yansıma ad)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501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Yüklemin</a:t>
            </a:r>
            <a:r>
              <a:rPr lang="en-GB" dirty="0"/>
              <a:t> </a:t>
            </a:r>
            <a:r>
              <a:rPr lang="en-GB" dirty="0" err="1"/>
              <a:t>Yerine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Cümleler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i="1" dirty="0"/>
              <a:t>Kurallı Cümle</a:t>
            </a:r>
          </a:p>
          <a:p>
            <a:pPr algn="just"/>
            <a:r>
              <a:rPr lang="tr-TR" dirty="0"/>
              <a:t>Yüklemi sonda bulunan cümle kurallı cümledir. (Düz cümle adı da verilir) Türkçe cümle yapısına uygun olan bu dizilişte vurgulanmak istenen öğe yükleme yaklaştırılır. </a:t>
            </a:r>
          </a:p>
          <a:p>
            <a:pPr algn="just"/>
            <a:endParaRPr lang="tr-TR" u="sng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Yüklemin</a:t>
            </a:r>
            <a:r>
              <a:rPr lang="en-GB" dirty="0"/>
              <a:t> </a:t>
            </a:r>
            <a:r>
              <a:rPr lang="en-GB" dirty="0" err="1"/>
              <a:t>Yerine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Cümleler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u="sng" dirty="0"/>
              <a:t>Örnekler:</a:t>
            </a:r>
          </a:p>
          <a:p>
            <a:pPr algn="just"/>
            <a:r>
              <a:rPr lang="tr-TR" dirty="0"/>
              <a:t>Bu filmi daha önce </a:t>
            </a:r>
            <a:r>
              <a:rPr lang="tr-TR" b="1" u="sng" dirty="0"/>
              <a:t>izlemiştim.</a:t>
            </a:r>
          </a:p>
          <a:p>
            <a:pPr algn="just"/>
            <a:r>
              <a:rPr lang="tr-TR" dirty="0"/>
              <a:t>Bu sabah çok erken </a:t>
            </a:r>
            <a:r>
              <a:rPr lang="tr-TR" b="1" u="sng" dirty="0"/>
              <a:t>kalktım.</a:t>
            </a:r>
          </a:p>
          <a:p>
            <a:pPr algn="just"/>
            <a:r>
              <a:rPr lang="tr-TR" dirty="0"/>
              <a:t>Sınavlarımız haftaya </a:t>
            </a:r>
            <a:r>
              <a:rPr lang="tr-TR" b="1" u="sng" dirty="0"/>
              <a:t>başlayacak.</a:t>
            </a:r>
          </a:p>
          <a:p>
            <a:pPr algn="just"/>
            <a:r>
              <a:rPr lang="tr-TR" dirty="0"/>
              <a:t>Kitap okumayı çok </a:t>
            </a:r>
            <a:r>
              <a:rPr lang="tr-TR" b="1" u="sng" dirty="0"/>
              <a:t>severim.</a:t>
            </a:r>
          </a:p>
          <a:p>
            <a:pPr algn="just"/>
            <a:r>
              <a:rPr lang="tr-TR" dirty="0"/>
              <a:t>Sizi arayan </a:t>
            </a:r>
            <a:r>
              <a:rPr lang="tr-TR" b="1" u="sng" dirty="0"/>
              <a:t>bendim.</a:t>
            </a:r>
          </a:p>
          <a:p>
            <a:pPr algn="just"/>
            <a:r>
              <a:rPr lang="tr-TR" dirty="0"/>
              <a:t>İş, </a:t>
            </a:r>
            <a:r>
              <a:rPr lang="tr-TR" b="1" u="sng" dirty="0"/>
              <a:t>insanın aynasıdır.</a:t>
            </a:r>
          </a:p>
          <a:p>
            <a:pPr algn="just"/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582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Yüklemin</a:t>
            </a:r>
            <a:r>
              <a:rPr lang="en-GB" dirty="0"/>
              <a:t> </a:t>
            </a:r>
            <a:r>
              <a:rPr lang="en-GB" dirty="0" err="1"/>
              <a:t>Yerine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Cümleler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i="1" dirty="0"/>
              <a:t>Devrik Cümle</a:t>
            </a:r>
          </a:p>
          <a:p>
            <a:pPr algn="just"/>
            <a:r>
              <a:rPr lang="tr-TR" dirty="0"/>
              <a:t>Yüklemi sonda olmayan cümlelerdir. Bu tarz cümlelere genellikle şiir dilinde rastlanır. Ayrıca atasözlerinde ve günlük konuşmalarda da devrik cümle yapısının çok sık kullanıldığı görülür.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KBUZEM</a:t>
            </a:r>
          </a:p>
          <a:p>
            <a:r>
              <a:rPr lang="tr-TR"/>
              <a:t>Karabük Üniversitesi</a:t>
            </a:r>
          </a:p>
          <a:p>
            <a:r>
              <a:rPr lang="tr-TR"/>
              <a:t>Uzaktan Eğitim Uygulama ve Araştırma Merkezi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1D30-471F-4A7E-8796-A38B74581AEE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17125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0PHOTO" val=""/>
  <p:tag name="MMPROD_0LOGO" val=""/>
  <p:tag name="MMPROD_1PHOTO" val=""/>
  <p:tag name="MMPROD_1LOGO" val=""/>
  <p:tag name="MMPROD_11031PHOTO" val=""/>
  <p:tag name="MMPROD_11031LOGO" val=""/>
  <p:tag name="MMPROD_11030PHOTO" val=""/>
  <p:tag name="MMPROD_11030LOGO" val=""/>
  <p:tag name="MMPROD_2PHOTO" val=""/>
  <p:tag name="MMPROD_2LOGO" val=""/>
  <p:tag name="MMPROD_11032PHOTO" val=""/>
  <p:tag name="MMPROD_11032LOGO" val=""/>
  <p:tag name="MMPROD_3PHOTO" val=""/>
  <p:tag name="MMPROD_3LOGO" val=""/>
  <p:tag name="MMPROD_11033PHOTO" val=""/>
  <p:tag name="MMPROD_11033LOGO" val=""/>
  <p:tag name="MMPROD_4PHOTO" val=""/>
  <p:tag name="MMPROD_4LOGO" val=""/>
  <p:tag name="MMPROD_11034PHOTO" val=""/>
  <p:tag name="MMPROD_11034LOGO" val=""/>
  <p:tag name="MMPROD_5PHOTO" val=""/>
  <p:tag name="MMPROD_5LOGO" val=""/>
  <p:tag name="MMPROD_11035PHOTO" val=""/>
  <p:tag name="MMPROD_11035LOGO" val=""/>
  <p:tag name="MMPROD_6PHOTO" val=""/>
  <p:tag name="MMPROD_6LOGO" val=""/>
  <p:tag name="MMPROD_11036PHOTO" val=""/>
  <p:tag name="MMPROD_11036LOGO" val=""/>
  <p:tag name="MMPROD_7PHOTO" val=""/>
  <p:tag name="MMPROD_7LOGO" val=""/>
  <p:tag name="MMPROD_11037PHOTO" val=""/>
  <p:tag name="MMPROD_11037LOGO" val=""/>
  <p:tag name="MMPROD_8PHOTO" val=""/>
  <p:tag name="MMPROD_8LOGO" val=""/>
  <p:tag name="MMPROD_11038PHOTO" val=""/>
  <p:tag name="MMPROD_11038LOGO" val=""/>
  <p:tag name="MMPROD_9PHOTO" val=""/>
  <p:tag name="MMPROD_9LOGO" val=""/>
  <p:tag name="MMPROD_11039PHOTO" val=""/>
  <p:tag name="MMPROD_11039LOGO" val=""/>
  <p:tag name="MMPROD_10PHOTO" val=""/>
  <p:tag name="MMPROD_10LOGO" val=""/>
  <p:tag name="MMPROD_11040PHOTO" val=""/>
  <p:tag name="MMPROD_11040LOGO" val=""/>
  <p:tag name="MMPROD_11PHOTO" val=""/>
  <p:tag name="MMPROD_11LOGO" val=""/>
  <p:tag name="MMPROD_11041PHOTO" val=""/>
  <p:tag name="MMPROD_11041LOGO" val=""/>
  <p:tag name="MMPROD_12PHOTO" val=""/>
  <p:tag name="MMPROD_12LOGO" val=""/>
  <p:tag name="MMPROD_11042PHOTO" val=""/>
  <p:tag name="MMPROD_11042LOGO" val=""/>
  <p:tag name="MMPROD_13PHOTO" val=""/>
  <p:tag name="MMPROD_13LOGO" val=""/>
  <p:tag name="MMPROD_11043PHOTO" val=""/>
  <p:tag name="MMPROD_11043LOGO" val=""/>
  <p:tag name="MMPROD_14PHOTO" val=""/>
  <p:tag name="MMPROD_14LOGO" val=""/>
  <p:tag name="MMPROD_11044PHOTO" val=""/>
  <p:tag name="MMPROD_11044LOGO" val=""/>
  <p:tag name="MMPROD_15PHOTO" val=""/>
  <p:tag name="MMPROD_15LOGO" val=""/>
  <p:tag name="MMPROD_11045PHOTO" val=""/>
  <p:tag name="MMPROD_11045LOGO" val=""/>
  <p:tag name="MMPROD_16PHOTO" val=""/>
  <p:tag name="MMPROD_16LOGO" val=""/>
  <p:tag name="MMPROD_11046PHOTO" val=""/>
  <p:tag name="MMPROD_11046LOGO" val=""/>
  <p:tag name="MMPROD_17PHOTO" val=""/>
  <p:tag name="MMPROD_17LOGO" val=""/>
  <p:tag name="MMPROD_11047PHOTO" val=""/>
  <p:tag name="MMPROD_11047LOGO" val=""/>
  <p:tag name="MMPROD_22PHOTO" val=""/>
  <p:tag name="MMPROD_22LOGO" val=""/>
  <p:tag name="MMPROD_18PHOTO" val=""/>
  <p:tag name="MMPROD_18LOGO" val=""/>
  <p:tag name="MMPROD_11049PHOTO" val=""/>
  <p:tag name="MMPROD_11049LOGO" val=""/>
  <p:tag name="MMPROD_19PHOTO" val=""/>
  <p:tag name="MMPROD_19LOGO" val=""/>
  <p:tag name="MMPROD_11050PHOTO" val=""/>
  <p:tag name="MMPROD_11050LOGO" val=""/>
  <p:tag name="MMPROD_20PHOTO" val=""/>
  <p:tag name="MMPROD_20LOGO" val=""/>
  <p:tag name="MMPROD_11051PHOTO" val=""/>
  <p:tag name="MMPROD_11051LOGO" val=""/>
  <p:tag name="MMPROD_23PHOTO" val=""/>
  <p:tag name="MMPROD_23LOGO" val=""/>
  <p:tag name="MMPROD_32PHOTO" val=""/>
  <p:tag name="MMPROD_32LOGO" val=""/>
  <p:tag name="MMPROD_11053PHOTO" val=""/>
  <p:tag name="MMPROD_11053LOGO" val=""/>
  <p:tag name="MMPROD_31PHOTO" val=""/>
  <p:tag name="MMPROD_31LOGO" val=""/>
  <p:tag name="MMPROD_11054PHOTO" val=""/>
  <p:tag name="MMPROD_11054LOGO" val=""/>
  <p:tag name="MMPROD_30PHOTO" val=""/>
  <p:tag name="MMPROD_30LOGO" val=""/>
  <p:tag name="MMPROD_11055PHOTO" val=""/>
  <p:tag name="MMPROD_11055LOGO" val=""/>
  <p:tag name="MMPROD_26PHOTO" val=""/>
  <p:tag name="MMPROD_26LOGO" val=""/>
  <p:tag name="MMPROD_11056PHOTO" val=""/>
  <p:tag name="MMPROD_11056LOGO" val=""/>
  <p:tag name="MMPROD_24PHOTO" val=""/>
  <p:tag name="MMPROD_24LOGO" val=""/>
  <p:tag name="MMPROD_11057PHOTO" val=""/>
  <p:tag name="MMPROD_11057LOGO" val=""/>
  <p:tag name="MMPROD_11048PHOTO" val=""/>
  <p:tag name="MMPROD_11048LOGO" val=""/>
  <p:tag name="MMPROD_11052PHOTO" val=""/>
  <p:tag name="MMPROD_11052LOGO" val=""/>
  <p:tag name="MMPROD_NEXTUNIQUEID" val="10026"/>
  <p:tag name="MMPROD_DATA" val="&lt;object type=&quot;10002&quot; unique_id=&quot;901&quot;&gt;&lt;property id=&quot;10007&quot; value=&quot;İleri&quot;/&gt;&lt;property id=&quot;10008&quot; value=&quot;Geri&quot;/&gt;&lt;property id=&quot;10009&quot; value=&quot;Gönder&quot;/&gt;&lt;property id=&quot;10012&quot; value=&quot;2&quot;/&gt;&lt;property id=&quot;10022&quot; value=&quot;Yeniden deneyin&quot;/&gt;&lt;property id=&quot;10068&quot; value=&quot;Doğru - Devam etmek için herhangi bir yeri tıklatın&quot;/&gt;&lt;property id=&quot;10069&quot; value=&quot;Yanlış - Devam etmek için herhangi bir yeri tıklatın&quot;/&gt;&lt;property id=&quot;10124&quot; value=&quot;Devam etmek için tıklatın&quot;/&gt;&lt;property id=&quot;10125&quot; value=&quot;Yanıtı göndermek için tıklatın&quot;/&gt;&lt;property id=&quot;10126&quot; value=&quot;Geri dönmek için tıklatın&quot;/&gt;&lt;property id=&quot;10127&quot; value=&quot;Temizle&quot;/&gt;&lt;property id=&quot;10128&quot; value=&quot;Temizlemek için tıklatın&quot;/&gt;&lt;property id=&quot;10133&quot; value=&quot;1&quot;/&gt;&lt;property id=&quot;10134&quot; value=&quot;1&quot;/&gt;&lt;property id=&quot;10135&quot; value=&quot;,&quot;/&gt;&lt;property id=&quot;10136&quot; value=&quot;0&quot;/&gt;&lt;property id=&quot;10156&quot; value=&quot;1&quot;/&gt;&lt;property id=&quot;10157&quot; value=&quot;1&quot;/&gt;&lt;property id=&quot;10158&quot; value=&quot;1&quot;/&gt;&lt;property id=&quot;10177&quot; value=&quot;1&quot;/&gt;&lt;property id=&quot;10183&quot; value=&quot;Devam etmeden önce soruyu yanıtlamanız gerekiyor&quot;/&gt;&lt;property id=&quot;10185&quot; value=&quot;1&quot;/&gt;&lt;property id=&quot;10188&quot; value=&quot;Bu soruyu yanıtlama süresi doldu.&quot;/&gt;&lt;property id=&quot;10189&quot; value=&quot;1&quot;/&gt;&lt;property id=&quot;10194&quot; value=&quot;2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0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Sunum Varsayılanı&amp;quot;&amp;gt;&amp;lt;Question FontName=&amp;quot;Palatino Linotype&amp;quot; IsBold=&amp;quot;1&amp;quot; IsItalic=&amp;quot;0&amp;quot; IsUnderline=&amp;quot;0&amp;quot; FontSize=&amp;quot;40&amp;quot;/&amp;gt;&amp;lt;Answer FontName=&amp;quot;Palatino Linotype&amp;quot; IsBold=&amp;quot;0&amp;quot; IsItalic=&amp;quot;0&amp;quot; IsUnderline=&amp;quot;0&amp;quot; FontSize=&amp;quot;24&amp;quot;/&amp;gt;&amp;lt;Button FontName=&amp;quot;Palatino Linotype&amp;quot; IsBold=&amp;quot;0&amp;quot; IsItalic=&amp;quot;0&amp;quot; IsUnderline=&amp;quot;0&amp;quot; FontSize=&amp;quot;14&amp;quot;/&amp;gt;&amp;lt;Message FontName=&amp;quot;Palatino Linotype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0&quot;/&gt;&lt;property id=&quot;10229&quot; value=&quot;0&quot;/&gt;&lt;object type=&quot;10054&quot; unique_id=&quot;10002&quot;&gt;&lt;property id=&quot;10139&quot; value=&quot;1.0&quot;/&gt;&lt;property id=&quot;10141&quot; value=&quot;80&quot;/&gt;&lt;property id=&quot;10142&quot; value=&quot;  :  :  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property id=&quot;10151&quot; value=&quot;KBU101&quot;/&gt;&lt;property id=&quot;10154&quot; value=&quot;1.Hafta&quot;/&gt;&lt;property id=&quot;10155&quot; value=&quot;  :  :  &quot;/&gt;&lt;/object&gt;&lt;object type=&quot;10042&quot; unique_id=&quot;903&quot;&gt;&lt;object type=&quot;10003&quot; unique_id=&quot;10004&quot;&gt;&lt;property id=&quot;10002&quot; value=&quot;Sınav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Sınav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Geçti&quot;/&gt;&lt;property id=&quot;10166&quot; value=&quot;Başarısız&quot;/&gt;&lt;property id=&quot;10167&quot; value=&quot;FFFFFFFF&quot;/&gt;&lt;property id=&quot;10169&quot; value=&quot;Soru %d/%d&quot;/&gt;&lt;property id=&quot;10170&quot; value=&quot;E-posta gönder&quot;/&gt;&lt;property id=&quot;10171&quot; value=&quot;Bunu doğru yanıtladınız!&quot;/&gt;&lt;property id=&quot;10172&quot; value=&quot;Bu soruyu tam yanıtlamadınız&quot;/&gt;&lt;property id=&quot;10173&quot; value=&quot;Yanıtınız:&quot;/&gt;&lt;property id=&quot;10174&quot; value=&quot;Doğru yanıt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Talimat Slaydı Başlığı&quot;/&gt;&lt;property id=&quot;10226&quot; value=&quot;Sınav katılımcıları için talimatları buraya yazın...&quot;/&gt;&lt;property id=&quot;10228&quot; value=&quot;0&quot;/&gt;&lt;object type=&quot;10062&quot; unique_id=&quot;10006&quot;&gt;&lt;object type=&quot;10050&quot; unique_id=&quot;10007&quot;&gt;&lt;property id=&quot;10020&quot; value=&quot;2&quot;/&gt;&lt;property id=&quot;10191&quot; value=&quot;-1&quot;/&gt;&lt;/object&gt;&lt;object type=&quot;10051&quot; unique_id=&quot;10008&quot;&gt;&lt;property id=&quot;10020&quot; value=&quot;2&quot;/&gt;&lt;property id=&quot;10191&quot; value=&quot;-1&quot;/&gt;&lt;/object&gt;&lt;/object&gt;&lt;object type=&quot;10061&quot; unique_id=&quot;20000&quot;/&gt;&lt;/object&gt;&lt;/object&gt;&lt;/object&gt;&#10;"/>
  <p:tag name="MMPROD_THEME_BG_IMAGE" val=""/>
  <p:tag name="MMPROD_11029PHOTO" val=""/>
  <p:tag name="MMPROD_11029LOGO" val=""/>
  <p:tag name="MMPROD_UIDATA" val="&lt;database version=&quot;7.0&quot;&gt;&lt;object type=&quot;1&quot; unique_id=&quot;10001&quot;&gt;&lt;property id=&quot;20141&quot; value=&quot;KBU101&quot;/&gt;&lt;property id=&quot;20142&quot; value=&quot;Bu bölümde; bilgisayarın tarihi ve bilgisayarların sınıflandırılması konularına değinilecektir.&quot;/&gt;&lt;property id=&quot;20144&quot; value=&quot;1&quot;/&gt;&lt;property id=&quot;20146&quot; value=&quot;0&quot;/&gt;&lt;property id=&quot;20147&quot; value=&quot;0&quot;/&gt;&lt;property id=&quot;20148&quot; value=&quot;10&quot;/&gt;&lt;property id=&quot;20180&quot; value=&quot;1&quot;/&gt;&lt;property id=&quot;20181&quot; value=&quot;1&quot;/&gt;&lt;property id=&quot;20182&quot; value=&quot;0&quot;/&gt;&lt;property id=&quot;20183&quot; value=&quot;1&quot;/&gt;&lt;property id=&quot;20184&quot; value=&quot;7&quot;/&gt;&lt;property id=&quot;20193&quot; value=&quot;-1&quot;/&gt;&lt;property id=&quot;20224&quot; value=&quot;C:\Documents and Settings\User\Desktop&quot;/&gt;&lt;property id=&quot;20225&quot; value=&quot;C:\Documents and Settings\User\Desktop\KBUZEM ŞABLONLAR v.5\Örnek Ders\&quot;/&gt;&lt;property id=&quot;20226&quot; value=&quot;C:\Documents and Settings\User\Desktop\KBUZEM ŞABLONLAR v.5\Örnek Ders\H1_KBU101_Ornek Ders.pptx&quot;/&gt;&lt;property id=&quot;20250&quot; value=&quot;0&quot;/&gt;&lt;property id=&quot;20251&quot; value=&quot;1&quot;/&gt;&lt;property id=&quot;20259&quot; value=&quot;0&quot;/&gt;&lt;object type=&quot;8&quot; unique_id=&quot;10002&quot;&gt;&lt;object type=&quot;9&quot; unique_id=&quot;13970&quot;&gt;&lt;property id=&quot;20000&quot; value=&quot;0&quot;/&gt;&lt;property id=&quot;20400&quot; value=&quot;PDF&quot;/&gt;&lt;property id=&quot;20401&quot; value=&quot;H1_KBU101_Ornek Ders1.pdf&quot;/&gt;&lt;property id=&quot;20402&quot; value=&quot;0&quot;/&gt;&lt;property id=&quot;20404&quot; value=&quot;521618&quot;/&gt;&lt;property id=&quot;20405&quot; value=&quot;1&quot;/&gt;&lt;/object&gt;&lt;/object&gt;&lt;object type=&quot;2&quot; unique_id=&quot;10003&quot;&gt;&lt;object type=&quot;3&quot; unique_id=&quot;10596&quot;&gt;&lt;property id=&quot;20148&quot; value=&quot;5&quot;/&gt;&lt;property id=&quot;20300&quot; value=&quot;Slayt 1 - &amp;quot;KBU101&amp;#x0D;&amp;#x0A;BİLGİSAYARA GİRİŞ&amp;quot;&quot;/&gt;&lt;property id=&quot;20302&quot; value=&quot;1&quot;/&gt;&lt;property id=&quot;20303&quot; value=&quot;Öğr. Gör. S.M.Fatih APAYDIN&quot;/&gt;&lt;property id=&quot;20307&quot; value=&quot;271&quot;/&gt;&lt;property id=&quot;20309&quot; value=&quot;11029&quot;/&gt;&lt;property id=&quot;20312&quot; value=&quot;0&quot;/&gt;&lt;/object&gt;&lt;object type=&quot;3&quot; unique_id=&quot;10964&quot;&gt;&lt;property id=&quot;20148&quot; value=&quot;5&quot;/&gt;&lt;property id=&quot;20300&quot; value=&quot;Slayt 2 - &amp;quot;Temel Kavramlar&amp;quot;&quot;/&gt;&lt;property id=&quot;20302&quot; value=&quot;1&quot;/&gt;&lt;property id=&quot;20303&quot; value=&quot;Öğr. Gör. S.M.Fatih APAYDIN&quot;/&gt;&lt;property id=&quot;20307&quot; value=&quot;273&quot;/&gt;&lt;property id=&quot;20309&quot; value=&quot;11029&quot;/&gt;&lt;property id=&quot;20312&quot; value=&quot;0&quot;/&gt;&lt;/object&gt;&lt;object type=&quot;3&quot; unique_id=&quot;10965&quot;&gt;&lt;property id=&quot;20148&quot; value=&quot;5&quot;/&gt;&lt;property id=&quot;20300&quot; value=&quot;Slayt 3 - &amp;quot;Bilgisayarların Kısa Tarihçesi&amp;quot;&quot;/&gt;&lt;property id=&quot;20302&quot; value=&quot;1&quot;/&gt;&lt;property id=&quot;20303&quot; value=&quot;Öğr. Gör. S.M.Fatih APAYDIN&quot;/&gt;&lt;property id=&quot;20307&quot; value=&quot;274&quot;/&gt;&lt;property id=&quot;20309&quot; value=&quot;11029&quot;/&gt;&lt;property id=&quot;20312&quot; value=&quot;0&quot;/&gt;&lt;/object&gt;&lt;object type=&quot;3&quot; unique_id=&quot;10974&quot;&gt;&lt;property id=&quot;20148&quot; value=&quot;5&quot;/&gt;&lt;property id=&quot;20300&quot; value=&quot;Slayt 16 - &amp;quot;Kaynakça&amp;quot;&quot;/&gt;&lt;property id=&quot;20302&quot; value=&quot;1&quot;/&gt;&lt;property id=&quot;20303&quot; value=&quot;Öğr. Gör. S.M.Fatih APAYDIN&quot;/&gt;&lt;property id=&quot;20307&quot; value=&quot;283&quot;/&gt;&lt;property id=&quot;20309&quot; value=&quot;11029&quot;/&gt;&lt;property id=&quot;20312&quot; value=&quot;0&quot;/&gt;&lt;/object&gt;&lt;object type=&quot;3&quot; unique_id=&quot;10975&quot;&gt;&lt;property id=&quot;20148&quot; value=&quot;5&quot;/&gt;&lt;property id=&quot;20300&quot; value=&quot;Slayt 17 - &amp;quot;Teşekkür Ederim&amp;quot;&quot;/&gt;&lt;property id=&quot;20302&quot; value=&quot;1&quot;/&gt;&lt;property id=&quot;20303&quot; value=&quot;Öğr. Gör. S.M.Fatih APAYDIN&quot;/&gt;&lt;property id=&quot;20307&quot; value=&quot;284&quot;/&gt;&lt;property id=&quot;20309&quot; value=&quot;11029&quot;/&gt;&lt;property id=&quot;20312&quot; value=&quot;0&quot;/&gt;&lt;/object&gt;&lt;object type=&quot;3&quot; unique_id=&quot;12925&quot;&gt;&lt;property id=&quot;20148&quot; value=&quot;5&quot;/&gt;&lt;property id=&quot;20300&quot; value=&quot;Slayt 4 - &amp;quot;Donanım Gelişimi&amp;quot;&quot;/&gt;&lt;property id=&quot;20302&quot; value=&quot;1&quot;/&gt;&lt;property id=&quot;20303&quot; value=&quot;Öğr. Gör. S.M.Fatih APAYDIN&quot;/&gt;&lt;property id=&quot;20307&quot; value=&quot;292&quot;/&gt;&lt;property id=&quot;20309&quot; value=&quot;11029&quot;/&gt;&lt;property id=&quot;20312&quot; value=&quot;0&quot;/&gt;&lt;/object&gt;&lt;object type=&quot;3&quot; unique_id=&quot;12926&quot;&gt;&lt;property id=&quot;20148&quot; value=&quot;5&quot;/&gt;&lt;property id=&quot;20300&quot; value=&quot;Slayt 5 - &amp;quot;Donanım Gelişimi&amp;quot;&quot;/&gt;&lt;property id=&quot;20302&quot; value=&quot;1&quot;/&gt;&lt;property id=&quot;20303&quot; value=&quot;Öğr. Gör. S.M.Fatih APAYDIN&quot;/&gt;&lt;property id=&quot;20307&quot; value=&quot;291&quot;/&gt;&lt;property id=&quot;20309&quot; value=&quot;11029&quot;/&gt;&lt;property id=&quot;20312&quot; value=&quot;0&quot;/&gt;&lt;/object&gt;&lt;object type=&quot;3&quot; unique_id=&quot;12927&quot;&gt;&lt;property id=&quot;20148&quot; value=&quot;5&quot;/&gt;&lt;property id=&quot;20300&quot; value=&quot;Slayt 6&quot;/&gt;&lt;property id=&quot;20302&quot; value=&quot;1&quot;/&gt;&lt;property id=&quot;20303&quot; value=&quot;Öğr. Gör. S.M.Fatih APAYDIN&quot;/&gt;&lt;property id=&quot;20307&quot; value=&quot;293&quot;/&gt;&lt;property id=&quot;20309&quot; value=&quot;11029&quot;/&gt;&lt;property id=&quot;20312&quot; value=&quot;0&quot;/&gt;&lt;/object&gt;&lt;object type=&quot;3&quot; unique_id=&quot;12928&quot;&gt;&lt;property id=&quot;20148&quot; value=&quot;5&quot;/&gt;&lt;property id=&quot;20300&quot; value=&quot;Slayt 7&quot;/&gt;&lt;property id=&quot;20302&quot; value=&quot;1&quot;/&gt;&lt;property id=&quot;20303&quot; value=&quot;Öğr. Gör. S.M.Fatih APAYDIN&quot;/&gt;&lt;property id=&quot;20307&quot; value=&quot;294&quot;/&gt;&lt;property id=&quot;20309&quot; value=&quot;11029&quot;/&gt;&lt;property id=&quot;20312&quot; value=&quot;0&quot;/&gt;&lt;/object&gt;&lt;object type=&quot;3&quot; unique_id=&quot;12929&quot;&gt;&lt;property id=&quot;20148&quot; value=&quot;5&quot;/&gt;&lt;property id=&quot;20300&quot; value=&quot;Slayt 8 - &amp;quot;Yazılım Gelişimi&amp;quot;&quot;/&gt;&lt;property id=&quot;20302&quot; value=&quot;1&quot;/&gt;&lt;property id=&quot;20303&quot; value=&quot;Öğr. Gör. S.M.Fatih APAYDIN&quot;/&gt;&lt;property id=&quot;20307&quot; value=&quot;295&quot;/&gt;&lt;property id=&quot;20309&quot; value=&quot;11029&quot;/&gt;&lt;property id=&quot;20312&quot; value=&quot;0&quot;/&gt;&lt;/object&gt;&lt;object type=&quot;3&quot; unique_id=&quot;12930&quot;&gt;&lt;property id=&quot;20148&quot; value=&quot;5&quot;/&gt;&lt;property id=&quot;20300&quot; value=&quot;Slayt 9 - &amp;quot;Bilgisayarların Sınıflandırılması&amp;quot;&quot;/&gt;&lt;property id=&quot;20302&quot; value=&quot;1&quot;/&gt;&lt;property id=&quot;20303&quot; value=&quot;Öğr. Gör. S.M.Fatih APAYDIN&quot;/&gt;&lt;property id=&quot;20307&quot; value=&quot;296&quot;/&gt;&lt;property id=&quot;20309&quot; value=&quot;11029&quot;/&gt;&lt;property id=&quot;20312&quot; value=&quot;0&quot;/&gt;&lt;/object&gt;&lt;object type=&quot;3&quot; unique_id=&quot;12931&quot;&gt;&lt;property id=&quot;20148&quot; value=&quot;5&quot;/&gt;&lt;property id=&quot;20300&quot; value=&quot;Slayt 10 - &amp;quot;Donanım ve Yazılım Kavramları&amp;quot;&quot;/&gt;&lt;property id=&quot;20302&quot; value=&quot;1&quot;/&gt;&lt;property id=&quot;20303&quot; value=&quot;Öğr. Gör. S.M.Fatih APAYDIN&quot;/&gt;&lt;property id=&quot;20307&quot; value=&quot;297&quot;/&gt;&lt;property id=&quot;20309&quot; value=&quot;11029&quot;/&gt;&lt;property id=&quot;20312&quot; value=&quot;0&quot;/&gt;&lt;/object&gt;&lt;object type=&quot;3&quot; unique_id=&quot;12932&quot;&gt;&lt;property id=&quot;20148&quot; value=&quot;5&quot;/&gt;&lt;property id=&quot;20300&quot; value=&quot;Slayt 11&quot;/&gt;&lt;property id=&quot;20302&quot; value=&quot;1&quot;/&gt;&lt;property id=&quot;20303&quot; value=&quot;Öğr. Gör. S.M.Fatih APAYDIN&quot;/&gt;&lt;property id=&quot;20307&quot; value=&quot;298&quot;/&gt;&lt;property id=&quot;20309&quot; value=&quot;11029&quot;/&gt;&lt;property id=&quot;20312&quot; value=&quot;0&quot;/&gt;&lt;/object&gt;&lt;object type=&quot;3&quot; unique_id=&quot;12933&quot;&gt;&lt;property id=&quot;20148&quot; value=&quot;5&quot;/&gt;&lt;property id=&quot;20300&quot; value=&quot;Slayt 12 - &amp;quot;Donanım (Hardware)&amp;quot;&quot;/&gt;&lt;property id=&quot;20302&quot; value=&quot;1&quot;/&gt;&lt;property id=&quot;20303&quot; value=&quot;Öğr. Gör. S.M.Fatih APAYDIN&quot;/&gt;&lt;property id=&quot;20307&quot; value=&quot;299&quot;/&gt;&lt;property id=&quot;20309&quot; value=&quot;11029&quot;/&gt;&lt;property id=&quot;20312&quot; value=&quot;0&quot;/&gt;&lt;/object&gt;&lt;object type=&quot;3&quot; unique_id=&quot;12934&quot;&gt;&lt;property id=&quot;20148&quot; value=&quot;5&quot;/&gt;&lt;property id=&quot;20300&quot; value=&quot;Slayt 13 - &amp;quot;Yazılım (Software)&amp;quot;&quot;/&gt;&lt;property id=&quot;20302&quot; value=&quot;1&quot;/&gt;&lt;property id=&quot;20303&quot; value=&quot;Öğr. Gör. S.M.Fatih APAYDIN&quot;/&gt;&lt;property id=&quot;20307&quot; value=&quot;300&quot;/&gt;&lt;property id=&quot;20309&quot; value=&quot;11029&quot;/&gt;&lt;property id=&quot;20312&quot; value=&quot;0&quot;/&gt;&lt;/object&gt;&lt;object type=&quot;3&quot; unique_id=&quot;12935&quot;&gt;&lt;property id=&quot;20148&quot; value=&quot;5&quot;/&gt;&lt;property id=&quot;20300&quot; value=&quot;Slayt 14 - &amp;quot;Bilgisayarların Büyüklüklerine Göre Gruplandırılması&amp;quot;&quot;/&gt;&lt;property id=&quot;20302&quot; value=&quot;1&quot;/&gt;&lt;property id=&quot;20303&quot; value=&quot;Öğr. Gör. S.M.Fatih APAYDIN&quot;/&gt;&lt;property id=&quot;20307&quot; value=&quot;290&quot;/&gt;&lt;property id=&quot;20309&quot; value=&quot;11029&quot;/&gt;&lt;property id=&quot;20312&quot; value=&quot;0&quot;/&gt;&lt;/object&gt;&lt;object type=&quot;3&quot; unique_id=&quot;12936&quot;&gt;&lt;property id=&quot;20148&quot; value=&quot;5&quot;/&gt;&lt;property id=&quot;20300&quot; value=&quot;Slayt 15&quot;/&gt;&lt;property id=&quot;20302&quot; value=&quot;1&quot;/&gt;&lt;property id=&quot;20303&quot; value=&quot;Öğr. Gör. S.M.Fatih APAYDIN&quot;/&gt;&lt;property id=&quot;20307&quot; value=&quot;301&quot;/&gt;&lt;property id=&quot;20309&quot; value=&quot;11029&quot;/&gt;&lt;property id=&quot;20312&quot; value=&quot;0&quot;/&gt;&lt;/object&gt;&lt;/object&gt;&lt;object type=&quot;10&quot; unique_id=&quot;10211&quot;&gt;&lt;object type=&quot;11&quot; unique_id=&quot;10212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0214&quot;&gt;&lt;/object&gt;&lt;object type=&quot;13&quot; unique_id=&quot;13888&quot;&gt;&lt;/object&gt;&lt;/object&gt;&lt;object type=&quot;4&quot; unique_id=&quot;10213&quot;&gt;&lt;object type=&quot;5&quot; unique_id=&quot;11029&quot;&gt;&lt;property id=&quot;20149&quot; value=&quot;Öğr. Gör. S.M.Fatih APAYDIN&quot;/&gt;&lt;property id=&quot;20153&quot; value=&quot;fatihapaydin@karabuk.edu.tr&quot;/&gt;&lt;/object&gt;&lt;object type=&quot;5&quot; unique_id=&quot;11030&quot;&gt;&lt;property id=&quot;20149&quot; value=&quot;Abdullah KARAKAYA&quot;/&gt;&lt;property id=&quot;20150&quot; value=&quot;Yrd. Doç. Dr.&quot;/&gt;&lt;property id=&quot;20153&quot; value=&quot;akarakaya@karabuk.edu.tr&quot;/&gt;&lt;/object&gt;&lt;object type=&quot;5&quot; unique_id=&quot;11031&quot;&gt;&lt;property id=&quot;20149&quot; value=&quot;Abdullah ÇAVUŞOĞLU&quot;/&gt;&lt;property id=&quot;20150&quot; value=&quot;Prof. Dr.&quot;/&gt;&lt;property id=&quot;20153&quot; value=&quot;abdullah.cavusoglu@karabuk.edu.tr&quot;/&gt;&lt;/object&gt;&lt;object type=&quot;5&quot; unique_id=&quot;11032&quot;&gt;&lt;property id=&quot;20149&quot; value=&quot;Bilgehan ERKAL&quot;/&gt;&lt;property id=&quot;20150&quot; value=&quot;Öğr. Gör.&quot;/&gt;&lt;property id=&quot;20153&quot; value=&quot;berkal99@gmail.com&quot;/&gt;&lt;/object&gt;&lt;object type=&quot;5&quot; unique_id=&quot;11033&quot;&gt;&lt;property id=&quot;20149&quot; value=&quot;Doğan ÇALIKOĞLU&quot;/&gt;&lt;property id=&quot;20150&quot; value=&quot;Prof. Dr.&quot;/&gt;&lt;/object&gt;&lt;object type=&quot;5&quot; unique_id=&quot;11034&quot;&gt;&lt;property id=&quot;20149&quot; value=&quot;Emine GÜL&quot;/&gt;&lt;property id=&quot;20150&quot; value=&quot;Öğr. Gör.&quot;/&gt;&lt;property id=&quot;20153&quot; value=&quot;egul@karabuk.edu.tr&quot;/&gt;&lt;/object&gt;&lt;object type=&quot;5&quot; unique_id=&quot;11035&quot;&gt;&lt;property id=&quot;20149&quot; value=&quot;Engin DEMİR&quot;/&gt;&lt;property id=&quot;20150&quot; value=&quot;Öğr. Gör.&quot;/&gt;&lt;/object&gt;&lt;object type=&quot;5&quot; unique_id=&quot;11036&quot;&gt;&lt;property id=&quot;20149&quot; value=&quot;Fuat ŞİMŞİR&quot;/&gt;&lt;property id=&quot;20150&quot; value=&quot;Yrd. Doç. Dr.&quot;/&gt;&lt;property id=&quot;20153&quot; value=&quot;fuatsimsir@karabuk.edu.tr&quot;/&gt;&lt;/object&gt;&lt;object type=&quot;5&quot; unique_id=&quot;11037&quot;&gt;&lt;property id=&quot;20149&quot; value=&quot;Gökhan KAYA&quot;/&gt;&lt;property id=&quot;20150&quot; value=&quot;Öğr. Gör.&quot;/&gt;&lt;/object&gt;&lt;object type=&quot;5&quot; unique_id=&quot;11038&quot;&gt;&lt;property id=&quot;20149&quot; value=&quot;Hakan BOSTANCI&quot;/&gt;&lt;property id=&quot;20150&quot; value=&quot;Yrd. Doç. Dr.&quot;/&gt;&lt;property id=&quot;20153&quot; value=&quot;hbostanci@karabuk.edu.tr&quot;/&gt;&lt;/object&gt;&lt;object type=&quot;5&quot; unique_id=&quot;11039&quot;&gt;&lt;property id=&quot;20149&quot; value=&quot;Haldun ABDULLAH&quot;/&gt;&lt;property id=&quot;20150&quot; value=&quot;Prof. Dr.&quot;/&gt;&lt;property id=&quot;20153&quot; value=&quot;ha.abdullah@karabuk.edu.tr&quot;/&gt;&lt;/object&gt;&lt;object type=&quot;5&quot; unique_id=&quot;11040&quot;&gt;&lt;property id=&quot;20149&quot; value=&quot;Halim AKBULUT&quot;/&gt;&lt;property id=&quot;20150&quot; value=&quot;Yrd. Doç. Dr.&quot;/&gt;&lt;/object&gt;&lt;object type=&quot;5&quot; unique_id=&quot;11041&quot;&gt;&lt;property id=&quot;20149&quot; value=&quot;Hüseyin DEMİREL&quot;/&gt;&lt;property id=&quot;20150&quot; value=&quot;Yrd. Doç. Dr.&quot;/&gt;&lt;property id=&quot;20153&quot; value=&quot;hdemirel@karabuk.edu.tr&quot;/&gt;&lt;/object&gt;&lt;object type=&quot;5&quot; unique_id=&quot;11042&quot;&gt;&lt;property id=&quot;20149&quot; value=&quot;Mesut GÜL&quot;/&gt;&lt;property id=&quot;20150&quot; value=&quot;Öğr. Gör.&quot;/&gt;&lt;property id=&quot;20153&quot; value=&quot;mesutgul@karabuk.edu.tr&quot;/&gt;&lt;/object&gt;&lt;object type=&quot;5&quot; unique_id=&quot;11043&quot;&gt;&lt;property id=&quot;20149&quot; value=&quot;Murat DÜZ&quot;/&gt;&lt;property id=&quot;20150&quot; value=&quot;Yrd. Doç. Dr.&quot;/&gt;&lt;/object&gt;&lt;object type=&quot;5&quot; unique_id=&quot;11044&quot;&gt;&lt;property id=&quot;20149&quot; value=&quot;Murat ETÖZ&quot;/&gt;&lt;property id=&quot;20150&quot; value=&quot;Yrd. Doç. Dr.&quot;/&gt;&lt;property id=&quot;20153&quot; value=&quot;muratetoz@karabuk.edu.tr&quot;/&gt;&lt;/object&gt;&lt;object type=&quot;5&quot; unique_id=&quot;11045&quot;&gt;&lt;property id=&quot;20149&quot; value=&quot;Murat KOŞAR&quot;/&gt;&lt;property id=&quot;20150&quot; value=&quot;Öğr. Gör.&quot;/&gt;&lt;/object&gt;&lt;object type=&quot;5&quot; unique_id=&quot;11046&quot;&gt;&lt;property id=&quot;20149&quot; value=&quot;Mustafa YILDIRIM&quot;/&gt;&lt;property id=&quot;20150&quot; value=&quot;Öğr. Gör.&quot;/&gt;&lt;/object&gt;&lt;object type=&quot;5&quot; unique_id=&quot;11047&quot;&gt;&lt;property id=&quot;20149&quot; value=&quot;Nihan ALCA&quot;/&gt;&lt;property id=&quot;20150&quot; value=&quot;Okt.&quot;/&gt;&lt;property id=&quot;20153&quot; value=&quot;nihanalca@karabuk.edu.tr&quot;/&gt;&lt;/object&gt;&lt;object type=&quot;5&quot; unique_id=&quot;11048&quot;&gt;&lt;property id=&quot;20149&quot; value=&quot;Sami AĞAOĞLU&quot;/&gt;&lt;property id=&quot;20150&quot; value=&quot;Yrd. Doç. Dr.&quot;/&gt;&lt;/object&gt;&lt;object type=&quot;5&quot; unique_id=&quot;11049&quot;&gt;&lt;property id=&quot;20149&quot; value=&quot;Nil ORHAN ERTAŞ&quot;/&gt;&lt;property id=&quot;20150&quot; value=&quot;Yrd. Doç. Dr.&quot;/&gt;&lt;/object&gt;&lt;object type=&quot;5&quot; unique_id=&quot;11050&quot;&gt;&lt;property id=&quot;20149&quot; value=&quot;Nurgün KOÇ&quot;/&gt;&lt;property id=&quot;20150&quot; value=&quot;Yrd. Doç.&quot;/&gt;&lt;/object&gt;&lt;object type=&quot;5&quot; unique_id=&quot;11051&quot;&gt;&lt;property id=&quot;20149&quot; value=&quot;Oğuz DİKER&quot;/&gt;&lt;property id=&quot;20150&quot; value=&quot;Öğr. Gör.&quot;/&gt;&lt;/object&gt;&lt;object type=&quot;5&quot; unique_id=&quot;11052&quot;&gt;&lt;property id=&quot;20149&quot; value=&quot;Öğr. Gör. Selahattin ALTAN&quot;/&gt;&lt;property id=&quot;20153&quot; value=&quot;saltan@karabuk.edu.tr&quot;/&gt;&lt;/object&gt;&lt;object type=&quot;5&quot; unique_id=&quot;11053&quot;&gt;&lt;property id=&quot;20149&quot; value=&quot;Ömer DULKADİR&quot;/&gt;&lt;property id=&quot;20150&quot; value=&quot;Öğr. Gör.&quot;/&gt;&lt;/object&gt;&lt;object type=&quot;5&quot; unique_id=&quot;11054&quot;&gt;&lt;property id=&quot;20149&quot; value=&quot;Yusuf KURTGÖZ&quot;/&gt;&lt;property id=&quot;20150&quot; value=&quot;Öğr. Gör.&quot;/&gt;&lt;/object&gt;&lt;object type=&quot;5&quot; unique_id=&quot;11055&quot;&gt;&lt;property id=&quot;20149&quot; value=&quot;Ömer SARVAN&quot;/&gt;&lt;property id=&quot;20150&quot; value=&quot;Yrd. Doç. Dr.&quot;/&gt;&lt;property id=&quot;20153&quot; value=&quot;osarvan@karabuk.edu.tr&quot;/&gt;&lt;/object&gt;&lt;object type=&quot;5&quot; unique_id=&quot;11056&quot;&gt;&lt;property id=&quot;20149&quot; value=&quot;Yasemin IŞIK&quot;/&gt;&lt;property id=&quot;20150&quot; value=&quot;Arş. Gör.&quot;/&gt;&lt;property id=&quot;20153&quot; value=&quot;i.yasemin@karabuk.edu.tr&quot;/&gt;&lt;/object&gt;&lt;/object&gt;&lt;/object&gt;&lt;/database&gt;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Y2NjY2NiIvPg0KCQk8dWljb2xvciBuYW1lPSJnbG93IiB2YWx1ZT0iMHgzNUQzMzQiLz4NCgkJPHVpY29sb3IgbmFtZT0idGV4dCIgdmFsdWU9IjB4RkZGRkZGIi8+DQoJCTx1aWNvbG9yIG5hbWU9ImxpZ2h0IiB2YWx1ZT0iMHg0ODQ4NDgiLz4NCgkJPHVpY29sb3IgbmFtZT0ic2hhZG93IiB2YWx1ZT0iMHgwMDAwMDAiLz4NCgkJPHVpY29sb3IgbmFtZT0iYmFja2dyb3VuZCIgdmFsdWU9IjB4NUY1RjU4Ii8+DQoJPC9jb2xvcnM+DQoJPGxheW91dD4NCgkJPHVpc2hvdyBuYW1lPSJwcmVzZW50YXRpb250aXRsZSIgdmFsdWU9InRydWUiLz4NCgkJPHVpc2hvdyBuYW1lPSJwcmVzZW50ZXJwaG90byIgdmFsdWU9ImZhbHNlIi8+DQoJCTx1aXNob3cgbmFtZT0icHJlc2VudGVybmFtZSIgdmFsdWU9InRydWUiLz4NCgkJPHVpc2hvdyBuYW1lPSJwcmVzZW50ZXJ0aXRsZSIgdmFsdWU9InRydWUiLz4NCgkJPHVpc2hvdyBuYW1lPSJwcmVzZW50ZXJlbWFpbCIgdmFsdWU9InRydWUiLz4NCgkJPHVpc2hvdyBuYW1lPSJwcmVzZW50ZXJiaW8iIHZhbHVlPSJmYWxzZSIvPg0KCQk8dWlzaG93IG5hbWU9ImNvbXBhbnlsb2dvIiB2YWx1ZT0iZmFsc2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ZmFsc2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1FVSVoiIHZhbHVlPSJRdWl6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cXVpeiBwb2QgYW5kIG1lc3NhZ2UgYm94IHRleHRzLS0+DQoJCTx1aXRleHQgbmFtZT0iUVVJWlBPRF9RVUlaX0FUVEVNUFQiIHZhbHVlPSJRdWl6IEF0dGVtcHQ6Ii8+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+DQoJCTx1aXRleHQgbmFtZT0iUVVJWlBPRF9RVUVTQVRNUFRfU1RSIiB2YWx1ZT0iQXR0ZW1wdDogJW4gb2YgJXQiLz4NCgkJPHVpdGV4dCBuYW1lPSJRVUlaUE9EX1FVRVNUWVBFX1NUUiIgdmFsdWU9IlR5cGU6ICVzIi8+DQoJCTx1aXRleHQgbmFtZT0iUVVJWlBPRF9RVUVTVFlQRV9HUkQiIHZhbHVlPSJHcmFkZWQiLz4NCgkJPHVpdGV4dCBuYW1lPSJRVUlaUE9EX1FVRVNUWVBFX1NWWSIgdmFsdWU9IlN1cnZleSIvPg0KCQk8dWl0ZXh0IG5hbWU9IlFVSVpQT0RfUVVJWkFUTVBUX0lORiIgdmFsdWU9IkluZmluaXRlIi8+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+DQoJCTx1aXRleHQgbmFtZT0iU0NSVUJCQVJTVEFUVVNfUVVFU1RJT04iIHZhbHVlPSJGcmFnZSBiZWFudHdvcnRlbiIvPg0KCQk8dWl0ZXh0IG5hbWU9IlNDUlVCQkFSU1RBVFVTX1JFVklFV1FVSVoiIHZhbHVlPSJOb2NobWFscyBkdXJjaHNlaGVuIi8+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+DQoJCTx1aXRleHQgbmFtZT0iQklPV0lOX1RJVExFIiB2YWx1ZT0iU3ByZWNoZXI6ICVwIi8+DQoJCTx1aXRleHQgbmFtZT0iQklPQlROX1RJVExFIiB2YWx1ZT0iU3ByZWNoZXIiLz4NCgkJPHVpdGV4dCBuYW1lPSJESVZJREVSQlROX1RJVExFIiB2YWx1ZT0ifCIvPg0KCQk8dWl0ZXh0IG5hbWU9IkNPTlRBQ1RCVE5fVElUTEUiIHZhbHVlPSJLb250YWt0Ii8+DQoJCTx1aXRleHQgbmFtZT0iVEFCX1FVSVoiIHZhbHVlPSJRdWl6Ii8+DQoJCTx1aXRleHQgbmFtZT0iVEFCX09VVExJTkUiIHZhbHVlPSJTdHJ1a3R1ciIvPg0KCQk8dWl0ZXh0IG5hbWU9IlRBQl9USFVNQiIgdmFsdWU9Ik1pbmlhdHVyIi8+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+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+DQoJCTx1aXRleHQgbmFtZT0iUVVJWlBPRF9RVUVTQVRNUFRfU1RSIiB2YWx1ZT0iVmVyc3VjaDogJW4gdm9uICV0Ii8+DQoJCTx1aXRleHQgbmFtZT0iUVVJWlBPRF9RVUVTVFlQRV9TVFIiIHZhbHVlPSJUeXA6ICVzIi8+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+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+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yA6ICVwIi8+DQoJCTx1aXRleHQgbmFtZT0iQklPQlROX1RJVExFIiB2YWx1ZT0iQmlvIDoiLz4NCgkJPHVpdGV4dCBuYW1lPSJESVZJREVSQlROX1RJVExFIiB2YWx1ZT0ifCIvPg0KCQk8dWl0ZXh0IG5hbWU9IkNPTlRBQ1RCVE5fVElUTEUiIHZhbHVlPSJDb250YWN0Ii8+DQoJCTx1aXRleHQgbmFtZT0iVEFCX1FVSVoiIHZhbHVlPSJRdWl6Ii8+DQoJCTx1aXRleHQgbmFtZT0iVEFCX09VVExJTkUiIHZhbHVlPSJQbGFuIi8+DQoJCTx1aXRleHQgbmFtZT0iVEFCX1RIVU1CIiB2YWx1ZT0iRGlhcG9zIi8+DQoJCTx1aXRleHQgbmFtZT0iVEFCX05PVEVTIiB2YWx1ZT0iTm90ZXMiLz4NCgkJPHVpdGV4dCBuYW1lPSJUQUJfU0VBUkNIIiB2YWx1ZT0iUmVjaGVyY2hl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NvbW1lbnRhaXJlcyBkZXMgZGlhcG9zaXRpdmVzIi8+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+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+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+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1ZJRFBMQVlJTkciIHZhbHVlPSLjg5Pjg4fjgqrlho3nlJ/kuK0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s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57WM5q20IDogJXAiLz4NCgkJPHVpdGV4dCBuYW1lPSJCSU9CVE5fVElUTEUiIHZhbHVlPSLntYzmrbQiLz4NCgkJPHVpdGV4dCBuYW1lPSJESVZJREVSQlROX1RJVExFIiB2YWx1ZT0ifCIvPg0KCQk8dWl0ZXh0IG5hbWU9IkNPTlRBQ1RCVE5fVElUTEUiIHZhbHVlPSLjgYrllY/jgYTlkIjjgo/jgZsiLz4NCgkJPHVpdGV4dCBuYW1lPSJUQUJfUVVJWiIgdmFsdWU9IuOCr+OCpOOCui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1xdWl6IHBvZCBhbmQgbWVzc2FnZSBib3ggdGV4dHMtLT4NCgkJPHVpdGV4dCBuYW1lPSJRVUlaUE9EX1FVSVpfQVRURU1QVCIgdmFsdWU9IuOCr+OCpOOCuuippuihjOWbnuaVsCA6ICIvPg0KCQk8dWl0ZXh0IG5hbWU9IlFVSVpQT0RfUVVJWl9BVFRFTVBUX1ZBTFVFIiB2YWx1ZT0iJW4gLyAldCIvPg0KCQk8dWl0ZXh0IG5hbWU9IlFVSVpQT0RfUVVJWl9TQ09SRSIgdmFsdWU9IuOCueOCs+OCoiA6ICIvPg0KCQk8dWl0ZXh0IG5hbWU9IlFVSVpQT0RfUVVJWl9QQVNTU0NPUkUiIHZhbHVlPSLlkIjmoLzngrkgOiIvPg0KCQk8dWl0ZXh0IG5hbWU9IlFVSVpQT0RfUVVJWl9NQVhTQ09SRSIgdmFsdWU9IuacgOmrmOW+l+eCuSA6ICIvPg0KCQk8dWl0ZXh0IG5hbWU9IlFVSVpQT0RfUVVFU0FUTVBUX1NUUiIgdmFsdWU9IuippuihjOWbnuaVsCA6ICVuIC8gJXQiLz4NCgkJPHVpdGV4dCBuYW1lPSJRVUlaUE9EX1FVRVNUWVBFX1NUUiIgdmFsdWU9IuOCv+OCpOODlyA6ICVzIi8+DQoJCTx1aXRleHQgbmFtZT0iUVVJWlBPRF9RVUVTVFlQRV9HUkQiIHZhbHVlPSLoqZXkvqEiLz4NCgkJPHVpdGV4dCBuYW1lPSJRVUlaUE9EX1FVRVNUWVBFX1NWWSIgdmFsdWU9IuOCouODs+OCseODvOODiCIvPg0KCQk8dWl0ZXh0IG5hbWU9IlFVSVpQT0RfUVVJWkFUTVBUX0lORiIgdmFsdWU9IueEoeWItumZkCIvPg0KCQk8dWl0ZXh0IG5hbWU9IlFVSVpQT0RfUVVFU0FUTVBUX0lORiIgdmFsdWU9IueEoeWItumZkCIvPg0KCQk8dWl0ZXh0IG5hbWU9IldBUk5JTkdNU0dfWUVTU1RSSU5HIiB2YWx1ZT0i44Gv44GEIi8+DQoJCTx1aXRleHQgbmFtZT0iV0FSTklOR01TR19OT1NUUklORyIgdmFsdWU9IuOBhOOBhOOBiCIvPg0KCQk8dWl0ZXh0IG5hbWU9IldBUk5JTkdNU0dfVElUTEVTVFJJTkciIHZhbHVlPSLjgq/jgqTjgrrjga7jg4rjg5PjgrLjg7zjgrfjg6fjg7PjgavplqLjgZnjgovorablkYoiLz4NCgkJPHVpdGV4dCBuYW1lPSJXQVJOSU5HTVNHX01TR1NUUklORyIgdmFsdWU9IuOBk+OBruOCr+OCpOOCuuOBq+OBr+OAgeOBvuOBoOino+etlOOBl+OBpuOBhOOBquOBhOizquWVj+OBjOOBguOCiuOBvuOBmeOAgiYjeEE7JiN4QTsg44Kv44Kk44K644KS57WC5LqG44GZ44KL44Gr44Gv44CB44CM44Gv44GE44CN44KS44Kv44Oq44OD44Kv44GX44G+44GZ44CC44Kv44Kk44K644KS57aa6KGM44GZ44KL44Gr44Gv44CB44CM44GE44GE44GI44CN44KS44Kv44Oq44OD44Kv44GX44G+44GZ44CCIi8+DQoJCTx1aXRleHQgbmFtZT0iSU5GT1JNQVRJT05fSDI2NF9GTEFTSFBMQVlFUiIgdmFsdWU9IuOBiuS9v+OBhOOBruOCs+ODs+ODlOODpeODvOOCv+OBq+ePvuWcqOOCpOODs+OCueODiOODvOODq+OBleOCjOOBpuOBhOOCiyBGbGFzaCBQbGF5ZXIg44Gu44OQ44O844K444On44Oz44Gv44CB44GT44Gu44OT44OH44Kq44KS44K144Od44O844OI44GX44Gm44GE44G+44Gb44KT44CC5pyA5paw44GuIEZsYXNoIFBsYXllciDjgpLjg4Djgqbjg7Pjg63jg7zjg4njgZnjgovjgavjga/jgIHjg5Pjg4fjgqrpoJjln5/jgpLjgq/jg6rjg4Pjgq/jgZfjgabjgY/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WSURQTEFZSU5HIiB2YWx1ZT0i67mE65SU7JikIOyerOyDnSDspJE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+DQoJCTx1aXRleHQgbmFtZT0iUVVJWlBPRF9RVUlaX1BBU1NTQ09SRSIgdmFsdWU9Iu2GteqzvCDsoJDsiJg6Ii8+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+E7ZWY7KeAIOyViuydgCDsp4jrrLjsnbQg7J6I7Iq164uI64ukLiYjeEE7JiN4QTvtgLTspojrpbwg7KKF66OM7ZWY66Ck66m0IFvsmIhd66W8IO2BtOumre2VmOqzoCwg7YC07KaI66W8IOqzhOyGje2VmOugpOuptCBb7JWE64uI7JikXeulvCDtgbTrpq3tlZjsi63si5zsmKQuIi8+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gk8bGFuZ3VhZ2UgaWQ9ImVz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RldGVuaWRhIi8+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+DQoJCTx1aXRleHQgbmFtZT0iU0NSVUJCQVJTVEFUVVNfUkVWSUVXUVVJWiIgdmFsdWU9IlJldmlzYW5kbyBwcnVlYmEiLz4NCgkJPCEtLSBzdWJzdGl0dXRpb246ICVtID09IG1pbnV0ZXMgcmVtYWluaW5nIC0tPg0KCQk8IS0tIHN1YnN0aXR1dGlvbjogJXMgPT0gc2Vjb25kcyByZW1haW5pbmcgLS0+DQoJCTx1aXRleHQgbmFtZT0iRUxBUFNFRCIgdmFsdWU9IiVtIG1pbnV0b3MgJXMgc2VndW5kb3MgcmVzdGFudGVzIi8+DQoJCTx1aXRleHQgbmFtZT0iTk9URk9VTkQiIHZhbHVlPSJObyBzZSBoYSBlbmNvbnRyYWRvIG5hZGEiLz4NCgkJPHVpdGV4dCBuYW1lPSJBVFRBQ0hNRU5UUyIgdmFsdWU9IkFyY2hpdm9zIGFkanVudG9zIi8+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+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+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+DQoJCTx1aXRleHQgbmFtZT0iUVVJWlBPRF9RVUlaX0FUVEVNUFRfVkFMVUUiIHZhbHVlPSIlbiBkZSAldCIvPg0KCQk8dWl0ZXh0IG5hbWU9IlFVSVpQT0RfUVVJWl9TQ09SRSIgdmFsdWU9IlB1bnR1YWNpw7NuOiIvPg0KCQk8dWl0ZXh0IG5hbWU9IlFVSVpQT0RfUVVJWl9QQVNTU0NPUkUiIHZhbHVlPSJQdW50dWFjacOzbiBwYXJhIGFwcm9iYXI6Ii8+DQoJCTx1aXRleHQgbmFtZT0iUVVJWlBPRF9RVUlaX01BWFNDT1JFIiB2YWx1ZT0iUHVudHVhY2nDs24gbcOheGltYToiLz4NCgkJPHVpdGV4dCBuYW1lPSJRVUlaUE9EX1FVRVNBVE1QVF9TVFIiIHZhbHVlPSJJbnRlbnRvczogJW4gZGUgJXQiLz4NCgkJPHVpdGV4dCBuYW1lPSJRVUlaUE9EX1FVRVNUWVBFX1NUUiIgdmFsdWU9IlRpcG86ICVzIi8+DQoJCTx1aXRleHQgbmFtZT0iUVVJWlBPRF9RVUVTVFlQRV9HUkQiIHZhbHVlPSJDb24gcHVudHVhY2nDs24iLz4NCgkJPHVpdGV4dCBuYW1lPSJRVUlaUE9EX1FVRVNUWVBFX1NWWSIgdmFsdWU9IkVuY3Vlc3RhIi8+DQoJCTx1aXRleHQgbmFtZT0iUVVJWlBPRF9RVUlaQVRNUFRfSU5GIiB2YWx1ZT0iSW5maW5pdG8iLz4NCgkJPHVpdGV4dCBuYW1lPSJRVUlaUE9EX1FVRVNBVE1QVF9JTkYiIHZhbHVlPSJJbmZpbml0byIvPg0KCQk8dWl0ZXh0IG5hbWU9IldBUk5JTkdNU0dfWUVTU1RSSU5HIiB2YWx1ZT0iU8OtIi8+DQoJCTx1aXRleHQgbmFtZT0iV0FSTklOR01TR19OT1NUUklORyIgdmFsdWU9Ik5vIi8+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+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+DQoJPGxhbmd1YWdlIGlkPSJw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QYXJhZG8iLz4NCgkJPHVpdGV4dCBuYW1lPSJTQ1JVQkJBUlNUQVRVU19QTEFZSU5HIiB2YWx1ZT0iUmVwcm9kdXppbmRvIi8+DQoJCTx1aXRleHQgbmFtZT0iU0NSVUJCQVJTVEFUVVNfTk9BVURJTyIgdmFsdWU9IlNlbSDDoXVkaW8iLz4NCgkJPHVpdGV4dCBuYW1lPSJTQ1JVQkJBUlNUQVRVU19WSURQTEFZSU5HIiB2YWx1ZT0iVsOtZGVvIGVtIHJlcHJvZHXDp8OjbyIvPg0KCQk8dWl0ZXh0IG5hbWU9IlNDUlVCQkFSU1RBVFVTX0xPQURJTkciIHZhbHVlPSJDYXJyZWdhbmRvIi8+DQoJCTx1aXRleHQgbmFtZT0iU0NSVUJCQVJTVEFUVVNfQlVGRkVSSU5HIiB2YWx1ZT0iQXJtYXplbmFuZG8gZW0gYnVmZmVyIi8+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+DQoJCTx1aXRleHQgbmFtZT0iRUxBUFNFRCIgdmFsdWU9IiVtIG1pbnV0b3MgJXMgc2VndW5kb3MgcmVzdGFudGVzIi8+DQoJCTx1aXRleHQgbmFtZT0iTk9URk9VTkQiIHZhbHVlPSJOYWRhIGVuY29udHJhZG8iLz4NCgkJPHVpdGV4dCBuYW1lPSJBVFRBQ0hNRU5UUyIgdmFsdWU9IkFuZXhv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+DQoJCTx1aXRleHQgbmFtZT0iRFVSQVRJT05fSEVBRElORyIgdmFsdWU9IkR1cmHDp8OjbyIvPg0KCQk8dWl0ZXh0IG5hbWU9IlNFQVJDSF9IRUFESU5HIiB2YWx1ZT0iUHJvY3VyYXIgdGV4dG86Ii8+DQoJCTx1aXRleHQgbmFtZT0iVEhVTUJfSEVBRElORyIgdmFsdWU9IlNsaWRlIi8+DQoJCTx1aXRleHQgbmFtZT0iVEhVTUJfSU5GTyIgdmFsdWU9IlTDrXR1bG8vRHVyYcOnw6NvIGRvIHNsaWRlIi8+DQoJCTx1aXRleHQgbmFtZT0iQVRUQUNITkFNRV9IRUFESU5HIiB2YWx1ZT0iTm9tZSBkbyBhcnF1aXZvIi8+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+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+DQoJCTx1aXRleHQgbmFtZT0iUVVJWlBPRF9RVUVTVFlQRV9HUkQiIHZhbHVlPSJDbGFzc2lmaWNhdMOzcmlhIi8+DQoJCTx1aXRleHQgbmFtZT0iUVVJWlBPRF9RVUVTVFlQRV9TVlkiIHZhbHVlPSJQZXNxdWlzYSIvPg0KCQk8dWl0ZXh0IG5hbWU9IlFVSVpQT0RfUVVJWkFUTVBUX0lORiIgdmFsdWU9IkluZmluaXRvIi8+DQoJCTx1aXRleHQgbmFtZT0iUVVJWlBPRF9RVUVTQVRNUFRfSU5GIiB2YWx1ZT0iSW5maW5pdG8iLz4NCgkJPHVpdGV4dCBuYW1lPSJXQVJOSU5HTVNHX1lFU1NUUklORyIgdmFsdWU9IlNpbSIvPg0KCQk8dWl0ZXh0IG5hbWU9IldBUk5JTkdNU0dfTk9TVFJJTkciIHZhbHVlPSJOw6NvIi8+DQoJCTx1aXRleHQgbmFtZT0iV0FSTklOR01TR19USVRMRVNUUklORyIgdmFsdWU9IkFsZXJ0YSBkZSBuYXZlZ2HDp8OjbyBkbyBxdWVzdGlvbsOhcmlvIi8+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FyIGJhcnJhIGxhdGVyYWwgYW8gcGFydGljaXBhbnRlcyIvPg0KCQk8dWl0ZXh0IG5hbWU9Ik1VVEUiIHZhbHVlPSJNdWRvIi8+DQoJCTx1aXRleHQgbmFtZT0iRE9DV1JBUF9USVRMRSIgdmFsdWU9IkFuZXhvIGRlIGFycXVpdm8gZG8gUHJlc2VudGVyIi8+DQoJCTx1aXRleHQgbmFtZT0iRE9DV1JBUF9NU0ciIHZhbHVlPSJTYWx2YXIgZW0gTWV1IGNvbXB1dGFkb3IiLz4NCgkJPHVpdGV4dCBuYW1lPSJET0NXUkFQX1BST01QVCIgdmFsdWU9IkNsaXF1ZSBwYXJhIGJhaXhhciIvPg0KCTwvbGFuZ3VhZ2U+DQoJPGxhbmd1YWdlIGlkPSJp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JbnRlcnJvdHRvIi8+DQoJCTx1aXRleHQgbmFtZT0iU0NSVUJCQVJTVEFUVVNfUExBWUlORyIgdmFsdWU9IlJpcHJvZHV6aW9uZSIvPg0KCQk8dWl0ZXh0IG5hbWU9IlNDUlVCQkFSU1RBVFVTX05PQVVESU8iIHZhbHVlPSJBdWRpbyBpbmF0dC4iLz4NCgkJPHVpdGV4dCBuYW1lPSJTQ1JVQkJBUlNUQVRVU19WSURQTEFZSU5HIiB2YWx1ZT0iVmlkZW8gaW4gcmlwcm9kdXppb25lIi8+DQoJCTx1aXRleHQgbmFtZT0iU0NSVUJCQVJTVEFUVVNfTE9BRElORyIgdmFsdWU9IkNhcmljYW1lbnRvIi8+DQoJCTx1aXRleHQgbmFtZT0iU0NSVUJCQVJTVEFUVVNfQlVGRkVSSU5HIiB2YWx1ZT0iQnVmZmVyaW5nIi8+DQoJCTx1aXRleHQgbmFtZT0iU0NSVUJCQVJTVEFUVVNfUVVFU1RJT04iIHZhbHVlPSJSaXNwb25kaSBhIGRvbWFuZGEiLz4NCgkJPHVpdGV4dCBuYW1lPSJTQ1JVQkJBUlNUQVRVU19SRVZJRVdRVUlaIiB2YWx1ZT0iUmV2aXNpb25lIGRlbCBxdWl6Ii8+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+DQoJCTx1aXRleHQgbmFtZT0iQVRUQUNITUVOVFMiIHZhbHVlPSJBbGxlZ2F0aS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QuIi8+DQoJCTx1aXRleHQgbmFtZT0iVEFCX1FVSVoiIHZhbHVlPSJRdWl6Ii8+DQoJCTx1aXRleHQgbmFtZT0iVEFCX09VVExJTkUiIHZhbHVlPSJTdHJ1dHR1cmEiLz4NCgkJPHVpdGV4dCBuYW1lPSJUQUJfVEhVTUIiIHZhbHVlPSJNaW5pYXR1cmUiLz4NCgkJPHVpdGV4dCBuYW1lPSJUQUJfTk9URVMiIHZhbHVlPSJOb3RlIi8+DQoJCTx1aXRleHQgbmFtZT0iVEFCX1NFQVJDSCIgdmFsdWU9IkNlcmNhIi8+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+DQoJCTx1aXRleHQgbmFtZT0iU0xJREVfTk9URVMiIHZhbHVlPSJOb3RlIGRpYXBvc2l0aXZhIi8+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+DQoJCTx1aXRleHQgbmFtZT0iUVVJWlBPRF9RVUlaX1BBU1NTQ09SRSIgdmFsdWU9IlB1bnRlZ2dpbyBtaW5pbW86Ii8+DQoJCTx1aXRleHQgbmFtZT0iUVVJWlBPRF9RVUlaX01BWFNDT1JFIiB2YWx1ZT0iUHVudGVnZ2lvIG1hc3NpbW86Ii8+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+DQoJCTx1aXRleHQgbmFtZT0iV0FSTklOR01TR19ZRVNTVFJJTkciIHZhbHVlPSJTw6wiLz4NCgkJPHVpdGV4dCBuYW1lPSJXQVJOSU5HTVNHX05PU1RSSU5HIiB2YWx1ZT0iTm8iLz4NCgkJPHVpdGV4dCBuYW1lPSJXQVJOSU5HTVNHX1RJVExFU1RSSU5HIiB2YWx1ZT0iQXZ2ZXJ0ZW56YSBuYXZpZ2F6aW9uZSBxdWl6Ii8+DQoJCTx1aXRleHQgbmFtZT0iV0FSTklOR01TR19NU0dTVFJJTkciIHZhbHVlPSJPY2NvcnJlIGFuY29yYSByaXNwb25kZXJlIGFkIGFsY3VuZSBkb21hbmRlIGRlbCBxdWl6LiYjeEE7JiN4QTtTZSBmYXRlIGNsaWMgc3UgU8OsLCB1c2NpcmV0ZSBkYWwgcXVpei4gRmF0ZSBjbGljIHN1IE5vIHBlciBjb250aW51YXJlIGlsIHF1aXouIi8+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EgYmFycmEgbGF0ZXJhbGUgYWkgcGFydGVjaXBhbnRpIi8+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+DQoJPGxhbmd1YWdlIGlkPSJub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+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+DQoJCTx1aXRleHQgbmFtZT0iU0NSVUJCQVJTVEFUVVNfUVVFU1RJT04iIHZhbHVlPSJWcmFhZyBtZXQgYW50d29vcmQiLz4NCgkJPHVpdGV4dCBuYW1lPSJTQ1JVQkJBUlNUQVRVU19SRVZJRVdRVUlaIiB2YWx1ZT0iUXVpeiBjb250cm9sZXJlbiIvPg0KCQk8IS0tIHN1YnN0aXR1dGlvbjogJW0gPT0gbWludXRlcyByZW1haW5pbmcgLS0+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+DQoJCTwhLS0gc3Vic3RpdHV0aW9uOiAlcCA9PSBjdXJyZW50IHNwZWFrZXIncyB0aXRsZSAtLT4NCgkJPHVpdGV4dCBuYW1lPSJCSU9XSU5fVElUTEUiIHZhbHVlPSJCaW9ncmFmaWU6ICVwIi8+DQoJCTx1aXRleHQgbmFtZT0iQklPQlROX1RJVExFIiB2YWx1ZT0iQmlvZ3JhZmllIi8+DQoJCTx1aXRleHQgbmFtZT0iRElWSURFUkJUTl9USVRMRSIgdmFsdWU9InwiLz4NCgkJPHVpdGV4dCBuYW1lPSJDT05UQUNUQlROX1RJVExFIiB2YWx1ZT0iQ29udGFjdCIvPg0KCQk8dWl0ZXh0IG5hbWU9IlRBQl9RVUlaIiB2YWx1ZT0iUXVpeiIvPg0KCQk8dWl0ZXh0IG5hbWU9IlRBQl9PVVRMSU5FIiB2YWx1ZT0iT3ZlcnppY2h0Ii8+DQoJCTx1aXRleHQgbmFtZT0iVEFCX1RIVU1CIiB2YWx1ZT0iTWluaWF0dXVyIi8+DQoJCTx1aXRleHQgbmFtZT0iVEFCX05PVEVTIiB2YWx1ZT0iTm90aXRpZXMiLz4NCgkJPHVpdGV4dCBuYW1lPSJUQUJfU0VBUkNIIiB2YWx1ZT0iWm9la2VuIi8+DQoJCTx1aXRleHQgbmFtZT0iU0xJREVfSEVBRElORyIgdmFsdWU9IlRpdGVsIHZhbiBkaWEiLz4NCgkJPHVpdGV4dCBuYW1lPSJEVVJBVElPTl9IRUFESU5HIiB2YWx1ZT0iRHV1ciIvPg0KCQk8dWl0ZXh0IG5hbWU9IlNFQVJDSF9IRUFESU5HIiB2YWx1ZT0iWm9la2VuIG5hYXIgdGVrc3Q6Ii8+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+DQoJCTx1aXRleHQgbmFtZT0iU0xJREVfTk9URVMiIHZhbHVlPSJEaWFub3RpdGllcyIvPg0KCQk8IS0tcXVpeiBwb2QgYW5kIG1lc3NhZ2UgYm94IHRleHRzLS0+DQoJCTx1aXRleHQgbmFtZT0iUVVJWlBPRF9RVUlaX0FUVEVNUFQiIHZhbHVlPSJRdWl6cG9naW5nOiIvPg0KCQk8dWl0ZXh0IG5hbWU9IlFVSVpQT0RfUVVJWl9BVFRFTVBUX1ZBTFVFIiB2YWx1ZT0iJW4gdmFuICV0Ii8+DQoJCTx1aXRleHQgbmFtZT0iUVVJWlBPRF9RVUlaX1NDT1JFIiB2YWx1ZT0iQmVoYWFsZGUgc2NvcmU6Ii8+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+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+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+DQoJCTx1aXRleHQgbmFtZT0iRE9DV1JBUF9USVRMRSIgdmFsdWU9IlByZXNlbnRlci1iZXN0YW5kc2JpamxhZ2UiLz4NCgkJPHVpdGV4dCBuYW1lPSJET0NXUkFQX01TRyIgdmFsdWU9Ik9wc2xhYW4gaW4gRGV6ZSBjb21wdXRlciIvPg0KCQk8dWl0ZXh0IG5hbWU9IkRPQ1dSQVBfUFJPTVBUIiB2YWx1ZT0iS2xpayBvbSB0ZSBkb3dubG9hZGVuIi8+DQoJPC9sYW5ndWFnZT4NCgk8bGFuZ3VhZ2UgaWQ9ImNuIj4NCgkJPCEtLSBmb3JtYXQgZm9yIHVpZm9udCB2YWx1ZSBpcyAiZm9udCxzaXplLGlzYm9sZCxpc2l0YWxpYyxpc3NoYWRvd2VkIiAtLT4NCgkJPHVpZm9udCBuYW1lPSJGT05UX1FVSVpaSU5HIiB2YWx1ZT0i5a6L5L2TLTE4MDMwLDEwLGZhbHNlLGZhbHNlLGZhbHNlIi8+DQoJCTx1aWZvbnQgbmFtZT0iRk9OVF9TQ1JVQlNUQVRVUyIgdmFsdWU9IuWui+S9ky0xODAzMCwxMCx0cnVlLGZhbHNlLHRydWUiLz4NCgkJPHVpZm9udCBuYW1lPSJGT05UX1NDUlVCVElNRSIgdmFsdWU9IuWui+S9ky0xODAzMCwxMCxmYWxzZSxmYWxzZSx0cnVlIi8+DQoJCTx1aWZvbnQgbmFtZT0iRk9OVF9FTEFQU0VEVElNRSIgdmFsdWU9IuWui+S9ky0xODAzMCwxMCx0cnVlLGZhbHNlLHRydWUiLz4NCgkJPHVpZm9udCBuYW1lPSJGT05UX1VUSUxTTUVOVSIgdmFsdWU9IuWui+S9ky0xODAzMCwxMCx0cnVlLGZhbHNlLGZhbHNlIi8+DQoJCTx1aWZvbnQgbmFtZT0iRk9OVF9UQUJTIiB2YWx1ZT0i5a6L5L2TLTE4MDMwLDE0LHRydWUsZmFsc2UsdHJ1ZSIvPg0KCQk8dWlmb250IG5hbWU9IkZPTlRfUFJFU0VOVEFUSU9OTkFNRSIgdmFsdWU9IuWui+S9ky0xODAzMCwxNCxmYWxzZSxmYWxzZSx0cnVlIi8+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+DQoJCTx1aWZvbnQgbmFtZT0iRk9OVF9PVVRMSU5FIiB2YWx1ZT0i5a6L5L2TLTE4MDMwLDEyLGZhbHNlLGZhbHNlLHRydWUiLz4NCgkJPHVpZm9udCBuYW1lPSJGT05UX1NFQVJDSCIgdmFsdWU9IuWui+S9ky0xODAzMCwxMixmYWxzZSxmYWxzZSx0cnVlIi8+DQoJCTx1aWZvbnQgbmFtZT0iRk9OVF9USFVNQiIgdmFsdWU9IuWui+S9ky0xODAzMCwxMCxmYWxzZSxmYWxzZSx0cnVlIi8+DQoJCTx1aWZvbnQgbmFtZT0iRk9OVF9CSU9XSU4iIHZhbHVlPSLlrovkvZMtMTgwMzAsMTIsZmFsc2UsZmFsc2UsZmFsc2UiLz4NCgkJPHVpZm9udCBuYW1lPSJGT05UX0xJU1RIRUFESU5HIiB2YWx1ZT0i5a6L5L2TLTE4MDMwLDEwLGZhbHNlLGZhbHNlLGZhbHNlIi8+DQoJCTx1aWZvbnQgbmFtZT0iRk9OVF9XSU5USVRMRSIgdmFsdWU9IuWui+S9ky0xODAzMCwxMCxmYWxzZSxmYWxzZSx0cnVlIi8+DQoJCTx1aWZvbnQgbmFtZT0iRk9OVF9BVFRBQ0hNRU5UUyIgdmFsdWU9IuWui+S9ky0xODAzMCwxMixmYWxzZSxmYWxzZSx0cnVlIi8+DQoJCTwhLS1xdWl6IHBvZCBhbmQgbWVzc2FnZSBib3ggdGV4dCBmb250cy0tPg0KCQk8dWlmb250IG5hbWU9IkZPTlRfTVNHQk9YX1dJTlRJVExFIiB2YWx1ZT0i5a6L5L2TLTE4MDMwLDEyLHRydWUsZmFsc2UsdHJ1ZSIvPg0KCQk8dWlmb250IG5hbWU9IkZPTlRfTVNHQk9YX01TRyIgdmFsdWU9IuWui+S9ky0xODAzMCwxMixmYWxzZSxmYWxzZSx0cnVlIi8+DQoJCTx1aWZvbnQgbmFtZT0iRk9OVF9NU0dCT1hfT1BUSU9OUyIgdmFsdWU9IuWui+S9ky0xODAzMCwxMCx0cnVlLGZhbHNlLHRydWUiLz4NCgkJPHVpZm9udCBuYW1lPSJGT05UX1FVSVpQT0RfUVVJWl9USVRMRSIgdmFsdWU9IuWui+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+S9ky0xODAzMCwxMCxmYWxzZSxmYWxzZSx0cnVlIi8+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+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+S9ky0xODAzMCwxMCx0cnVlLGZhbHNlLHRydWUiLz4NCgkJPHVpZm9udCBuYW1lPSJGT05UX1FVSVpQT0RfUVVJWl9RVUVTVElPTl9BVFRFTVBURUQiIHZhbHVlPSLlrovkvZMtMTgwMzAsMTAsZmFsc2UsZmFsc2UsdHJ1ZSIvPg0KCQk8dWlmb250IG5hbWU9IkZPTlRfUVVJWlBPRF9RVUlaX1FVRVNUSU9OX0FUVEVNUFRFRF9WQUxVRSIgdmFsdWU9IuWui+S9ky0xODAzMCwxMCx0cnVlLGZhbHNlLHRydWUiLz4NCgkJPHVpZm9udCBuYW1lPSJGT05UX1FVSVpQT0RfUVVJWl9TQ09SRV9UQUciIHZhbHVlPSLlrovkvZMtMTgwMzAsMTIsdHJ1ZSxmYWxzZSx0cnVlIi8+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+S9ky0xODAzMCwxMCx0cnVlLGZhbHNlLHRydWUiLz4NCgkJPHVpZm9udCBuYW1lPSJGT05UX1FVSVpQT0RfUVVJWl9QQVNTU0NPUkUiIHZhbHVlPSLlrovkvZMtMTgwMzAsMTAsZmFsc2UsZmFsc2UsdHJ1ZSIvPg0KCQk8dWlmb250IG5hbWU9IkZPTlRfUVVJWlBPRF9RVUlaX1BBU1NTQ09SRV9WQUxVRSIgdmFsdWU9IuWui+S9ky0xODAzMCwxMCx0cnVlLGZhbHNlLHRydWUiLz4NCgkJPCEtLSB1aXRleHQgLS0+DQoJCTwhLS0gc3Vic3RpdHV0aW9uOiAlbiA9PSBzbGlkZSBudW1iZXIgLS0+DQoJCTx1aXRleHQgbmFtZT0iVU5OQU1FRFNMSURFVElUTEUiIHZhbHVlPSLlubvnga/niYcgJW4iLz4NCgkJPCEtLSBzdWJzdGl0dXRpb246ICVuID09IHNsaWRlIG51bWJlciAtLT4NCgkJPCEtLSBzdWJzdGl0dXRpb246ICV0ID09IHRvdGFsIHNsaWRlIGNvdW50IC0tPg0KCQk8dWl0ZXh0IG5hbWU9IlNDUlVCQkFSU1RBVFVTX1NMSURFSU5GTyIgdmFsdWU9IuW5u+eBr+eJhyAlbiAvICV0IHwgIi8+DQoJCTx1aXRleHQgbmFtZT0iU0NSVUJCQVJTVEFUVVNfU1RPUFBFRCIgdmFsdWU9IuW3suWBnOatoiIvPg0KCQk8dWl0ZXh0IG5hbWU9IlNDUlVCQkFSU1RBVFVTX1BMQVlJTkciIHZhbHVlPSLmraPlnKjmkq3mlL4iLz4NCgkJPHVpdGV4dCBuYW1lPSJTQ1JVQkJBUlNUQVRVU19OT0FVRElPIiB2YWx1ZT0i5peg6Z+z6aKRIi8+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+DQoJCTx1aXRleHQgbmFtZT0iRUxBUFNFRCIgdmFsdWU9IuWJqeS9mSAlbSDliIbpkp8gJXMg56eSIi8+DQoJCTx1aXRleHQgbmFtZT0iTk9URk9VTkQiIHZhbHVlPSLmnKrmib7liLDku7vkvZXlhoXlrrkiLz4NCgkJPHVpdGV4dCBuYW1lPSJBVFRBQ0hNRU5UUyIgdmFsdWU9IumZhOS7tiIvPg0KCQk8IS0tIHN1YnN0aXR1dGlvbjogJXAgPT0gY3VycmVudCBzcGVha2VyJ3MgdGl0bGUgLS0+DQoJCTx1aXRleHQgbmFtZT0iQklPV0lOX1RJVExFIiB2YWx1ZT0i5Liq5Lq6566A5LuLOiAlcCIvPg0KCQk8dWl0ZXh0IG5hbWU9IkJJT0JUTl9USVRMRSIgdmFsdWU9IuS4quS6uueugOS7iyIvPg0KCQk8dWl0ZXh0IG5hbWU9IkRJVklERVJCVE5fVElUTEUiIHZhbHVlPSJ8Ii8+DQoJCTx1aXRleHQgbmFtZT0iQ09OVEFDVEJUTl9USVRMRSIgdmFsdWU9IuiBlOezu+aWueW8jyIvPg0KCQk8dWl0ZXh0IG5hbWU9IlRBQl9RVUlaIiB2YWx1ZT0i5rWL6aqMIi8+DQoJCTx1aXRleHQgbmFtZT0iVEFCX09VVExJTkUiIHZhbHVlPSLlpKfnurIiLz4NCgkJPHVpdGV4dCBuYW1lPSJUQUJfVEhVTUIiIHZhbHVlPSLnvKnnlaXlm74iLz4NCgkJPHVpdGV4dCBuYW1lPSJUQUJfTk9URVMiIHZhbHVlPSLlpIfms6giLz4NCgkJPHVpdGV4dCBuYW1lPSJUQUJfU0VBUkNIIiB2YWx1ZT0i5pCc57SiIi8+DQoJCTx1aXRleHQgbmFtZT0iU0xJREVfSEVBRElORyIgdmFsdWU9IuW5u+eBr+eJh+agh+mimCIvPg0KCQk8dWl0ZXh0IG5hbWU9IkRVUkFUSU9OX0hFQURJTkciIHZhbHVlPSLmjIHnu63ml7bpl7QiLz4NCgkJPHVpdGV4dCBuYW1lPSJTRUFSQ0hfSEVBRElORyIgdmFsdWU9IuaQnOe0ouaWh+acrDoiLz4NCgkJPHVpdGV4dCBuYW1lPSJUSFVNQl9IRUFESU5HIiB2YWx1ZT0i5bm754Gv54mHIi8+DQoJCTx1aXRleHQgbmFtZT0iVEhVTUJfSU5GTyIgdmFsdWU9IuW5u+eBr+eJh+agh+mimC/mjIHnu63ml7bpl7QiLz4NCgkJPHVpdGV4dCBuYW1lPSJBVFRBQ0hOQU1FX0hFQURJTkciIHZhbHVlPSLmlofku7blkI0iLz4NCgkJPHVpdGV4dCBuYW1lPSJBVFRBQ0hTSVpFX0hFQURJTkciIHZhbHVlPSLlpKflsI8iLz4NCgkJPHVpdGV4dCBuYW1lPSJTTElERV9OT1RFUyIgdmFsdWU9IuW5u+eBr+eJh+Wkh+azqCIvPg0KCQk8IS0tcXVpeiBwb2QgYW5kIG1lc3NhZ2UgYm94IHRleHRzLS0+DQoJCTx1aXRleHQgbmFtZT0iUVVJWlBPRF9RVUlaX0FUVEVNUFQiIHZhbHVlPSLmtYvpqozlsJ3or5XmrKHmlbA6Ii8+DQoJCTx1aXRleHQgbmFtZT0iUVVJWlBPRF9RVUlaX0FUVEVNUFRfVkFMVUUiIHZhbHVlPSLnrKwgJW4g5qyh77yM5YWxICV0IOasoSIvPg0KCQk8dWl0ZXh0IG5hbWU9IlFVSVpQT0RfUVVJWl9TQ09SRSIgdmFsdWU9IuW+l+WIhjoiLz4NCgkJPHVpdGV4dCBuYW1lPSJRVUlaUE9EX1FVSVpfUEFTU1NDT1JFIiB2YWx1ZT0i5Y+K5qC85YiG5pWwOiIvPg0KCQk8dWl0ZXh0IG5hbWU9IlFVSVpQT0RfUVVJWl9NQVhTQ09SRSIgdmFsdWU9IuacgOmrmOWIhuaVsDoiLz4NCgkJPHVpdGV4dCBuYW1lPSJRVUlaUE9EX1FVRVNBVE1QVF9TVFIiIHZhbHVlPSLlsJ3or5XmrKHmlbA6IOesrCAlbiDmrKHvvIzlhbEgJXQg5qyhIi8+DQoJCTx1aXRleHQgbmFtZT0iUVVJWlBPRF9RVUVTVFlQRV9TVFIiIHZhbHVlPSLnsbvlnos6ICVzIi8+DQoJCTx1aXRleHQgbmFtZT0iUVVJWlBPRF9RVUVTVFlQRV9HUkQiIHZhbHVlPSLor4TnuqciLz4NCgkJPHVpdGV4dCBuYW1lPSJRVUlaUE9EX1FVRVNUWVBFX1NWWSIgdmFsdWU9Iuiwg+afpSIvPg0KCQk8dWl0ZXh0IG5hbWU9IlFVSVpQT0RfUVVJWkFUTVBUX0lORiIgdmFsdWU9IuaXoOmZkCIvPg0KCQk8dWl0ZXh0IG5hbWU9IlFVSVpQT0RfUVVFU0FUTVBUX0lORiIgdmFsdWU9IuaXoOmZkCIvPg0KCQk8dWl0ZXh0IG5hbWU9IldBUk5JTkdNU0dfWUVTU1RSSU5HIiB2YWx1ZT0i5pivIi8+DQoJCTx1aXRleHQgbmFtZT0iV0FSTklOR01TR19OT1NUUklORyIgdmFsdWU9IuWQpiIvPg0KCQk8dWl0ZXh0IG5hbWU9IldBUk5JTkdNU0dfVElUTEVTVFJJTkciIHZhbHVlPSLmtYvpqozlr7zoiKrorablkYoiLz4NCgkJPHVpdGV4dCBuYW1lPSJXQVJOSU5HTVNHX01TR1NUUklORyIgdmFsdWU9IuatpOa1i+mqjOS4reacieacquWwneivleS9nOetlOeahOmXrumimOOAgiYjeEE7JiN4QTvljZXlh7vigJzmmK/igJ3pgIDlh7rmraTmtYvpqozjgILljZXlh7vigJzlkKbigJ3nu6fnu63mtYvpqozjgIIiLz4NCgkJPHVpdGV4dCBuYW1lPSJJTkZPUk1BVElPTl9IMjY0X0ZMQVNIUExBWUVSIiB2YWx1ZT0i5b2T5YmN5a6J6KOF5Zyo5oKo55qE6K6h566X5py65LiK55qEIEZsYXNoIFBsYXllciDniYjmnKzkuI3mlK/mjIHor6Xop4bpopHjgILljZXlh7vop4bpopHljLrln5/kuIvovb3mnIDmlrDniYjmnKznmoQgRmxhc2ggUGxheWVy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+S7tumZhOS7tiIvPg0KCQk8dWl0ZXh0IG5hbWU9IkRPQ1dSQVBfTVNHIiB2YWx1ZT0i5L+d5a2Y5Yiw5oiR55qE6K6h566X5py6Ii8+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xZ5la2lsJmFtcDtUYWJsbyIvPg0KCQk8IS0tIHN1YnN0aXR1dGlvbjogJW4gPT0gc2xpZGUgbnVtYmVyIC0tPg0KCQk8IS0tIHN1YnN0aXR1dGlvbjogJXQgPT0gdG90YWwgc2xpZGUgY291bnQgLS0+DQoJCTx1aXRleHQgbmFtZT0iU0NSVUJCQVJTVEFUVVNfU0xJREVJTkZPIiB2YWx1ZT0iU2xheXQgJW4gLyAldCB8ICIvPg0KCQk8dWl0ZXh0IG5hbWU9IlNDUlVCQkFSU1RBVFVTX1NUT1BQRUQiIHZhbHVlPSJEdXJkdXJ1bGR1Ii8+DQoJCTx1aXRleHQgbmFtZT0iU0NSVUJCQVJTVEFUVVNfUExBWUlORyIgdmFsdWU9Ik95bmF0xLFsxLF5b3IiLz4NCgkJPHVpdGV4dCBuYW1lPSJTQ1JVQkJBUlNUQVRVU19OT0FVRElPIiB2YWx1ZT0iU2VzIFlvayIvPg0KCQk8dWl0ZXh0IG5hbWU9IlNDUlVCQkFSU1RBVFVTX1ZJRFBMQVlJTkciIHZhbHVlPSJWaWRlbyBPeW5hdMSxbMSxeW9yIi8+DQoJCTx1aXRleHQgbmFtZT0iU0NSVUJCQVJTVEFUVVNfTE9BRElORyIgdmFsdWU9IlnDvGtsZW5peW9yIi8+DQoJCTx1aXRleHQgbmFtZT0iU0NSVUJCQVJTVEFUVVNfQlVGRkVSSU5HIiB2YWx1ZT0iQXJhYmVsbGXEn2UgQWzEsW7EsXlvciIvPg0KCQk8dWl0ZXh0IG5hbWU9IlNDUlVCQkFSU1RBVFVTX1FVRVNUSU9OIiB2YWx1ZT0iU29ydXl1IFlhbsSxdGxhIi8+DQoJCTx1aXRleHQgbmFtZT0iU0NSVUJCQVJTVEFUVVNfUkVWSUVXUVVJWiIgdmFsdWU9IlPEsW5hdiDEsG5jZWxlbml5b3IiLz4NCgkJPCEtLSBzdWJzdGl0dXRpb246ICVtID09IG1pbnV0ZXMgcmVtYWluaW5nIC0tPg0KCQk8IS0tIHN1YnN0aXR1dGlvbjogJXMgPT0gc2Vjb25kcyByZW1haW5pbmcgLS0+DQoJCTx1aXRleHQgbmFtZT0iRUxBUFNFRCIgdmFsdWU9IiVtIERha2lrYSAlcyBTYW5peWUgS2FsZMSxIi8+DQoJCTx1aXRleHQgbmFtZT0iTk9URk9VTkQiIHZhbHVlPSJIZXJoYW5naSBCaXIgxZ5leSBCdWx1bm1hZMSxIi8+DQoJCTx1aXRleHQgbmFtZT0iQVRUQUNITUVOVFMiIHZhbHVlPSJFa2xlci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1haWwiLz4NCgkJPHVpdGV4dCBuYW1lPSJUQUJfUVVJWiIgdmFsdWU9IlPEsW5hdiIvPg0KCQk8dWl0ZXh0IG5hbWU9IlRBQl9PVVRMSU5FIiB2YWx1ZT0iQW5hIEhhdCIvPg0KCQk8dWl0ZXh0IG5hbWU9IlRBQl9USFVNQiIgdmFsdWU9IlJlc2ltIi8+DQoJCTx1aXRleHQgbmFtZT0iVEFCX05PVEVTIiB2YWx1ZT0iTm90bGFyIi8+DQoJCTx1aXRleHQgbmFtZT0iVEFCX1NFQVJDSCIgdmFsdWU9IkFyYSIvPg0KCQk8dWl0ZXh0IG5hbWU9IlNMSURFX0hFQURJTkciIHZhbHVlPSJTbGF5dCBCYcWfbMSxxJ/EsSIvPg0KCQk8dWl0ZXh0IG5hbWU9IkRVUkFUSU9OX0hFQURJTkciIHZhbHVlPSJTw7xyZSIvPg0KCQk8dWl0ZXh0IG5hbWU9IlNFQVJDSF9IRUFESU5HIiB2YWx1ZT0iTWV0bmkgYXJhOiIvPg0KCQk8dWl0ZXh0IG5hbWU9IlRIVU1CX0hFQURJTkciIHZhbHVlPSJTbGF5dCIvPg0KCQk8dWl0ZXh0IG5hbWU9IlRIVU1CX0lORk8iIHZhbHVlPSJTbGF5dCBCYcWfbMSxxJ/EsS9Tw7xyZXNpIi8+DQoJCTx1aXRleHQgbmFtZT0iQVRUQUNITkFNRV9IRUFESU5HIiB2YWx1ZT0iRG9zeWEgQWTEsSIvPg0KCQk8dWl0ZXh0IG5hbWU9IkFUVEFDSFNJWkVfSEVBRElORyIgdmFsdWU9IkJveXV0Ii8+DQoJCTx1aXRleHQgbmFtZT0iU0xJREVfTk9URVMiIHZhbHVlPSJTbGF5dCBOb3RsYXLEsSIvPg0KCQk8IS0tcXVpeiBwb2QgYW5kIG1lc3NhZ2UgYm94IHRleHRzLS0+DQoJCTx1aXRleHQgbmFtZT0iUVVJWlBPRF9RVUlaX0FUVEVNUFQiIHZhbHVlPSJTxLFuYXYgRGVuZW1lc2k6Ii8+DQoJCTx1aXRleHQgbmFtZT0iUVVJWlBPRF9RVUlaX0FUVEVNUFRfVkFMVUUiIHZhbHVlPSIlbi8ldCIvPg0KCQk8dWl0ZXh0IG5hbWU9IlFVSVpQT0RfUVVJWl9TQ09SRSIgdmFsdWU9IlB1YW46Ii8+DQoJCTx1aXRleHQgbmFtZT0iUVVJWlBPRF9RVUlaX1BBU1NTQ09SRSIgdmFsdWU9Ikdlw6dtZSBQdWFuxLE6Ii8+DQoJCTx1aXRleHQgbmFtZT0iUVVJWlBPRF9RVUlaX01BWFNDT1JFIiB2YWx1ZT0iTWFrc2ltdW0gUHVhbjoiLz4NCgkJPHVpdGV4dCBuYW1lPSJRVUlaUE9EX1FVRVNBVE1QVF9TVFIiIHZhbHVlPSJEZW5lbWU6ICVuLyV0Ii8+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+DQoJCTx1aXRleHQgbmFtZT0iV0FSTklOR01TR19ZRVNTVFJJTkciIHZhbHVlPSJFdmV0Ii8+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+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+DQoJCTx1aXRleHQgbmFtZT0iU0NSVUJCQVJTVEFUVVNfU0xJREVJTkZPIiB2YWx1ZT0i0KHQu9Cw0LnQtCAlbiAvICV0IHwgIi8+DQoJCTx1aXRleHQgbmFtZT0iU0NSVUJCQVJTVEFUVVNfU1RPUFBFRCIgdmFsdWU9ItCe0YHRgtCw0L3QvtCy0LvQtdC90L4iLz4NCgkJPHVpdGV4dCBuYW1lPSJTQ1JVQkJBUlNUQVRVU19QTEFZSU5HIiB2YWx1ZT0i0JLQvtGB0L/RgNC+0LjQt9Cy0LXQtNC10L3QuNC1Ii8+DQoJCTx1aXRleHQgbmFtZT0iU0NSVUJCQVJTVEFUVVNfTk9BVURJTyIgdmFsdWU9ItCd0LXRgiDQsNGD0LTQuNC+Ii8+DQoJCTx1aXRleHQgbmFtZT0iU0NSVUJCQVJTVEFUVVNfVklEUExBWUlORyIgdmFsdWU9ItCS0L7RgdC/0YDQvtC40LfQstC10LTQtdC90LjQtSDQstC40LTQtdC+Ii8+DQoJCTx1aXRleHQgbmFtZT0iU0NSVUJCQVJTVEFUVVNfTE9BRElORyIgdmFsdWU9ItCX0LDQs9GA0YPQt9C60LAiLz4NCgkJPHVpdGV4dCBuYW1lPSJTQ1JVQkJBUlNUQVRVU19CVUZGRVJJTkciIHZhbHVlPSLQkdGD0YTQtdGA0LjQt9Cw0YbQuNGPIi8+DQoJCTx1aXRleHQgbmFtZT0iU0NSVUJCQVJTVEFUVVNfUVVFU1RJT04iIHZhbHVlPSLQntGC0LLQtdGCINC90LAg0LLQvtC/0YDQvtGBIi8+DQoJCTx1aXRleHQgbmFtZT0iU0NSVUJCQVJTVEFUVVNfUkVWSUVXUVVJWiIgdmFsdWU9ItCe0LHQt9C+0YAg0L7Qv9GA0L7RgdCwIi8+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+Ii8+DQoJCTx1aXRleHQgbmFtZT0iQVRUQUNITUVOVFMiIHZhbHVlPSLQktC70L7QttC10L3QuNGPIi8+DQoJCTwhLS0gc3Vic3RpdHV0aW9uOiAlcCA9PSBjdXJyZW50IHNwZWFrZXIncyB0aXRsZSAtLT4NCgkJPHVpdGV4dCBuYW1lPSJCSU9XSU5fVElUTEUiIHZhbHVlPSLQkdC40L7Qs9GA0LDRhNC40Y86ICVwIi8+DQoJCTx1aXRleHQgbmFtZT0iQklPQlROX1RJVExFIiB2YWx1ZT0i0JHQuNC+0LPRgNCw0YTQuNGPIi8+DQoJCTx1aXRleHQgbmFtZT0iRElWSURFUkJUTl9USVRMRSIgdmFsdWU9InwiLz4NCgkJPHVpdGV4dCBuYW1lPSJDT05UQUNUQlROX1RJVExFIiB2YWx1ZT0i0JrQvtC90YLQsNC60YIiLz4NCgkJPHVpdGV4dCBuYW1lPSJUQUJfUVVJWiIgdmFsdWU9ItCe0L/RgNC+0YEiLz4NCgkJPHVpdGV4dCBuYW1lPSJUQUJfT1VUTElORSIgdmFsdWU9ItCh0YXQtdC80LAiLz4NCgkJPHVpdGV4dCBuYW1lPSJUQUJfVEhVTUIiIHZhbHVlPSLQkdC10LPRg9C90L7QuiIvPg0KCQk8dWl0ZXh0IG5hbWU9IlRBQl9OT1RFUyIgdmFsdWU9ItCX0LDQvNC10YLQutC4Ii8+DQoJCTx1aXRleHQgbmFtZT0iVEFCX1NFQVJDSCIgdmFsdWU9ItCf0L7QuNGB0LoiLz4NCgkJPHVpdGV4dCBuYW1lPSJTTElERV9IRUFESU5HIiB2YWx1ZT0i0JfQsNCz0L7Qu9C+0LLQvtC6INGB0LvQsNC50LTQsCIvPg0KCQk8dWl0ZXh0IG5hbWU9IkRVUkFUSU9OX0hFQURJTkciIHZhbHVlPSLQlNC70LjRgi3RgdGC0YwiLz4NCgkJPHVpdGV4dCBuYW1lPSJTRUFSQ0hfSEVBRElORyIgdmFsdWU9ItCf0L7QuNGB0Log0YLQtdC60YHRgtCwOiIvPg0KCQk8dWl0ZXh0IG5hbWU9IlRIVU1CX0hFQURJTkciIHZhbHVlPSLQodC70LDQudC0Ii8+DQoJCTx1aXRleHQgbmFtZT0iVEhVTUJfSU5GTyIgdmFsdWU9ItCd0LDQt9Cy0LDQvdC40LUv0LTQu9C40YIt0L3QvtGB0YLRjCIvPg0KCQk8dWl0ZXh0IG5hbWU9IkFUVEFDSE5BTUVfSEVBRElORyIgdmFsdWU9ItCY0LzRjyDRhNCw0LnQu9CwIi8+DQoJCTx1aXRleHQgbmFtZT0iQVRUQUNIU0laRV9IRUFESU5HIiB2YWx1ZT0i0KDQsNC30LzQtdGAIi8+DQoJCTx1aXRleHQgbmFtZT0iU0xJREVfTk9URVMiIHZhbHVlPSLQl9Cw0LzQtdGC0LrQuCDQuiDRgdC70LDQudC00YMiLz4NCgkJPCEtLXF1aXogcG9kIGFuZCBtZXNzYWdlIGJveCB0ZXh0cy0tPg0KCQk8dWl0ZXh0IG5hbWU9IlFVSVpQT0RfUVVJWl9BVFRFTVBUIiB2YWx1ZT0i0J/QvtC/0YvRgtC60LAg0L/RgNC+0LnRgtC4INC+0L/RgNC+0YE6Ii8+DQoJCTx1aXRleHQgbmFtZT0iUVVJWlBPRF9RVUlaX0FUVEVNUFRfVkFMVUUiIHZhbHVlPSIlbiDQuNC3ICV0Ii8+DQoJCTx1aXRleHQgbmFtZT0iUVVJWlBPRF9RVUlaX1NDT1JFIiB2YWx1ZT0i0J3QsNCx0YDQsNC90L4g0LHQsNC70LvQvtCyOiIvPg0KCQk8dWl0ZXh0IG5hbWU9IlFVSVpQT0RfUVVJWl9QQVNTU0NPUkUiIHZhbHVlPSLQn9GA0L7RhdC+0LTQvdC+0Lkg0YDQtdC30YPQu9GM0YLQsNGCOiIvPg0KCQk8dWl0ZXh0IG5hbWU9IlFVSVpQT0RfUVVJWl9NQVhTQ09SRSIgdmFsdWU9ItCc0LDQutGB0LjQvNCw0LvRjNC90YvQuSDRgNC10LfRg9C70YzRgtCw0YI6Ii8+DQoJCTx1aXRleHQgbmFtZT0iUVVJWlBPRF9RVUVTQVRNUFRfU1RSIiB2YWx1ZT0i0J/QvtC/0YvRgtC60LA6ICVuINC40LcgJXQiLz4NCgkJPHVpdGV4dCBuYW1lPSJRVUlaUE9EX1FVRVNUWVBFX1NUUiIgdmFsdWU9ItCi0LjQvzogJXMiLz4NCgkJPHVpdGV4dCBuYW1lPSJRVUlaUE9EX1FVRVNUWVBFX0dSRCIgdmFsdWU9ItChINC+0YbQtdC90LrQvtC5Ii8+DQoJCTx1aXRleHQgbmFtZT0iUVVJWlBPRF9RVUVTVFlQRV9TVlkiIHZhbHVlPSLQntCx0LfQvtGAIi8+DQoJCTx1aXRleHQgbmFtZT0iUVVJWlBPRF9RVUlaQVRNUFRfSU5GIiB2YWx1ZT0i0JHQvtC70YzRiNC+0LUg0YfQuNGB0LvQviIvPg0KCQk8dWl0ZXh0IG5hbWU9IlFVSVpQT0RfUVVFU0FUTVBUX0lORiIgdmFsdWU9ItCR0L7Qu9GM0YjQvtC1INGH0LjRgdC70L4iLz4NCgkJPHVpdGV4dCBuYW1lPSJXQVJOSU5HTVNHX1lFU1NUUklORyIgdmFsdWU9ItCU0LAiLz4NCgkJPHVpdGV4dCBuYW1lPSJXQVJOSU5HTVNHX05PU1RSSU5HIiB2YWx1ZT0i0J3QtdGCIi8+DQoJCTx1aXRleHQgbmFtZT0iV0FSTklOR01TR19USVRMRVNUUklORyIgdmFsdWU9ItCf0YDQtdC00YPQv9GA0LXQttC00LXQvdC40LUg0L4g0L3QsNCy0LjQs9Cw0YbQuNC4INCyINC+0L/RgNC+0YHQtSIvPg0KCQk8dWl0ZXh0IG5hbWU9IldBUk5JTkdNU0dfTVNHU1RSSU5HIiB2YWx1ZT0i0JIg0L7Qv9GA0L7RgdC1INC+0YHRgtCw0LvQuNGB0Ywg0L3QtdC+0YLQstC10YfQtdC90L3Ri9C1INCy0L7Qv9GA0L7RgdGLLtCd0LDQttCw0YLQuNC1INC60L3QvtC/0LrQuCAmcXVvdDvQlNCwJnF1b3Q7INC/0YDQuNCy0LXQtNC10YIg0Log0LfQsNC60YDRi9GC0LjRjiDQvtC/0YDQvtGB0LAuINCd0LDQttCw0YLQuNC1INC60L3QvtC/0LrQuCAmcXVvdDvQndC10YImcXVvdDsg0L/RgNC+0LTQvtC70LbQuNGCINC+0L/RgNC+0YEuIi8+DQoJCTx1aXRleHQgbmFtZT0iSU5GT1JNQVRJT05fSDI2NF9GTEFTSFBMQVlFUiIgdmFsdWU9ItCi0LXQutGD0YnQsNGPINCy0LXRgNGB0LjRjyDQv9GA0L7QuNCz0YDRi9Cy0LDRgtC10LvRjyBGbGFzaCBQbGF5ZXIsINGD0YHRgtCw0L3QvtCy0LvQtdC90L3QsNGPINC90LAg0Y3RgtC+0Lwg0LrQvtC80L/RjNGO0YLQtdGA0LUsINC90LUg0L/QvtC00LTQtdGA0LbQuNCy0LDQtdGCINGN0YLQviDQstC40LTQtdC+LiDQqdC10LvQutC90LjRgtC1INCyINC+0LHQu9Cw0YHRgtC4INCy0LjQtNC10L4sINGH0YLQvtCx0Ysg0LfQsNCz0YDRg9C30LjRgtGMINC/0L7RgdC70LXQtNC90Y7RjiDQstC10YDRgdC40Y4g0L/RgNC+0LjQs9GA0YvQstCw0YLQtdC70Y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Qn9C+0LrQsNC30YvQstCw0YLRjCDQstGA0LXQt9C60YMg0YPRh9Cw0YHRgtC90LjQutCw0LwiLz4NCgkJPHVpdGV4dCBuYW1lPSJNVVRFIiB2YWx1ZT0i0J7RgtC60LvRjtGH0LjRgtGMINC30LLRg9C6Ii8+DQoJCTx1aXRleHQgbmFtZT0iRE9DV1JBUF9USVRMRSIgdmFsdWU9ItCS0LvQvtC20LXQvdC40LUg0LIg0YTQsNC50LsgQWRvYmUgUHJlc2VudGVyIi8+DQoJCTx1aXRleHQgbmFtZT0iRE9DV1JBUF9NU0ciIHZhbHVlPSLQodC+0YXRgNCw0L3QuNGC0Ywg0LIg0L/QsNC/0LrRgyAmcXVvdDvQnNC+0Lkg0LrQvtC80L/RjNGO0YLQtdGAJnF1b3Q7Ii8+DQoJCTx1aXRleHQgbmFtZT0iRE9DV1JBUF9QUk9NUFQiIHZhbHVlPSLQqdC10LvQutC90YPRgtGMINC00LvRjyDQt9Cw0LPRgNGD0LfQutC4Ii8+DQoJPC9sYW5ndWFnZT4NCjwvY29uZmlndXJhdGlvbj4NCg=="/>
  <p:tag name="ARTICULATE_PROJECT_OPEN" val="0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0CF66039-F9C5-4F12-88D9-7C03F56BEA14}&quot;/&gt;&lt;filename val=&quot;C:\DOCUME~1\User\LOCALS~1\Temp\PR\data\asimages\{0CF66039-F9C5-4F12-88D9-7C03F56BEA14}.png&quot;/&gt;&lt;hasEffects val=&quot;1&quot;/&gt;&lt;left val=&quot;35.25&quot;/&gt;&lt;top val=&quot;125.25&quot;/&gt;&lt;width val=&quot;651&quot;/&gt;&lt;height val=&quot;359.25&quot;/&gt;&lt;/ThreeDShapeInfo&gt;"/>
</p:tagLst>
</file>

<file path=ppt/theme/theme1.xml><?xml version="1.0" encoding="utf-8"?>
<a:theme xmlns:a="http://schemas.openxmlformats.org/drawingml/2006/main" name="1_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</TotalTime>
  <Words>1044</Words>
  <Application>Microsoft Office PowerPoint</Application>
  <PresentationFormat>Ekran Gösterisi (4:3)</PresentationFormat>
  <Paragraphs>257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9" baseType="lpstr">
      <vt:lpstr>Arial</vt:lpstr>
      <vt:lpstr>Calibri</vt:lpstr>
      <vt:lpstr>Palatino Linotype</vt:lpstr>
      <vt:lpstr>Times New Roman</vt:lpstr>
      <vt:lpstr>Wingdings</vt:lpstr>
      <vt:lpstr>1_Özel Tasarım</vt:lpstr>
      <vt:lpstr>TUR182 TÜRK DİLİ II</vt:lpstr>
      <vt:lpstr>Temel Kavramlar</vt:lpstr>
      <vt:lpstr>Yüklemin Türüne Göre Cümleler</vt:lpstr>
      <vt:lpstr>Yüklemin Türüne Göre Cümleler</vt:lpstr>
      <vt:lpstr>Yüklemin Türüne Göre Cümleler</vt:lpstr>
      <vt:lpstr>Yüklemin Türüne Göre Cümleler</vt:lpstr>
      <vt:lpstr>Yüklemin Yerine Göre Cümleler</vt:lpstr>
      <vt:lpstr>Yüklemin Yerine Göre Cümleler</vt:lpstr>
      <vt:lpstr>Yüklemin Yerine Göre Cümleler</vt:lpstr>
      <vt:lpstr>Yüklemin Yerine Göre Cümleler</vt:lpstr>
      <vt:lpstr>Cümle Tahlilleri</vt:lpstr>
      <vt:lpstr>Cümle Tahlilleri</vt:lpstr>
      <vt:lpstr>Cümle Tahlilleri</vt:lpstr>
      <vt:lpstr>Cümle Tahlilleri</vt:lpstr>
      <vt:lpstr>Cümle Tahlilleri</vt:lpstr>
      <vt:lpstr>Cümle Tahlilleri</vt:lpstr>
      <vt:lpstr>Cümle Tahlilleri</vt:lpstr>
      <vt:lpstr>Cümle Tahlilleri</vt:lpstr>
      <vt:lpstr>UYGULAMA</vt:lpstr>
      <vt:lpstr>UYGULAMA</vt:lpstr>
      <vt:lpstr>UYGULAMA</vt:lpstr>
      <vt:lpstr>Kaynakça</vt:lpstr>
      <vt:lpstr>Teşekkür Ederim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Bilgisayara Giriş</dc:title>
  <dc:subject>KBU101</dc:subject>
  <dc:creator>Öğr.Gör. S.M.Fatih APAYDIN</dc:creator>
  <cp:keywords>Örnek Ders</cp:keywords>
  <dc:description>fatihapaydin@karabuk.edu.tr</dc:description>
  <cp:lastModifiedBy>Neso</cp:lastModifiedBy>
  <cp:revision>143</cp:revision>
  <dcterms:created xsi:type="dcterms:W3CDTF">2011-08-11T08:34:32Z</dcterms:created>
  <dcterms:modified xsi:type="dcterms:W3CDTF">2018-01-19T10:35:29Z</dcterms:modified>
  <cp:category>Powerpoint Ders İçeriği</cp:category>
</cp:coreProperties>
</file>