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71" r:id="rId2"/>
    <p:sldId id="273" r:id="rId3"/>
    <p:sldId id="304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37" r:id="rId12"/>
    <p:sldId id="338" r:id="rId13"/>
    <p:sldId id="339" r:id="rId14"/>
    <p:sldId id="340" r:id="rId15"/>
    <p:sldId id="329" r:id="rId16"/>
    <p:sldId id="330" r:id="rId17"/>
    <p:sldId id="331" r:id="rId18"/>
    <p:sldId id="332" r:id="rId19"/>
    <p:sldId id="315" r:id="rId20"/>
    <p:sldId id="316" r:id="rId21"/>
    <p:sldId id="317" r:id="rId22"/>
    <p:sldId id="318" r:id="rId23"/>
    <p:sldId id="333" r:id="rId24"/>
    <p:sldId id="334" r:id="rId25"/>
    <p:sldId id="335" r:id="rId26"/>
    <p:sldId id="336" r:id="rId27"/>
    <p:sldId id="283" r:id="rId28"/>
    <p:sldId id="284" r:id="rId29"/>
  </p:sldIdLst>
  <p:sldSz cx="9144000" cy="6858000" type="screen4x3"/>
  <p:notesSz cx="6858000" cy="9144000"/>
  <p:custDataLst>
    <p:tags r:id="rId3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5775" autoAdjust="0"/>
  </p:normalViewPr>
  <p:slideViewPr>
    <p:cSldViewPr>
      <p:cViewPr>
        <p:scale>
          <a:sx n="60" d="100"/>
          <a:sy n="60" d="100"/>
        </p:scale>
        <p:origin x="-175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7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r>
              <a:rPr lang="tr-TR" b="1" dirty="0">
                <a:solidFill>
                  <a:srgbClr val="1F497D"/>
                </a:solidFill>
              </a:rPr>
              <a:t/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 smtClean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 smtClean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  <a:endParaRPr lang="tr-TR" sz="2400" b="1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TUR181</a:t>
            </a:r>
            <a:r>
              <a:rPr lang="tr-TR" dirty="0" smtClean="0">
                <a:solidFill>
                  <a:srgbClr val="1F497D"/>
                </a:solidFill>
              </a:rPr>
              <a:t/>
            </a:r>
            <a:br>
              <a:rPr lang="tr-TR" dirty="0" smtClean="0">
                <a:solidFill>
                  <a:srgbClr val="1F497D"/>
                </a:solidFill>
              </a:rPr>
            </a:br>
            <a:r>
              <a:rPr lang="tr-TR" dirty="0" smtClean="0">
                <a:solidFill>
                  <a:srgbClr val="1F497D"/>
                </a:solidFill>
              </a:rPr>
              <a:t>TÜRK DİLİ 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>
                <a:solidFill>
                  <a:srgbClr val="1F497D"/>
                </a:solidFill>
                <a:latin typeface="Calibri" pitchFamily="34" charset="0"/>
              </a:rPr>
              <a:t>9</a:t>
            </a: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. HAFTA</a:t>
            </a:r>
            <a:endParaRPr lang="tr-TR" sz="2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tr-TR" dirty="0" smtClean="0"/>
              <a:t>2.Ara </a:t>
            </a:r>
            <a:r>
              <a:rPr lang="tr-TR" dirty="0"/>
              <a:t>sözleri ve ara cümleleri ayırmak için kullanılır ( Bu görevde kısa çizginin yerine virgül de kullanılabilir.):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Çekirdek ailemizde -annem, babam ve ben- çok mutluyuz. </a:t>
            </a:r>
            <a:endParaRPr lang="tr-TR" b="1" dirty="0"/>
          </a:p>
          <a:p>
            <a:r>
              <a:rPr lang="tr-TR" dirty="0"/>
              <a:t>       O isterse - pek ümit etmiyorum ama- bu iş olur.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       Küçük bir sürü -dört inekle birkaç koyun- köye giren geniş yolun ağzında durmuştu. (Ömer Seyfettin)</a:t>
            </a:r>
          </a:p>
          <a:p>
            <a:pPr marL="0" lvl="0" indent="0">
              <a:buNone/>
            </a:pPr>
            <a:r>
              <a:rPr lang="tr-TR" dirty="0" smtClean="0"/>
              <a:t>3.Kelimeler </a:t>
            </a:r>
            <a:r>
              <a:rPr lang="tr-TR" dirty="0"/>
              <a:t>arasında “-den...-a, ve, ile, ila, arasında” anlamlarını vermek için kullanılır: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	</a:t>
            </a:r>
            <a:r>
              <a:rPr lang="tr-TR" dirty="0"/>
              <a:t>Türkçe-Almanca Sözlük, Ankara- Karabük yolu, Dil ve Tarih-Coğrafya 09.00-09.30</a:t>
            </a:r>
            <a:endParaRPr lang="tr-TR" b="1" dirty="0"/>
          </a:p>
          <a:p>
            <a:pPr marL="0" lvl="0" indent="0">
              <a:buNone/>
            </a:pPr>
            <a:r>
              <a:rPr lang="tr-TR" dirty="0" smtClean="0"/>
              <a:t>4.Fiil </a:t>
            </a:r>
            <a:r>
              <a:rPr lang="tr-TR" dirty="0"/>
              <a:t>kök ve gövdelerini göstermek için kullanılır: gel-, yazdır-, öp-. </a:t>
            </a:r>
            <a:endParaRPr lang="tr-TR" b="1" dirty="0"/>
          </a:p>
          <a:p>
            <a:pPr marL="0" lvl="0" indent="0">
              <a:buNone/>
            </a:pPr>
            <a:r>
              <a:rPr lang="tr-TR" dirty="0" smtClean="0"/>
              <a:t>5.Eklerin </a:t>
            </a:r>
            <a:r>
              <a:rPr lang="tr-TR" dirty="0"/>
              <a:t>başına konur: -</a:t>
            </a:r>
            <a:r>
              <a:rPr lang="tr-TR" dirty="0" err="1"/>
              <a:t>lık</a:t>
            </a:r>
            <a:r>
              <a:rPr lang="tr-TR" dirty="0"/>
              <a:t>, -</a:t>
            </a:r>
            <a:r>
              <a:rPr lang="tr-TR" dirty="0" err="1"/>
              <a:t>ış</a:t>
            </a:r>
            <a:r>
              <a:rPr lang="tr-TR" dirty="0"/>
              <a:t>.  </a:t>
            </a:r>
          </a:p>
          <a:p>
            <a:pPr marL="0" lvl="0" indent="0">
              <a:buNone/>
            </a:pPr>
            <a:r>
              <a:rPr lang="tr-TR" dirty="0" smtClean="0"/>
              <a:t>6.Arapça </a:t>
            </a:r>
            <a:r>
              <a:rPr lang="tr-TR" dirty="0"/>
              <a:t>ve Farsça tamlamalarda kullanılır: Aşk-ı Memnu, Edebiyat-ı Cedide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1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/>
              <a:t>1</a:t>
            </a:r>
            <a:r>
              <a:rPr lang="tr-TR" dirty="0" smtClean="0"/>
              <a:t>.Yazıda </a:t>
            </a:r>
            <a:r>
              <a:rPr lang="tr-TR" dirty="0"/>
              <a:t>satır başına alınan konuşmaları göstermek için kullanılır. Buna konuşma çizgisi de denir</a:t>
            </a:r>
            <a:r>
              <a:rPr lang="tr-TR" dirty="0" smtClean="0"/>
              <a:t>.</a:t>
            </a:r>
            <a:r>
              <a:rPr lang="tr-TR" dirty="0"/>
              <a:t> </a:t>
            </a:r>
          </a:p>
          <a:p>
            <a:r>
              <a:rPr lang="tr-TR" dirty="0"/>
              <a:t>Frankfurt’a gelene herkesin sorduğu şunlardır: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— Eski şehri gezdin mi?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— </a:t>
            </a:r>
            <a:r>
              <a:rPr lang="tr-TR" dirty="0" err="1"/>
              <a:t>Rothschild’in</a:t>
            </a:r>
            <a:r>
              <a:rPr lang="tr-TR" dirty="0"/>
              <a:t> evine gittin mi?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— Goethe’nin evini gezdin mi? (Ahmet Haşim)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80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2</a:t>
            </a:r>
            <a:r>
              <a:rPr lang="tr-TR" dirty="0" smtClean="0"/>
              <a:t>.Oyunlarda </a:t>
            </a:r>
            <a:r>
              <a:rPr lang="tr-TR" dirty="0"/>
              <a:t>uzun çizgi konuşanın adından sonra da konabilir: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Sıtkı Bey — Kaleyi kurtarmak için daha güzel bir çare var. Gerçekten ölecek adam ister.</a:t>
            </a:r>
          </a:p>
          <a:p>
            <a:r>
              <a:rPr lang="tr-TR" dirty="0"/>
              <a:t>İslam Bey — Ben daha ölmedim. (Namık Kemal)</a:t>
            </a:r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 Adam, hafifçe eğilerek kulağına fısıldadı:</a:t>
            </a:r>
            <a:endParaRPr lang="tr-TR" b="1" dirty="0"/>
          </a:p>
          <a:p>
            <a:r>
              <a:rPr lang="tr-TR" dirty="0"/>
              <a:t>	̶  Söylenenleri duydun mu?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        Sevgi, telaşla cevap verdi:</a:t>
            </a:r>
          </a:p>
          <a:p>
            <a:r>
              <a:rPr lang="tr-TR" dirty="0"/>
              <a:t>	̶  Duydum, duymaz mıyım?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NOT: Konuşmalar tırnak içinde verildiği zaman uzun çizgi kullanılmaz.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Arabamız tutarken Erciyes’in yolunu: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“Hancı dedim, bildin mi Maraşlı Şeyhoğlu’nu?” (Faruk Nafiz Çamlıbel)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59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Eğik Çizgi ( / )</a:t>
            </a:r>
          </a:p>
          <a:p>
            <a:pPr marL="0" lvl="0" indent="0">
              <a:buNone/>
            </a:pPr>
            <a:r>
              <a:rPr lang="tr-TR" dirty="0" smtClean="0"/>
              <a:t>1.Yan </a:t>
            </a:r>
            <a:r>
              <a:rPr lang="tr-TR" dirty="0"/>
              <a:t>yana yazılması gereken durumlarda mısraların arasına konur: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Sokaktayım, kimsesiz bir sokak ortasında / Yürüyorum, arkama bakmadan yürüyorum /  Yolumun karanlığa saplanan noktasında / Sanki beni bekleyen bir hayal görüyorum. </a:t>
            </a:r>
            <a:r>
              <a:rPr lang="tr-TR" i="1" dirty="0"/>
              <a:t>(Necip Fazıl KISAKÜREK)</a:t>
            </a:r>
            <a:endParaRPr lang="tr-TR" b="1" dirty="0"/>
          </a:p>
          <a:p>
            <a:r>
              <a:rPr lang="tr-TR" dirty="0"/>
              <a:t>       Korkma! Sönmez bu şafaklarda yüzen al sancak / Sönmeden yurdumun üstünde tüten en son ocak / O benim milletimin yıldızıdır, parlayacak / O benimdir, o benim milletimindir ancak. (Mehmet Akif Ersoy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387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dirty="0" smtClean="0"/>
              <a:t>2.Adres </a:t>
            </a:r>
            <a:r>
              <a:rPr lang="tr-TR" dirty="0"/>
              <a:t>yazarken apartman numarası ile daire numarası arasına ve semt ile şehir arasına konur: Bilge  Sok.  A-2 Blok 4/5  </a:t>
            </a:r>
            <a:r>
              <a:rPr lang="tr-TR" dirty="0" err="1"/>
              <a:t>Sıhhıye</a:t>
            </a:r>
            <a:r>
              <a:rPr lang="tr-TR" dirty="0"/>
              <a:t>/ ANKARA </a:t>
            </a:r>
            <a:endParaRPr lang="tr-TR" b="1" dirty="0"/>
          </a:p>
          <a:p>
            <a:pPr marL="0" lvl="0" indent="0">
              <a:buNone/>
            </a:pPr>
            <a:r>
              <a:rPr lang="tr-TR" dirty="0" smtClean="0"/>
              <a:t>3.Tarihlerin </a:t>
            </a:r>
            <a:r>
              <a:rPr lang="tr-TR" dirty="0"/>
              <a:t>yazılışında gün, ay ve yılı gösteren sayıları birbirinden ayırmak için konur: 05/02/2005.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lvl="0" indent="0">
              <a:buNone/>
            </a:pPr>
            <a:r>
              <a:rPr lang="tr-TR" dirty="0" smtClean="0"/>
              <a:t>4.Eklerin </a:t>
            </a:r>
            <a:r>
              <a:rPr lang="tr-TR" dirty="0"/>
              <a:t>farklı yazımları arasında kullanılır: -</a:t>
            </a:r>
            <a:r>
              <a:rPr lang="tr-TR" dirty="0" err="1"/>
              <a:t>ler</a:t>
            </a:r>
            <a:r>
              <a:rPr lang="tr-TR" dirty="0"/>
              <a:t>/-</a:t>
            </a:r>
            <a:r>
              <a:rPr lang="tr-TR" dirty="0" err="1"/>
              <a:t>lar</a:t>
            </a:r>
            <a:r>
              <a:rPr lang="tr-TR" dirty="0"/>
              <a:t>, -den/-dan…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lvl="0" indent="0">
              <a:buNone/>
            </a:pPr>
            <a:r>
              <a:rPr lang="tr-TR" dirty="0" smtClean="0"/>
              <a:t>5.Genel </a:t>
            </a:r>
            <a:r>
              <a:rPr lang="tr-TR" dirty="0"/>
              <a:t>ağ adreslerinde kullanılır: http//tdk.gov.tr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63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3600" b="1" dirty="0"/>
              <a:t>Tırnak İşareti ( “ ” ) </a:t>
            </a:r>
          </a:p>
          <a:p>
            <a:pPr lvl="0"/>
            <a:r>
              <a:rPr lang="tr-TR" sz="3600" dirty="0" smtClean="0"/>
              <a:t>1.Doğrudan </a:t>
            </a:r>
            <a:r>
              <a:rPr lang="tr-TR" sz="3600" dirty="0"/>
              <a:t>alıntıları göstermek için kullanılır: </a:t>
            </a:r>
            <a:endParaRPr lang="tr-TR" sz="3600" b="1" dirty="0"/>
          </a:p>
          <a:p>
            <a:r>
              <a:rPr lang="tr-TR" sz="3600" dirty="0"/>
              <a:t> </a:t>
            </a:r>
          </a:p>
          <a:p>
            <a:r>
              <a:rPr lang="tr-TR" sz="3600" b="1" u="sng" dirty="0"/>
              <a:t>Ör:</a:t>
            </a:r>
            <a:r>
              <a:rPr lang="tr-TR" sz="3600" dirty="0"/>
              <a:t> “Şiirler beraber söylenen solo şarkılardır.” diyor şair. </a:t>
            </a:r>
          </a:p>
          <a:p>
            <a:r>
              <a:rPr lang="tr-TR" sz="3600" dirty="0"/>
              <a:t>        </a:t>
            </a:r>
          </a:p>
          <a:p>
            <a:r>
              <a:rPr lang="tr-TR" sz="3600" dirty="0"/>
              <a:t>         Türk Dil Kurumu binasının yan cephesinde Atatürk’ün “Türk dili, Türk milletinin kalbidir, zihnidir.” sözü yazılıdır. Dil ve Tarih-Coğrafya Fakültesinin ön cephesinde Atatürk’ün “Hayatta en hakiki mürşit ilimdir.” vecizesi yer almaktadır. Ulu önderin “Ne mutlu Türk’üm diyene!” sözü her Türk’ü duygulandırır</a:t>
            </a:r>
            <a:r>
              <a:rPr lang="tr-TR" sz="3600" dirty="0" smtClean="0"/>
              <a:t>.</a:t>
            </a:r>
          </a:p>
          <a:p>
            <a:r>
              <a:rPr lang="tr-TR" sz="3600" dirty="0"/>
              <a:t> 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Bakınız</a:t>
            </a:r>
            <a:r>
              <a:rPr lang="tr-TR" sz="3600" dirty="0"/>
              <a:t>, şair vatanı ne güzel tarif ediyor:</a:t>
            </a:r>
          </a:p>
          <a:p>
            <a:r>
              <a:rPr lang="tr-TR" sz="3600" dirty="0"/>
              <a:t> </a:t>
            </a:r>
          </a:p>
          <a:p>
            <a:r>
              <a:rPr lang="tr-TR" sz="3600" dirty="0"/>
              <a:t>“Bayrakları bayrak yapan üstündeki kandır.</a:t>
            </a:r>
          </a:p>
          <a:p>
            <a:r>
              <a:rPr lang="tr-TR" sz="3600" dirty="0"/>
              <a:t> </a:t>
            </a:r>
          </a:p>
          <a:p>
            <a:r>
              <a:rPr lang="tr-TR" sz="3600" dirty="0"/>
              <a:t>Toprak eğer uğrunda ölen varsa vatandır.”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70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NOT:  Tırnak içindeki alıntının sonunda bulunan işaret (nokta, soru işareti, ünlem işareti vb.) tırnak içinde kalır</a:t>
            </a:r>
            <a:r>
              <a:rPr lang="tr-TR" dirty="0" smtClean="0"/>
              <a:t>:</a:t>
            </a:r>
            <a:endParaRPr lang="tr-TR" dirty="0"/>
          </a:p>
          <a:p>
            <a:r>
              <a:rPr lang="tr-TR" dirty="0"/>
              <a:t>        “İzmir üzerine dünyada bir şehir daha yoktur!” diyorlar. (Yahya Kemal Beyatlı)</a:t>
            </a:r>
          </a:p>
          <a:p>
            <a:pPr marL="0" lvl="0" indent="0">
              <a:buNone/>
            </a:pPr>
            <a:r>
              <a:rPr lang="tr-TR" dirty="0" smtClean="0"/>
              <a:t>2.Özel </a:t>
            </a:r>
            <a:r>
              <a:rPr lang="tr-TR" dirty="0"/>
              <a:t>olarak belirtilmek istenen bir terim, vurgulanmak istenen bir kelime tırnak içine alınabilir: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Son dönemde “</a:t>
            </a:r>
            <a:r>
              <a:rPr lang="tr-TR" dirty="0" err="1"/>
              <a:t>postmodernizm</a:t>
            </a:r>
            <a:r>
              <a:rPr lang="tr-TR" dirty="0"/>
              <a:t>” önem kazandı. </a:t>
            </a:r>
            <a:endParaRPr lang="tr-TR" b="1" dirty="0"/>
          </a:p>
          <a:p>
            <a:r>
              <a:rPr lang="tr-TR" dirty="0"/>
              <a:t>       Yeni bir “barış taarruzu” başladı.</a:t>
            </a:r>
          </a:p>
          <a:p>
            <a:pPr marL="0" lvl="0" indent="0">
              <a:buNone/>
            </a:pPr>
            <a:r>
              <a:rPr lang="tr-TR" dirty="0" smtClean="0"/>
              <a:t>3.Cümle </a:t>
            </a:r>
            <a:r>
              <a:rPr lang="tr-TR" dirty="0"/>
              <a:t>içerisinde kitap adları ve yazı başlıkları tırnak içine alınır: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“Safahat” aslında yedi kitaptan oluşan bir eserdir. </a:t>
            </a:r>
            <a:endParaRPr lang="tr-TR" b="1" dirty="0"/>
          </a:p>
          <a:p>
            <a:r>
              <a:rPr lang="tr-TR" dirty="0"/>
              <a:t>Bugün öğrenciler “Kendi Gök Kubbemiz” adlı şiiri incelediler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     “Yazım Kuralları” bölümünde bazı uyarılara yer verilmiştir.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514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4.Bibliyografik </a:t>
            </a:r>
            <a:r>
              <a:rPr lang="tr-TR" dirty="0"/>
              <a:t>künyelerde makale adları tırnak içinde verilir: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tr-TR" dirty="0"/>
              <a:t> Talat Tekin, “İslam Öncesi Türk Şiiri”, Türk Dili, 409 (Ocak 1986), s.3-42.</a:t>
            </a:r>
            <a:endParaRPr lang="tr-TR" b="1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514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Tek Tırnak İşareti  ( ‘ ’ ) </a:t>
            </a:r>
          </a:p>
          <a:p>
            <a:pPr marL="0" lvl="0" indent="0">
              <a:buNone/>
            </a:pPr>
            <a:r>
              <a:rPr lang="tr-TR" dirty="0" smtClean="0"/>
              <a:t>1.Tırnak </a:t>
            </a:r>
            <a:r>
              <a:rPr lang="tr-TR" dirty="0"/>
              <a:t>içinde verilen ve yeniden tırnağa alınması gereken bir sözü belirtmek için kullanılır: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en-GB" dirty="0"/>
              <a:t> </a:t>
            </a:r>
            <a:r>
              <a:rPr lang="tr-TR" dirty="0"/>
              <a:t>Ayça: “Romanlar içinde ‘Kuyucaklı Yusuf’ benim için ayrı bir öneme sahiptir.” dedi.</a:t>
            </a:r>
            <a:endParaRPr lang="tr-TR" b="1" dirty="0"/>
          </a:p>
          <a:p>
            <a:r>
              <a:rPr lang="tr-TR" dirty="0"/>
              <a:t>      Edebiyat öğretmeni “Şiirler içinde ‘Han Duvarları’ gibisi var mı?” dedi ve Faruk Nafiz’in bu güzel şiirini okumaya başladı.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      “Atatürk henüz ‘Gazi Mustafa Kemal Paşa’ idi. Benden ona dair bir kitap için ön söz istemişlerdi.” (Falih Rıfkı Atay)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12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66557" y="160214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Palatino Linotype" panose="02040502050505030304" pitchFamily="18" charset="0"/>
              </a:rPr>
              <a:t>Kesme İşareti ( ' ) </a:t>
            </a: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1.Özel </a:t>
            </a:r>
            <a:r>
              <a:rPr lang="tr-TR" sz="2000" dirty="0">
                <a:latin typeface="Palatino Linotype" panose="02040502050505030304" pitchFamily="18" charset="0"/>
              </a:rPr>
              <a:t>adlara getirilen çekim eklerinin ayrılmasında kullanılır: 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tr-TR" sz="2000" dirty="0">
                <a:latin typeface="Palatino Linotype" panose="02040502050505030304" pitchFamily="18" charset="0"/>
              </a:rPr>
              <a:t>Ali’nin, Karabük’e…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2.Kişi </a:t>
            </a:r>
            <a:r>
              <a:rPr lang="tr-TR" sz="2000" dirty="0">
                <a:latin typeface="Palatino Linotype" panose="02040502050505030304" pitchFamily="18" charset="0"/>
              </a:rPr>
              <a:t>adlarından sonra getirilen unvanların ekleri ayırmak için kullanılır: 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tr-TR" sz="2000" dirty="0">
                <a:latin typeface="Palatino Linotype" panose="02040502050505030304" pitchFamily="18" charset="0"/>
              </a:rPr>
              <a:t>Sevgi Hanım’a, Salih Bey’den.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3.Kısaltmalara </a:t>
            </a:r>
            <a:r>
              <a:rPr lang="tr-TR" sz="2000" dirty="0">
                <a:latin typeface="Palatino Linotype" panose="02040502050505030304" pitchFamily="18" charset="0"/>
              </a:rPr>
              <a:t>getirilen ekleri ayırmak için konur: 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tr-TR" sz="2000" dirty="0">
                <a:latin typeface="Palatino Linotype" panose="02040502050505030304" pitchFamily="18" charset="0"/>
              </a:rPr>
              <a:t>PTT’nin, </a:t>
            </a:r>
            <a:r>
              <a:rPr lang="tr-TR" sz="2000" dirty="0" err="1">
                <a:latin typeface="Palatino Linotype" panose="02040502050505030304" pitchFamily="18" charset="0"/>
              </a:rPr>
              <a:t>BJK’li</a:t>
            </a:r>
            <a:r>
              <a:rPr lang="tr-TR" sz="2000" dirty="0">
                <a:latin typeface="Palatino Linotype" panose="02040502050505030304" pitchFamily="18" charset="0"/>
              </a:rPr>
              <a:t>, TBMM’ye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4.Sayılara </a:t>
            </a:r>
            <a:r>
              <a:rPr lang="tr-TR" sz="2000" dirty="0">
                <a:latin typeface="Palatino Linotype" panose="02040502050505030304" pitchFamily="18" charset="0"/>
              </a:rPr>
              <a:t>getirilen ekleri ayırmak için konur: 1982’den, 15’inci, 25’ten…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5.Kurum</a:t>
            </a:r>
            <a:r>
              <a:rPr lang="tr-TR" sz="2000" dirty="0">
                <a:latin typeface="Palatino Linotype" panose="02040502050505030304" pitchFamily="18" charset="0"/>
              </a:rPr>
              <a:t>, kuruluş, kurul ve iş yeri adlarına gelen ekler; özel adlara getirilen yapım ekleri, çokluk eki ve bunlardan sonra gelen ekler kesmeyle ayrılmaz: 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tr-TR" sz="2000" dirty="0">
                <a:latin typeface="Palatino Linotype" panose="02040502050505030304" pitchFamily="18" charset="0"/>
              </a:rPr>
              <a:t>Dil ve Tarih-Coğrafya Fakültesi Dekanlığına, Karabük Üniversitesi Rektörlüğüne,  Türklük, Denizliler.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b="1" dirty="0">
                <a:latin typeface="Palatino Linotype" panose="02040502050505030304" pitchFamily="18" charset="0"/>
              </a:rPr>
              <a:t>NOT: </a:t>
            </a:r>
            <a:r>
              <a:rPr lang="tr-TR" sz="2000" dirty="0">
                <a:latin typeface="Palatino Linotype" panose="02040502050505030304" pitchFamily="18" charset="0"/>
              </a:rPr>
              <a:t>Çoğul eki ve benzerleri anlamı katıyorsa kesme işaretiyle ayrılır: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                Bu ülke ne Yunus’lar yetiştirdi. 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6.Harf </a:t>
            </a:r>
            <a:r>
              <a:rPr lang="tr-TR" sz="2000" dirty="0">
                <a:latin typeface="Palatino Linotype" panose="02040502050505030304" pitchFamily="18" charset="0"/>
              </a:rPr>
              <a:t>düşmelerini göstermek için kullanılır: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u="sng" dirty="0">
                <a:latin typeface="Palatino Linotype" panose="02040502050505030304" pitchFamily="18" charset="0"/>
              </a:rPr>
              <a:t> </a:t>
            </a:r>
            <a:r>
              <a:rPr lang="en-GB" sz="2000" u="sng" dirty="0" err="1">
                <a:latin typeface="Palatino Linotype" panose="02040502050505030304" pitchFamily="18" charset="0"/>
              </a:rPr>
              <a:t>Karac’oğlan</a:t>
            </a:r>
            <a:r>
              <a:rPr lang="en-GB" sz="2000" u="sng" dirty="0">
                <a:latin typeface="Palatino Linotype" panose="02040502050505030304" pitchFamily="18" charset="0"/>
              </a:rPr>
              <a:t>, </a:t>
            </a:r>
            <a:r>
              <a:rPr lang="en-GB" sz="2000" u="sng" dirty="0" err="1">
                <a:latin typeface="Palatino Linotype" panose="02040502050505030304" pitchFamily="18" charset="0"/>
              </a:rPr>
              <a:t>N’eylersin</a:t>
            </a:r>
            <a:r>
              <a:rPr lang="en-GB" sz="2000" u="sng" dirty="0">
                <a:latin typeface="Palatino Linotype" panose="02040502050505030304" pitchFamily="18" charset="0"/>
              </a:rPr>
              <a:t>...</a:t>
            </a:r>
            <a:endParaRPr lang="tr-TR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</a:t>
            </a:r>
            <a:r>
              <a:rPr lang="tr-TR" dirty="0" smtClean="0">
                <a:solidFill>
                  <a:srgbClr val="1F497D"/>
                </a:solidFill>
              </a:rPr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bölümde; noktalama işaretlerinin neler olduğu, noktalama işaretlerinin nasıl kullanılması gerektiği konularına değinilecektir.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79512" y="1844824"/>
            <a:ext cx="8820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Palatino Linotype" panose="02040502050505030304" pitchFamily="18" charset="0"/>
              </a:rPr>
              <a:t>Parantez ( ( ) ) </a:t>
            </a:r>
          </a:p>
          <a:p>
            <a:pPr lvl="0"/>
            <a:r>
              <a:rPr lang="tr-TR" sz="2400" dirty="0" smtClean="0">
                <a:latin typeface="Palatino Linotype" panose="02040502050505030304" pitchFamily="18" charset="0"/>
              </a:rPr>
              <a:t>1.Cümlenin </a:t>
            </a:r>
            <a:r>
              <a:rPr lang="tr-TR" sz="2400" dirty="0">
                <a:latin typeface="Palatino Linotype" panose="02040502050505030304" pitchFamily="18" charset="0"/>
              </a:rPr>
              <a:t>yapısıyla doğrudan doğruya ilgili olmayan açıklamaların başına ve sonuna konur: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en-GB" sz="24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400" b="1" u="sng" dirty="0">
                <a:latin typeface="Palatino Linotype" panose="02040502050505030304" pitchFamily="18" charset="0"/>
              </a:rPr>
              <a:t>:</a:t>
            </a:r>
            <a:r>
              <a:rPr lang="en-GB" sz="2400" dirty="0">
                <a:latin typeface="Palatino Linotype" panose="02040502050505030304" pitchFamily="18" charset="0"/>
              </a:rPr>
              <a:t> </a:t>
            </a:r>
            <a:r>
              <a:rPr lang="tr-TR" sz="2400" dirty="0">
                <a:latin typeface="Palatino Linotype" panose="02040502050505030304" pitchFamily="18" charset="0"/>
              </a:rPr>
              <a:t>Hüseyin Baykara, 1469-1506 yıllarında Horasan tahtında (</a:t>
            </a:r>
            <a:r>
              <a:rPr lang="tr-TR" sz="2400" dirty="0" err="1">
                <a:latin typeface="Palatino Linotype" panose="02040502050505030304" pitchFamily="18" charset="0"/>
              </a:rPr>
              <a:t>Herat’ta</a:t>
            </a:r>
            <a:r>
              <a:rPr lang="tr-TR" sz="2400" dirty="0">
                <a:latin typeface="Palatino Linotype" panose="02040502050505030304" pitchFamily="18" charset="0"/>
              </a:rPr>
              <a:t>) oturan </a:t>
            </a:r>
            <a:r>
              <a:rPr lang="tr-TR" sz="2400" dirty="0" err="1">
                <a:latin typeface="Palatino Linotype" panose="02040502050505030304" pitchFamily="18" charset="0"/>
              </a:rPr>
              <a:t>Temürlü</a:t>
            </a:r>
            <a:r>
              <a:rPr lang="tr-TR" sz="2400" dirty="0">
                <a:latin typeface="Palatino Linotype" panose="02040502050505030304" pitchFamily="18" charset="0"/>
              </a:rPr>
              <a:t> hükümdarıdır.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tr-TR" sz="2400" u="sng" dirty="0">
                <a:latin typeface="Palatino Linotype" panose="02040502050505030304" pitchFamily="18" charset="0"/>
              </a:rPr>
              <a:t>Özellikle iki şehir ( Ankara, İstanbul) trafik sorununu yoğun olarak yaşıyor. 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tr-TR" sz="2400" b="1" u="sng" dirty="0">
                <a:latin typeface="Palatino Linotype" panose="02040502050505030304" pitchFamily="18" charset="0"/>
              </a:rPr>
              <a:t>NOT:</a:t>
            </a:r>
            <a:r>
              <a:rPr lang="tr-TR" sz="2400" dirty="0">
                <a:latin typeface="Palatino Linotype" panose="02040502050505030304" pitchFamily="18" charset="0"/>
              </a:rPr>
              <a:t>  Parantez içinde bulunan özel isimler ve yargı bildiren anlatımlar büyük harfle başlar ve sonuna uygun noktalama işareti getirilir.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400" dirty="0" smtClean="0">
                <a:latin typeface="Palatino Linotype" panose="02040502050505030304" pitchFamily="18" charset="0"/>
              </a:rPr>
              <a:t>2.Kapama </a:t>
            </a:r>
            <a:r>
              <a:rPr lang="tr-TR" sz="2400" dirty="0">
                <a:latin typeface="Palatino Linotype" panose="02040502050505030304" pitchFamily="18" charset="0"/>
              </a:rPr>
              <a:t>parantezi sıralama ve sınıflamada, rakamlardan veya harflerden sonra konabilir: 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en-GB" sz="24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400" b="1" u="sng" dirty="0">
                <a:latin typeface="Palatino Linotype" panose="02040502050505030304" pitchFamily="18" charset="0"/>
              </a:rPr>
              <a:t>: </a:t>
            </a:r>
            <a:r>
              <a:rPr lang="en-GB" sz="2400" dirty="0">
                <a:latin typeface="Palatino Linotype" panose="02040502050505030304" pitchFamily="18" charset="0"/>
              </a:rPr>
              <a:t> </a:t>
            </a:r>
            <a:r>
              <a:rPr lang="tr-TR" sz="2400" dirty="0">
                <a:latin typeface="Palatino Linotype" panose="02040502050505030304" pitchFamily="18" charset="0"/>
              </a:rPr>
              <a:t>1)…  2)…  3)… 4)…         		a )…  b)…  c)…  d)…</a:t>
            </a:r>
            <a:endParaRPr lang="tr-TR" sz="2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91633" y="1772816"/>
            <a:ext cx="82642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3.Tiyatro </a:t>
            </a:r>
            <a:r>
              <a:rPr lang="tr-TR" sz="2000" dirty="0">
                <a:latin typeface="Palatino Linotype" panose="02040502050505030304" pitchFamily="18" charset="0"/>
              </a:rPr>
              <a:t>eserlerinde konuşanların durumlarını, hareketlerini göstermek için kullanılır: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tr-TR" sz="2000" dirty="0">
                <a:latin typeface="Palatino Linotype" panose="02040502050505030304" pitchFamily="18" charset="0"/>
              </a:rPr>
              <a:t>İhtiyar  ̶  (Yavaş yavaş kaymakama yaklaşır.) Ne oluyor beyefendi?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000" dirty="0" smtClean="0">
                <a:latin typeface="Palatino Linotype" panose="02040502050505030304" pitchFamily="18" charset="0"/>
              </a:rPr>
              <a:t>4.Alıntıların </a:t>
            </a:r>
            <a:r>
              <a:rPr lang="tr-TR" sz="2000" dirty="0">
                <a:latin typeface="Palatino Linotype" panose="02040502050505030304" pitchFamily="18" charset="0"/>
              </a:rPr>
              <a:t>aktarıldığı eseri veya yazarı göstermek için kullanılır: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en-GB" sz="20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000" b="1" u="sng" dirty="0">
                <a:latin typeface="Palatino Linotype" panose="02040502050505030304" pitchFamily="18" charset="0"/>
              </a:rPr>
              <a:t>: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Ne içindeyim zamanın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Ne de büsbütün dışında;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Yekpare geniş bir anın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Parçalanmış akışında,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Bir garip rüya rengiyle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Uyumuş gibi her şekil,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Rüzgarda uçan tüy bile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dirty="0">
                <a:latin typeface="Palatino Linotype" panose="02040502050505030304" pitchFamily="18" charset="0"/>
              </a:rPr>
              <a:t>Benim kadar hafif değil.</a:t>
            </a:r>
            <a:endParaRPr lang="tr-TR" sz="2000" b="1" dirty="0">
              <a:latin typeface="Palatino Linotype" panose="02040502050505030304" pitchFamily="18" charset="0"/>
            </a:endParaRPr>
          </a:p>
          <a:p>
            <a:r>
              <a:rPr lang="tr-TR" sz="2000" i="1" dirty="0">
                <a:latin typeface="Palatino Linotype" panose="02040502050505030304" pitchFamily="18" charset="0"/>
              </a:rPr>
              <a:t>(Ahmet Hamdi Tanpınar</a:t>
            </a:r>
            <a:r>
              <a:rPr lang="tr-TR" sz="2000" i="1" dirty="0"/>
              <a:t>)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518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36490" y="172084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Palatino Linotype" panose="02040502050505030304" pitchFamily="18" charset="0"/>
              </a:rPr>
              <a:t>Köşeli Parantez ( [ ] )</a:t>
            </a:r>
          </a:p>
          <a:p>
            <a:pPr lvl="0"/>
            <a:r>
              <a:rPr lang="tr-TR" sz="2400" dirty="0" smtClean="0">
                <a:latin typeface="Palatino Linotype" panose="02040502050505030304" pitchFamily="18" charset="0"/>
              </a:rPr>
              <a:t>1.Parantez </a:t>
            </a:r>
            <a:r>
              <a:rPr lang="tr-TR" sz="2400" dirty="0">
                <a:latin typeface="Palatino Linotype" panose="02040502050505030304" pitchFamily="18" charset="0"/>
              </a:rPr>
              <a:t>içerisinde tekrar parantez kullanılması gereken durumlarda köşeli parantez kullanılır: 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en-GB" sz="24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400" b="1" u="sng" dirty="0">
                <a:latin typeface="Palatino Linotype" panose="02040502050505030304" pitchFamily="18" charset="0"/>
              </a:rPr>
              <a:t>:</a:t>
            </a:r>
            <a:r>
              <a:rPr lang="en-GB" sz="2400" dirty="0">
                <a:latin typeface="Palatino Linotype" panose="02040502050505030304" pitchFamily="18" charset="0"/>
              </a:rPr>
              <a:t> </a:t>
            </a:r>
            <a:r>
              <a:rPr lang="tr-TR" sz="2400" dirty="0">
                <a:latin typeface="Palatino Linotype" panose="02040502050505030304" pitchFamily="18" charset="0"/>
              </a:rPr>
              <a:t>Garip Akımı şairlerinden olan Orhan Veli Kanık’ </a:t>
            </a:r>
            <a:r>
              <a:rPr lang="tr-TR" sz="2400" dirty="0" err="1">
                <a:latin typeface="Palatino Linotype" panose="02040502050505030304" pitchFamily="18" charset="0"/>
              </a:rPr>
              <a:t>ın</a:t>
            </a:r>
            <a:r>
              <a:rPr lang="tr-TR" sz="2400" dirty="0">
                <a:latin typeface="Palatino Linotype" panose="02040502050505030304" pitchFamily="18" charset="0"/>
              </a:rPr>
              <a:t>  (diğerleri, Melih Cevdet Anday [1915- 2002], Oktay Rıfat Horozcu [1914-1983] ) şiirleri gündelik yaşamın izlerini taşır.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pPr lvl="0"/>
            <a:r>
              <a:rPr lang="tr-TR" sz="2400" dirty="0" smtClean="0">
                <a:latin typeface="Palatino Linotype" panose="02040502050505030304" pitchFamily="18" charset="0"/>
              </a:rPr>
              <a:t>2.Alıntılarda</a:t>
            </a:r>
            <a:r>
              <a:rPr lang="tr-TR" sz="2400" dirty="0">
                <a:latin typeface="Palatino Linotype" panose="02040502050505030304" pitchFamily="18" charset="0"/>
              </a:rPr>
              <a:t>, gerekli görülen ekleme, düzeltme ve açıklamalar köşeli parantez içinde gösterilir:</a:t>
            </a:r>
            <a:endParaRPr lang="tr-TR" sz="2400" b="1" dirty="0">
              <a:latin typeface="Palatino Linotype" panose="02040502050505030304" pitchFamily="18" charset="0"/>
            </a:endParaRPr>
          </a:p>
          <a:p>
            <a:r>
              <a:rPr lang="en-GB" sz="2400" b="1" u="sng" dirty="0" err="1">
                <a:latin typeface="Palatino Linotype" panose="02040502050505030304" pitchFamily="18" charset="0"/>
              </a:rPr>
              <a:t>Ör</a:t>
            </a:r>
            <a:r>
              <a:rPr lang="en-GB" sz="2400" b="1" u="sng" dirty="0">
                <a:latin typeface="Palatino Linotype" panose="02040502050505030304" pitchFamily="18" charset="0"/>
              </a:rPr>
              <a:t>: </a:t>
            </a:r>
            <a:r>
              <a:rPr lang="en-GB" sz="2400" u="sng" dirty="0">
                <a:latin typeface="Palatino Linotype" panose="02040502050505030304" pitchFamily="18" charset="0"/>
              </a:rPr>
              <a:t>“O </a:t>
            </a:r>
            <a:r>
              <a:rPr lang="en-GB" sz="2400" u="sng" dirty="0" err="1">
                <a:latin typeface="Palatino Linotype" panose="02040502050505030304" pitchFamily="18" charset="0"/>
              </a:rPr>
              <a:t>işitmemiş</a:t>
            </a:r>
            <a:r>
              <a:rPr lang="en-GB" sz="2400" u="sng" dirty="0">
                <a:latin typeface="Palatino Linotype" panose="02040502050505030304" pitchFamily="18" charset="0"/>
              </a:rPr>
              <a:t> [</a:t>
            </a:r>
            <a:r>
              <a:rPr lang="en-GB" sz="2400" u="sng" dirty="0" err="1">
                <a:latin typeface="Palatino Linotype" panose="02040502050505030304" pitchFamily="18" charset="0"/>
              </a:rPr>
              <a:t>gibi</a:t>
            </a:r>
            <a:r>
              <a:rPr lang="en-GB" sz="2400" u="sng" dirty="0">
                <a:latin typeface="Palatino Linotype" panose="02040502050505030304" pitchFamily="18" charset="0"/>
              </a:rPr>
              <a:t>] </a:t>
            </a:r>
            <a:r>
              <a:rPr lang="en-GB" sz="2400" u="sng" dirty="0" err="1">
                <a:latin typeface="Palatino Linotype" panose="02040502050505030304" pitchFamily="18" charset="0"/>
              </a:rPr>
              <a:t>gözleri</a:t>
            </a:r>
            <a:r>
              <a:rPr lang="en-GB" sz="2400" u="sng" dirty="0">
                <a:latin typeface="Palatino Linotype" panose="02040502050505030304" pitchFamily="18" charset="0"/>
              </a:rPr>
              <a:t> </a:t>
            </a:r>
            <a:r>
              <a:rPr lang="en-GB" sz="2400" u="sng" dirty="0" err="1">
                <a:latin typeface="Palatino Linotype" panose="02040502050505030304" pitchFamily="18" charset="0"/>
              </a:rPr>
              <a:t>kendi</a:t>
            </a:r>
            <a:r>
              <a:rPr lang="en-GB" sz="2400" u="sng" dirty="0">
                <a:latin typeface="Palatino Linotype" panose="02040502050505030304" pitchFamily="18" charset="0"/>
              </a:rPr>
              <a:t> </a:t>
            </a:r>
            <a:r>
              <a:rPr lang="en-GB" sz="2400" u="sng" dirty="0" err="1">
                <a:latin typeface="Palatino Linotype" panose="02040502050505030304" pitchFamily="18" charset="0"/>
              </a:rPr>
              <a:t>kalbinde</a:t>
            </a:r>
            <a:r>
              <a:rPr lang="en-GB" sz="2400" u="sng" dirty="0">
                <a:latin typeface="Palatino Linotype" panose="02040502050505030304" pitchFamily="18" charset="0"/>
              </a:rPr>
              <a:t> </a:t>
            </a:r>
            <a:r>
              <a:rPr lang="en-GB" sz="2400" u="sng" dirty="0" err="1">
                <a:latin typeface="Palatino Linotype" panose="02040502050505030304" pitchFamily="18" charset="0"/>
              </a:rPr>
              <a:t>devam</a:t>
            </a:r>
            <a:r>
              <a:rPr lang="en-GB" sz="2400" u="sng" dirty="0">
                <a:latin typeface="Palatino Linotype" panose="02040502050505030304" pitchFamily="18" charset="0"/>
              </a:rPr>
              <a:t> </a:t>
            </a:r>
            <a:r>
              <a:rPr lang="en-GB" sz="2400" u="sng" dirty="0" err="1">
                <a:latin typeface="Palatino Linotype" panose="02040502050505030304" pitchFamily="18" charset="0"/>
              </a:rPr>
              <a:t>etti</a:t>
            </a:r>
            <a:r>
              <a:rPr lang="en-GB" sz="2400" u="sng" dirty="0">
                <a:latin typeface="Palatino Linotype" panose="02040502050505030304" pitchFamily="18" charset="0"/>
              </a:rPr>
              <a:t>...” (</a:t>
            </a:r>
            <a:r>
              <a:rPr lang="en-GB" sz="2400" u="sng" dirty="0" err="1">
                <a:latin typeface="Palatino Linotype" panose="02040502050505030304" pitchFamily="18" charset="0"/>
              </a:rPr>
              <a:t>H.Edip</a:t>
            </a:r>
            <a:r>
              <a:rPr lang="en-GB" sz="2400" u="sng" dirty="0">
                <a:latin typeface="Palatino Linotype" panose="02040502050505030304" pitchFamily="18" charset="0"/>
              </a:rPr>
              <a:t>, </a:t>
            </a:r>
            <a:r>
              <a:rPr lang="en-GB" sz="2400" u="sng" dirty="0" err="1">
                <a:latin typeface="Palatino Linotype" panose="02040502050505030304" pitchFamily="18" charset="0"/>
              </a:rPr>
              <a:t>Ateşten</a:t>
            </a:r>
            <a:r>
              <a:rPr lang="en-GB" sz="2400" u="sng" dirty="0">
                <a:latin typeface="Palatino Linotype" panose="02040502050505030304" pitchFamily="18" charset="0"/>
              </a:rPr>
              <a:t> </a:t>
            </a:r>
            <a:r>
              <a:rPr lang="en-GB" sz="2400" u="sng" dirty="0" err="1">
                <a:latin typeface="Palatino Linotype" panose="02040502050505030304" pitchFamily="18" charset="0"/>
              </a:rPr>
              <a:t>Gömlek</a:t>
            </a:r>
            <a:r>
              <a:rPr lang="en-GB" sz="2400" u="sng" dirty="0">
                <a:latin typeface="Palatino Linotype" panose="02040502050505030304" pitchFamily="18" charset="0"/>
              </a:rPr>
              <a:t>)</a:t>
            </a:r>
            <a:endParaRPr lang="tr-TR" sz="2400" dirty="0">
              <a:latin typeface="Palatino Linotype" panose="02040502050505030304" pitchFamily="18" charset="0"/>
            </a:endParaRPr>
          </a:p>
          <a:p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8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3600" dirty="0"/>
              <a:t>DEĞERLENDİRMELER</a:t>
            </a:r>
          </a:p>
          <a:p>
            <a:r>
              <a:rPr lang="tr-TR" sz="3600" dirty="0"/>
              <a:t>   </a:t>
            </a:r>
          </a:p>
          <a:p>
            <a:r>
              <a:rPr lang="tr-TR" sz="3600" dirty="0"/>
              <a:t> </a:t>
            </a:r>
          </a:p>
          <a:p>
            <a:r>
              <a:rPr lang="tr-TR" sz="3600" b="1" dirty="0"/>
              <a:t>1.Aşağıdaki cümle ve metinlerde parantezle boş bırakılan yerlere uygun noktalama işaretlerini yerleştiriniz.</a:t>
            </a:r>
            <a:endParaRPr lang="tr-TR" sz="3600" dirty="0"/>
          </a:p>
          <a:p>
            <a:r>
              <a:rPr lang="tr-TR" sz="3600" b="1" dirty="0"/>
              <a:t> </a:t>
            </a:r>
            <a:endParaRPr lang="tr-TR" sz="3600" dirty="0"/>
          </a:p>
          <a:p>
            <a:pPr lvl="0"/>
            <a:r>
              <a:rPr lang="en-GB" sz="3600" dirty="0" err="1"/>
              <a:t>Montaigne’in</a:t>
            </a:r>
            <a:r>
              <a:rPr lang="en-GB" sz="3600" dirty="0"/>
              <a:t> </a:t>
            </a:r>
            <a:r>
              <a:rPr lang="en-GB" sz="3600" dirty="0" err="1"/>
              <a:t>kendine</a:t>
            </a:r>
            <a:r>
              <a:rPr lang="en-GB" sz="3600" dirty="0"/>
              <a:t> </a:t>
            </a:r>
            <a:r>
              <a:rPr lang="en-GB" sz="3600" dirty="0" err="1"/>
              <a:t>dönük</a:t>
            </a:r>
            <a:r>
              <a:rPr lang="en-GB" sz="3600" dirty="0"/>
              <a:t> (  ) </a:t>
            </a:r>
            <a:r>
              <a:rPr lang="en-GB" sz="3600" dirty="0" err="1"/>
              <a:t>söyleşi</a:t>
            </a:r>
            <a:r>
              <a:rPr lang="en-GB" sz="3600" dirty="0"/>
              <a:t> </a:t>
            </a:r>
            <a:r>
              <a:rPr lang="en-GB" sz="3600" dirty="0" err="1"/>
              <a:t>havasında</a:t>
            </a:r>
            <a:r>
              <a:rPr lang="en-GB" sz="3600" dirty="0"/>
              <a:t> (  ) </a:t>
            </a:r>
            <a:r>
              <a:rPr lang="en-GB" sz="3600" dirty="0" err="1"/>
              <a:t>gelişigüzel</a:t>
            </a:r>
            <a:r>
              <a:rPr lang="en-GB" sz="3600" dirty="0"/>
              <a:t> </a:t>
            </a:r>
            <a:r>
              <a:rPr lang="en-GB" sz="3600" dirty="0" err="1"/>
              <a:t>yazılmış</a:t>
            </a:r>
            <a:r>
              <a:rPr lang="en-GB" sz="3600" dirty="0"/>
              <a:t> </a:t>
            </a:r>
            <a:r>
              <a:rPr lang="en-GB" sz="3600" dirty="0" err="1"/>
              <a:t>duygusu</a:t>
            </a:r>
            <a:r>
              <a:rPr lang="en-GB" sz="3600" dirty="0"/>
              <a:t> </a:t>
            </a:r>
            <a:r>
              <a:rPr lang="en-GB" sz="3600" dirty="0" err="1"/>
              <a:t>uyandıran</a:t>
            </a:r>
            <a:r>
              <a:rPr lang="en-GB" sz="3600" dirty="0"/>
              <a:t> (  ) </a:t>
            </a:r>
            <a:r>
              <a:rPr lang="en-GB" sz="3600" dirty="0" err="1"/>
              <a:t>Bacon’ın</a:t>
            </a:r>
            <a:r>
              <a:rPr lang="en-GB" sz="3600" dirty="0"/>
              <a:t> </a:t>
            </a:r>
            <a:r>
              <a:rPr lang="en-GB" sz="3600" dirty="0" err="1"/>
              <a:t>ise</a:t>
            </a:r>
            <a:r>
              <a:rPr lang="en-GB" sz="3600" dirty="0"/>
              <a:t> </a:t>
            </a:r>
            <a:r>
              <a:rPr lang="en-GB" sz="3600" dirty="0" err="1"/>
              <a:t>nesnel</a:t>
            </a:r>
            <a:r>
              <a:rPr lang="en-GB" sz="3600" dirty="0"/>
              <a:t> (  ) </a:t>
            </a:r>
            <a:r>
              <a:rPr lang="en-GB" sz="3600" dirty="0" err="1"/>
              <a:t>özlü</a:t>
            </a:r>
            <a:r>
              <a:rPr lang="en-GB" sz="3600" dirty="0"/>
              <a:t> (  ) </a:t>
            </a:r>
            <a:r>
              <a:rPr lang="en-GB" sz="3600" dirty="0" err="1"/>
              <a:t>betimleyici</a:t>
            </a:r>
            <a:r>
              <a:rPr lang="en-GB" sz="3600" dirty="0"/>
              <a:t> </a:t>
            </a:r>
            <a:r>
              <a:rPr lang="en-GB" sz="3600" dirty="0" err="1"/>
              <a:t>denemeler</a:t>
            </a:r>
            <a:r>
              <a:rPr lang="en-GB" sz="3600" dirty="0"/>
              <a:t> </a:t>
            </a:r>
            <a:r>
              <a:rPr lang="en-GB" sz="3600" dirty="0" err="1"/>
              <a:t>yazdığı</a:t>
            </a:r>
            <a:r>
              <a:rPr lang="en-GB" sz="3600" dirty="0"/>
              <a:t> </a:t>
            </a:r>
            <a:r>
              <a:rPr lang="en-GB" sz="3600" dirty="0" err="1"/>
              <a:t>söylenir</a:t>
            </a:r>
            <a:r>
              <a:rPr lang="en-GB" sz="3600" dirty="0"/>
              <a:t>( )   								</a:t>
            </a:r>
            <a:endParaRPr lang="tr-TR" sz="3600" dirty="0"/>
          </a:p>
          <a:p>
            <a:r>
              <a:rPr lang="en-GB" sz="3600" dirty="0"/>
              <a:t> </a:t>
            </a:r>
            <a:endParaRPr lang="tr-TR" sz="3600" dirty="0"/>
          </a:p>
          <a:p>
            <a:pPr lvl="0"/>
            <a:r>
              <a:rPr lang="en-GB" sz="3600" dirty="0" err="1"/>
              <a:t>Sanatın</a:t>
            </a:r>
            <a:r>
              <a:rPr lang="en-GB" sz="3600" dirty="0"/>
              <a:t> </a:t>
            </a:r>
            <a:r>
              <a:rPr lang="en-GB" sz="3600" dirty="0" err="1"/>
              <a:t>çok</a:t>
            </a:r>
            <a:r>
              <a:rPr lang="en-GB" sz="3600" dirty="0"/>
              <a:t> </a:t>
            </a:r>
            <a:r>
              <a:rPr lang="en-GB" sz="3600" dirty="0" err="1"/>
              <a:t>önemli</a:t>
            </a:r>
            <a:r>
              <a:rPr lang="en-GB" sz="3600" dirty="0"/>
              <a:t>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amacı</a:t>
            </a:r>
            <a:r>
              <a:rPr lang="en-GB" sz="3600" dirty="0"/>
              <a:t> </a:t>
            </a:r>
            <a:r>
              <a:rPr lang="en-GB" sz="3600" dirty="0" err="1"/>
              <a:t>vardır</a:t>
            </a:r>
            <a:r>
              <a:rPr lang="en-GB" sz="3600" dirty="0"/>
              <a:t>(  ) </a:t>
            </a:r>
            <a:r>
              <a:rPr lang="en-GB" sz="3600" dirty="0" err="1"/>
              <a:t>Değiştirmek</a:t>
            </a:r>
            <a:r>
              <a:rPr lang="en-GB" sz="3600" dirty="0"/>
              <a:t> (  ) </a:t>
            </a:r>
            <a:r>
              <a:rPr lang="en-GB" sz="3600" dirty="0" err="1"/>
              <a:t>Ama</a:t>
            </a:r>
            <a:r>
              <a:rPr lang="en-GB" sz="3600" dirty="0"/>
              <a:t> </a:t>
            </a:r>
            <a:r>
              <a:rPr lang="en-GB" sz="3600" dirty="0" err="1"/>
              <a:t>okurun</a:t>
            </a:r>
            <a:r>
              <a:rPr lang="en-GB" sz="3600" dirty="0"/>
              <a:t>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şiirle</a:t>
            </a:r>
            <a:r>
              <a:rPr lang="en-GB" sz="3600" dirty="0"/>
              <a:t> (  )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romanla</a:t>
            </a:r>
            <a:r>
              <a:rPr lang="en-GB" sz="3600" dirty="0"/>
              <a:t> (  ) </a:t>
            </a:r>
            <a:r>
              <a:rPr lang="en-GB" sz="3600" dirty="0" err="1"/>
              <a:t>seyircinin</a:t>
            </a:r>
            <a:r>
              <a:rPr lang="en-GB" sz="3600" dirty="0"/>
              <a:t>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heykel</a:t>
            </a:r>
            <a:r>
              <a:rPr lang="en-GB" sz="3600" dirty="0"/>
              <a:t> (  )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resimle</a:t>
            </a:r>
            <a:r>
              <a:rPr lang="en-GB" sz="3600" dirty="0"/>
              <a:t> </a:t>
            </a:r>
            <a:r>
              <a:rPr lang="en-GB" sz="3600" dirty="0" err="1"/>
              <a:t>değiştiğini</a:t>
            </a:r>
            <a:r>
              <a:rPr lang="en-GB" sz="3600" dirty="0"/>
              <a:t> </a:t>
            </a:r>
            <a:r>
              <a:rPr lang="en-GB" sz="3600" dirty="0" err="1"/>
              <a:t>sezmesi</a:t>
            </a:r>
            <a:r>
              <a:rPr lang="en-GB" sz="3600" dirty="0"/>
              <a:t> </a:t>
            </a:r>
            <a:r>
              <a:rPr lang="en-GB" sz="3600" dirty="0" err="1"/>
              <a:t>hiç</a:t>
            </a:r>
            <a:r>
              <a:rPr lang="en-GB" sz="3600" dirty="0"/>
              <a:t> de </a:t>
            </a:r>
            <a:r>
              <a:rPr lang="en-GB" sz="3600" dirty="0" err="1"/>
              <a:t>kolay</a:t>
            </a:r>
            <a:r>
              <a:rPr lang="en-GB" sz="3600" dirty="0"/>
              <a:t> </a:t>
            </a:r>
            <a:r>
              <a:rPr lang="en-GB" sz="3600" dirty="0" err="1"/>
              <a:t>değildir</a:t>
            </a:r>
            <a:r>
              <a:rPr lang="en-GB" sz="3600" dirty="0"/>
              <a:t>(  )</a:t>
            </a:r>
            <a:endParaRPr lang="tr-TR" sz="3600" dirty="0"/>
          </a:p>
          <a:p>
            <a:r>
              <a:rPr lang="en-GB" sz="3600" dirty="0"/>
              <a:t> </a:t>
            </a:r>
            <a:endParaRPr lang="tr-TR" sz="3600" dirty="0"/>
          </a:p>
          <a:p>
            <a:pPr lvl="0"/>
            <a:r>
              <a:rPr lang="en-GB" sz="3600" dirty="0" err="1"/>
              <a:t>Aşk</a:t>
            </a:r>
            <a:r>
              <a:rPr lang="en-GB" sz="3600" dirty="0"/>
              <a:t>(  )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Arjantin</a:t>
            </a:r>
            <a:r>
              <a:rPr lang="en-GB" sz="3600" dirty="0"/>
              <a:t> </a:t>
            </a:r>
            <a:r>
              <a:rPr lang="en-GB" sz="3600" dirty="0" err="1"/>
              <a:t>tangosudur</a:t>
            </a:r>
            <a:r>
              <a:rPr lang="en-GB" sz="3600" dirty="0"/>
              <a:t> (  ) </a:t>
            </a:r>
            <a:r>
              <a:rPr lang="en-GB" sz="3600" dirty="0" err="1"/>
              <a:t>anlamlı</a:t>
            </a:r>
            <a:r>
              <a:rPr lang="en-GB" sz="3600" dirty="0"/>
              <a:t> (  ) </a:t>
            </a:r>
            <a:r>
              <a:rPr lang="en-GB" sz="3600" dirty="0" err="1"/>
              <a:t>coşkun</a:t>
            </a:r>
            <a:r>
              <a:rPr lang="en-GB" sz="3600" dirty="0"/>
              <a:t> (  ) </a:t>
            </a:r>
            <a:r>
              <a:rPr lang="en-GB" sz="3600" dirty="0" err="1"/>
              <a:t>acı</a:t>
            </a:r>
            <a:r>
              <a:rPr lang="en-GB" sz="3600" dirty="0"/>
              <a:t> </a:t>
            </a:r>
            <a:r>
              <a:rPr lang="en-GB" sz="3600" dirty="0" err="1"/>
              <a:t>dolu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güzeldir</a:t>
            </a:r>
            <a:r>
              <a:rPr lang="en-GB" sz="3600" dirty="0"/>
              <a:t> (  )</a:t>
            </a:r>
            <a:endParaRPr lang="tr-TR" sz="3600" dirty="0"/>
          </a:p>
          <a:p>
            <a:r>
              <a:rPr lang="en-GB" sz="3600" dirty="0"/>
              <a:t> </a:t>
            </a:r>
            <a:endParaRPr lang="tr-TR" sz="3600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295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1600" dirty="0" err="1"/>
              <a:t>Sanatçının</a:t>
            </a:r>
            <a:r>
              <a:rPr lang="en-GB" sz="1600" dirty="0"/>
              <a:t> </a:t>
            </a:r>
            <a:r>
              <a:rPr lang="en-GB" sz="1600" dirty="0" err="1"/>
              <a:t>yapıtlarına</a:t>
            </a:r>
            <a:r>
              <a:rPr lang="en-GB" sz="1600" dirty="0"/>
              <a:t> </a:t>
            </a:r>
            <a:r>
              <a:rPr lang="en-GB" sz="1600" dirty="0" err="1"/>
              <a:t>evrensel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nitelik</a:t>
            </a:r>
            <a:r>
              <a:rPr lang="en-GB" sz="1600" dirty="0"/>
              <a:t> </a:t>
            </a:r>
            <a:r>
              <a:rPr lang="en-GB" sz="1600" dirty="0" err="1"/>
              <a:t>kazandıran</a:t>
            </a:r>
            <a:r>
              <a:rPr lang="en-GB" sz="1600" dirty="0"/>
              <a:t> </a:t>
            </a:r>
            <a:r>
              <a:rPr lang="en-GB" sz="1600" dirty="0" err="1"/>
              <a:t>çok</a:t>
            </a:r>
            <a:r>
              <a:rPr lang="en-GB" sz="1600" dirty="0"/>
              <a:t> </a:t>
            </a:r>
            <a:r>
              <a:rPr lang="en-GB" sz="1600" dirty="0" err="1"/>
              <a:t>sayıda</a:t>
            </a:r>
            <a:r>
              <a:rPr lang="en-GB" sz="1600" dirty="0"/>
              <a:t> </a:t>
            </a:r>
            <a:r>
              <a:rPr lang="en-GB" sz="1600" dirty="0" err="1"/>
              <a:t>özellik</a:t>
            </a:r>
            <a:r>
              <a:rPr lang="en-GB" sz="1600" dirty="0"/>
              <a:t> </a:t>
            </a:r>
            <a:r>
              <a:rPr lang="en-GB" sz="1600" dirty="0" err="1"/>
              <a:t>var</a:t>
            </a:r>
            <a:r>
              <a:rPr lang="en-GB" sz="1600" dirty="0"/>
              <a:t> ( ) </a:t>
            </a:r>
            <a:r>
              <a:rPr lang="en-GB" sz="1600" dirty="0" err="1"/>
              <a:t>Masalsı</a:t>
            </a:r>
            <a:r>
              <a:rPr lang="en-GB" sz="1600" dirty="0"/>
              <a:t> </a:t>
            </a:r>
            <a:r>
              <a:rPr lang="en-GB" sz="1600" dirty="0" err="1"/>
              <a:t>anlatım</a:t>
            </a:r>
            <a:r>
              <a:rPr lang="en-GB" sz="1600" dirty="0"/>
              <a:t> (  ) </a:t>
            </a:r>
            <a:r>
              <a:rPr lang="en-GB" sz="1600" dirty="0" err="1"/>
              <a:t>kimi</a:t>
            </a:r>
            <a:r>
              <a:rPr lang="en-GB" sz="1600" dirty="0"/>
              <a:t> zaman </a:t>
            </a:r>
            <a:r>
              <a:rPr lang="en-GB" sz="1600" dirty="0" err="1"/>
              <a:t>hayal</a:t>
            </a:r>
            <a:r>
              <a:rPr lang="en-GB" sz="1600" dirty="0"/>
              <a:t> mi </a:t>
            </a:r>
            <a:r>
              <a:rPr lang="en-GB" sz="1600" dirty="0" err="1"/>
              <a:t>gerçek</a:t>
            </a:r>
            <a:r>
              <a:rPr lang="en-GB" sz="1600" dirty="0"/>
              <a:t> mi </a:t>
            </a:r>
            <a:r>
              <a:rPr lang="en-GB" sz="1600" dirty="0" err="1"/>
              <a:t>olduğunu</a:t>
            </a:r>
            <a:r>
              <a:rPr lang="en-GB" sz="1600" dirty="0"/>
              <a:t> </a:t>
            </a:r>
            <a:r>
              <a:rPr lang="en-GB" sz="1600" dirty="0" err="1"/>
              <a:t>ayırt</a:t>
            </a:r>
            <a:r>
              <a:rPr lang="en-GB" sz="1600" dirty="0"/>
              <a:t> </a:t>
            </a:r>
            <a:r>
              <a:rPr lang="en-GB" sz="1600" dirty="0" err="1"/>
              <a:t>edemediğimiz</a:t>
            </a:r>
            <a:r>
              <a:rPr lang="en-GB" sz="1600" dirty="0"/>
              <a:t> </a:t>
            </a:r>
            <a:r>
              <a:rPr lang="en-GB" sz="1600" dirty="0" err="1"/>
              <a:t>betimlemeler</a:t>
            </a:r>
            <a:r>
              <a:rPr lang="en-GB" sz="1600" dirty="0"/>
              <a:t> (  ) </a:t>
            </a:r>
            <a:r>
              <a:rPr lang="en-GB" sz="1600" dirty="0" err="1"/>
              <a:t>şiirsel</a:t>
            </a:r>
            <a:r>
              <a:rPr lang="en-GB" sz="1600" dirty="0"/>
              <a:t> </a:t>
            </a:r>
            <a:r>
              <a:rPr lang="en-GB" sz="1600" dirty="0" err="1"/>
              <a:t>söylemler</a:t>
            </a:r>
            <a:r>
              <a:rPr lang="en-GB" sz="1600" dirty="0"/>
              <a:t> (  ) </a:t>
            </a:r>
            <a:r>
              <a:rPr lang="en-GB" sz="1600" dirty="0" err="1"/>
              <a:t>çarpıcı</a:t>
            </a:r>
            <a:r>
              <a:rPr lang="en-GB" sz="1600" dirty="0"/>
              <a:t> </a:t>
            </a:r>
            <a:r>
              <a:rPr lang="en-GB" sz="1600" dirty="0" err="1"/>
              <a:t>benzetmeler</a:t>
            </a:r>
            <a:r>
              <a:rPr lang="en-GB" sz="1600" dirty="0"/>
              <a:t> (  )</a:t>
            </a:r>
            <a:endParaRPr lang="tr-TR" sz="1600" dirty="0"/>
          </a:p>
          <a:p>
            <a:r>
              <a:rPr lang="en-GB" sz="1600" dirty="0"/>
              <a:t> </a:t>
            </a:r>
            <a:endParaRPr lang="tr-TR" sz="1600" dirty="0"/>
          </a:p>
          <a:p>
            <a:pPr lvl="0"/>
            <a:r>
              <a:rPr lang="en-GB" sz="1600" dirty="0" err="1"/>
              <a:t>İş</a:t>
            </a:r>
            <a:r>
              <a:rPr lang="en-GB" sz="1600" dirty="0"/>
              <a:t> </a:t>
            </a:r>
            <a:r>
              <a:rPr lang="en-GB" sz="1600" dirty="0" err="1"/>
              <a:t>aradığımı</a:t>
            </a:r>
            <a:r>
              <a:rPr lang="en-GB" sz="1600" dirty="0"/>
              <a:t> </a:t>
            </a:r>
            <a:r>
              <a:rPr lang="en-GB" sz="1600" dirty="0" err="1"/>
              <a:t>söylediğimde</a:t>
            </a:r>
            <a:r>
              <a:rPr lang="en-GB" sz="1600" dirty="0"/>
              <a:t> </a:t>
            </a:r>
            <a:r>
              <a:rPr lang="en-GB" sz="1600" dirty="0" err="1"/>
              <a:t>kadının</a:t>
            </a:r>
            <a:r>
              <a:rPr lang="en-GB" sz="1600" dirty="0"/>
              <a:t> </a:t>
            </a:r>
            <a:r>
              <a:rPr lang="en-GB" sz="1600" dirty="0" err="1"/>
              <a:t>tiz</a:t>
            </a:r>
            <a:r>
              <a:rPr lang="en-GB" sz="1600" dirty="0"/>
              <a:t> </a:t>
            </a:r>
            <a:r>
              <a:rPr lang="en-GB" sz="1600" dirty="0" err="1"/>
              <a:t>sesi</a:t>
            </a:r>
            <a:r>
              <a:rPr lang="en-GB" sz="1600" dirty="0"/>
              <a:t> </a:t>
            </a:r>
            <a:r>
              <a:rPr lang="en-GB" sz="1600" dirty="0" err="1"/>
              <a:t>çınladı</a:t>
            </a:r>
            <a:r>
              <a:rPr lang="en-GB" sz="1600" dirty="0"/>
              <a:t> </a:t>
            </a:r>
            <a:r>
              <a:rPr lang="en-GB" sz="1600" dirty="0" err="1"/>
              <a:t>kulaklarımda</a:t>
            </a:r>
            <a:r>
              <a:rPr lang="en-GB" sz="1600" dirty="0"/>
              <a:t> (  ) (  ) </a:t>
            </a:r>
            <a:r>
              <a:rPr lang="en-GB" sz="1600" dirty="0" err="1"/>
              <a:t>Daha</a:t>
            </a:r>
            <a:r>
              <a:rPr lang="en-GB" sz="1600" dirty="0"/>
              <a:t> </a:t>
            </a:r>
            <a:r>
              <a:rPr lang="en-GB" sz="1600" dirty="0" err="1"/>
              <a:t>önce</a:t>
            </a:r>
            <a:r>
              <a:rPr lang="en-GB" sz="1600" dirty="0"/>
              <a:t> </a:t>
            </a:r>
            <a:r>
              <a:rPr lang="en-GB" sz="1600" dirty="0" err="1"/>
              <a:t>bahçıvanlık</a:t>
            </a:r>
            <a:r>
              <a:rPr lang="en-GB" sz="1600" dirty="0"/>
              <a:t> </a:t>
            </a:r>
            <a:r>
              <a:rPr lang="en-GB" sz="1600" dirty="0" err="1"/>
              <a:t>yapmış</a:t>
            </a:r>
            <a:r>
              <a:rPr lang="en-GB" sz="1600" dirty="0"/>
              <a:t> </a:t>
            </a:r>
            <a:r>
              <a:rPr lang="en-GB" sz="1600" dirty="0" err="1"/>
              <a:t>mıydın</a:t>
            </a:r>
            <a:r>
              <a:rPr lang="en-GB" sz="1600" dirty="0"/>
              <a:t> (  ) (  )</a:t>
            </a:r>
            <a:endParaRPr lang="tr-TR" sz="1600" dirty="0"/>
          </a:p>
          <a:p>
            <a:r>
              <a:rPr lang="en-GB" sz="1600" dirty="0"/>
              <a:t> </a:t>
            </a:r>
            <a:endParaRPr lang="tr-TR" sz="1600" dirty="0"/>
          </a:p>
          <a:p>
            <a:pPr lvl="0"/>
            <a:r>
              <a:rPr lang="en-GB" sz="1600" dirty="0" err="1"/>
              <a:t>Ünlü</a:t>
            </a:r>
            <a:r>
              <a:rPr lang="en-GB" sz="1600" dirty="0"/>
              <a:t> </a:t>
            </a:r>
            <a:r>
              <a:rPr lang="en-GB" sz="1600" dirty="0" err="1"/>
              <a:t>filozof</a:t>
            </a:r>
            <a:r>
              <a:rPr lang="en-GB" sz="1600" dirty="0"/>
              <a:t> </a:t>
            </a:r>
            <a:r>
              <a:rPr lang="en-GB" sz="1600" dirty="0" err="1"/>
              <a:t>Konfüçyüs</a:t>
            </a:r>
            <a:r>
              <a:rPr lang="en-GB" sz="1600" dirty="0"/>
              <a:t> </a:t>
            </a:r>
            <a:r>
              <a:rPr lang="en-GB" sz="1600" dirty="0" err="1"/>
              <a:t>şöyle</a:t>
            </a:r>
            <a:r>
              <a:rPr lang="en-GB" sz="1600" dirty="0"/>
              <a:t> </a:t>
            </a:r>
            <a:r>
              <a:rPr lang="en-GB" sz="1600" dirty="0" err="1"/>
              <a:t>yakarmış</a:t>
            </a:r>
            <a:r>
              <a:rPr lang="en-GB" sz="1600" dirty="0"/>
              <a:t> (  ) (  )</a:t>
            </a:r>
            <a:r>
              <a:rPr lang="en-GB" sz="1600" dirty="0" err="1"/>
              <a:t>Tanrım</a:t>
            </a:r>
            <a:r>
              <a:rPr lang="en-GB" sz="1600" dirty="0"/>
              <a:t>(  )</a:t>
            </a:r>
            <a:r>
              <a:rPr lang="en-GB" sz="1600" dirty="0" err="1"/>
              <a:t>bana</a:t>
            </a:r>
            <a:r>
              <a:rPr lang="en-GB" sz="1600" dirty="0"/>
              <a:t> </a:t>
            </a:r>
            <a:r>
              <a:rPr lang="en-GB" sz="1600" dirty="0" err="1"/>
              <a:t>kitap</a:t>
            </a:r>
            <a:r>
              <a:rPr lang="en-GB" sz="1600" dirty="0"/>
              <a:t> </a:t>
            </a:r>
            <a:r>
              <a:rPr lang="en-GB" sz="1600" dirty="0" err="1"/>
              <a:t>dolu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ev</a:t>
            </a:r>
            <a:r>
              <a:rPr lang="en-GB" sz="1600" dirty="0"/>
              <a:t> (  ) </a:t>
            </a:r>
            <a:r>
              <a:rPr lang="en-GB" sz="1600" dirty="0" err="1"/>
              <a:t>çiçek</a:t>
            </a:r>
            <a:r>
              <a:rPr lang="en-GB" sz="1600" dirty="0"/>
              <a:t> </a:t>
            </a:r>
            <a:r>
              <a:rPr lang="en-GB" sz="1600" dirty="0" err="1"/>
              <a:t>dolu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bahçe</a:t>
            </a:r>
            <a:r>
              <a:rPr lang="en-GB" sz="1600" dirty="0"/>
              <a:t> </a:t>
            </a:r>
            <a:r>
              <a:rPr lang="en-GB" sz="1600" dirty="0" err="1"/>
              <a:t>ver</a:t>
            </a:r>
            <a:r>
              <a:rPr lang="en-GB" sz="1600" dirty="0"/>
              <a:t> (  ) (  )</a:t>
            </a:r>
            <a:endParaRPr lang="tr-TR" sz="1600" dirty="0"/>
          </a:p>
          <a:p>
            <a:r>
              <a:rPr lang="tr-TR" sz="1600" dirty="0"/>
              <a:t> </a:t>
            </a:r>
          </a:p>
          <a:p>
            <a:pPr lvl="0"/>
            <a:r>
              <a:rPr lang="en-GB" sz="1600" dirty="0" err="1"/>
              <a:t>Trenin</a:t>
            </a:r>
            <a:r>
              <a:rPr lang="en-GB" sz="1600" dirty="0"/>
              <a:t> </a:t>
            </a:r>
            <a:r>
              <a:rPr lang="en-GB" sz="1600" dirty="0" err="1"/>
              <a:t>pencerelerinden</a:t>
            </a:r>
            <a:r>
              <a:rPr lang="en-GB" sz="1600" dirty="0"/>
              <a:t> </a:t>
            </a:r>
            <a:r>
              <a:rPr lang="en-GB" sz="1600" dirty="0" err="1"/>
              <a:t>gülümseyen</a:t>
            </a:r>
            <a:r>
              <a:rPr lang="en-GB" sz="1600" dirty="0"/>
              <a:t> </a:t>
            </a:r>
            <a:r>
              <a:rPr lang="en-GB" sz="1600" dirty="0" err="1"/>
              <a:t>kadınlar</a:t>
            </a:r>
            <a:r>
              <a:rPr lang="en-GB" sz="1600" dirty="0"/>
              <a:t>(  )el </a:t>
            </a:r>
            <a:r>
              <a:rPr lang="en-GB" sz="1600" dirty="0" err="1"/>
              <a:t>sallayan</a:t>
            </a:r>
            <a:r>
              <a:rPr lang="en-GB" sz="1600" dirty="0"/>
              <a:t> </a:t>
            </a:r>
            <a:r>
              <a:rPr lang="en-GB" sz="1600" dirty="0" err="1"/>
              <a:t>çocuklar</a:t>
            </a:r>
            <a:r>
              <a:rPr lang="en-GB" sz="1600" dirty="0"/>
              <a:t> (  )</a:t>
            </a:r>
            <a:r>
              <a:rPr lang="en-GB" sz="1600" dirty="0" err="1"/>
              <a:t>Keskin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tren</a:t>
            </a:r>
            <a:r>
              <a:rPr lang="en-GB" sz="1600" dirty="0"/>
              <a:t> </a:t>
            </a:r>
            <a:r>
              <a:rPr lang="en-GB" sz="1600" dirty="0" err="1"/>
              <a:t>düdüğü</a:t>
            </a:r>
            <a:r>
              <a:rPr lang="en-GB" sz="1600" dirty="0"/>
              <a:t> ( ) </a:t>
            </a:r>
            <a:r>
              <a:rPr lang="en-GB" sz="1600" dirty="0" err="1"/>
              <a:t>Trenin</a:t>
            </a:r>
            <a:r>
              <a:rPr lang="en-GB" sz="1600" dirty="0"/>
              <a:t> </a:t>
            </a:r>
            <a:r>
              <a:rPr lang="en-GB" sz="1600" dirty="0" err="1"/>
              <a:t>birdenbire</a:t>
            </a:r>
            <a:r>
              <a:rPr lang="en-GB" sz="1600" dirty="0"/>
              <a:t> </a:t>
            </a:r>
            <a:r>
              <a:rPr lang="en-GB" sz="1600" dirty="0" err="1"/>
              <a:t>salıverdiği</a:t>
            </a:r>
            <a:r>
              <a:rPr lang="en-GB" sz="1600" dirty="0"/>
              <a:t> </a:t>
            </a:r>
            <a:r>
              <a:rPr lang="en-GB" sz="1600" dirty="0" err="1"/>
              <a:t>yoğun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buhar</a:t>
            </a:r>
            <a:r>
              <a:rPr lang="en-GB" sz="1600" dirty="0"/>
              <a:t> (  ) Her </a:t>
            </a:r>
            <a:r>
              <a:rPr lang="en-GB" sz="1600" dirty="0" err="1"/>
              <a:t>şey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su</a:t>
            </a:r>
            <a:r>
              <a:rPr lang="en-GB" sz="1600" dirty="0"/>
              <a:t> </a:t>
            </a:r>
            <a:r>
              <a:rPr lang="en-GB" sz="1600" dirty="0" err="1"/>
              <a:t>katmanının</a:t>
            </a:r>
            <a:r>
              <a:rPr lang="en-GB" sz="1600" dirty="0"/>
              <a:t> </a:t>
            </a:r>
            <a:r>
              <a:rPr lang="en-GB" sz="1600" dirty="0" err="1"/>
              <a:t>altında</a:t>
            </a:r>
            <a:r>
              <a:rPr lang="en-GB" sz="1600" dirty="0"/>
              <a:t> yok </a:t>
            </a:r>
            <a:r>
              <a:rPr lang="en-GB" sz="1600" dirty="0" err="1"/>
              <a:t>oluverdi</a:t>
            </a:r>
            <a:r>
              <a:rPr lang="en-GB" sz="1600" dirty="0"/>
              <a:t> </a:t>
            </a:r>
            <a:r>
              <a:rPr lang="en-GB" sz="1600" dirty="0" err="1"/>
              <a:t>yeniden</a:t>
            </a:r>
            <a:r>
              <a:rPr lang="en-GB" sz="1600" dirty="0"/>
              <a:t>(  )</a:t>
            </a:r>
            <a:r>
              <a:rPr lang="en-GB" sz="1600" dirty="0" err="1"/>
              <a:t>Sonra,genzi</a:t>
            </a:r>
            <a:r>
              <a:rPr lang="en-GB" sz="1600" dirty="0"/>
              <a:t> </a:t>
            </a:r>
            <a:r>
              <a:rPr lang="en-GB" sz="1600" dirty="0" err="1"/>
              <a:t>yakan</a:t>
            </a:r>
            <a:r>
              <a:rPr lang="en-GB" sz="1600" dirty="0"/>
              <a:t> o </a:t>
            </a:r>
            <a:r>
              <a:rPr lang="en-GB" sz="1600" dirty="0" err="1"/>
              <a:t>bildik</a:t>
            </a:r>
            <a:r>
              <a:rPr lang="en-GB" sz="1600" dirty="0"/>
              <a:t> </a:t>
            </a:r>
            <a:r>
              <a:rPr lang="en-GB" sz="1600" dirty="0" err="1"/>
              <a:t>kömür</a:t>
            </a:r>
            <a:r>
              <a:rPr lang="en-GB" sz="1600" dirty="0"/>
              <a:t> </a:t>
            </a:r>
            <a:r>
              <a:rPr lang="en-GB" sz="1600" dirty="0" err="1"/>
              <a:t>kokusu</a:t>
            </a:r>
            <a:r>
              <a:rPr lang="en-GB" sz="1600" dirty="0"/>
              <a:t> (  )</a:t>
            </a:r>
            <a:endParaRPr lang="tr-TR" sz="1600" dirty="0"/>
          </a:p>
          <a:p>
            <a:r>
              <a:rPr lang="en-GB" sz="1600" dirty="0"/>
              <a:t> </a:t>
            </a:r>
            <a:endParaRPr lang="tr-TR" sz="1600" dirty="0"/>
          </a:p>
          <a:p>
            <a:pPr lvl="0"/>
            <a:r>
              <a:rPr lang="en-GB" sz="1600" dirty="0" err="1"/>
              <a:t>Düzeltme</a:t>
            </a:r>
            <a:r>
              <a:rPr lang="en-GB" sz="1600" dirty="0"/>
              <a:t> </a:t>
            </a:r>
            <a:r>
              <a:rPr lang="en-GB" sz="1600" dirty="0" err="1"/>
              <a:t>işaretinin</a:t>
            </a:r>
            <a:r>
              <a:rPr lang="en-GB" sz="1600" dirty="0"/>
              <a:t> </a:t>
            </a:r>
            <a:r>
              <a:rPr lang="en-GB" sz="1600" dirty="0" err="1"/>
              <a:t>iki</a:t>
            </a:r>
            <a:r>
              <a:rPr lang="en-GB" sz="1600" dirty="0"/>
              <a:t> </a:t>
            </a:r>
            <a:r>
              <a:rPr lang="en-GB" sz="1600" dirty="0" err="1"/>
              <a:t>görevi</a:t>
            </a:r>
            <a:r>
              <a:rPr lang="en-GB" sz="1600" dirty="0"/>
              <a:t> </a:t>
            </a:r>
            <a:r>
              <a:rPr lang="en-GB" sz="1600" dirty="0" err="1"/>
              <a:t>vardır</a:t>
            </a:r>
            <a:r>
              <a:rPr lang="en-GB" sz="1600" dirty="0"/>
              <a:t> (  ) </a:t>
            </a:r>
            <a:r>
              <a:rPr lang="en-GB" sz="1600" dirty="0" err="1"/>
              <a:t>Uzatma</a:t>
            </a:r>
            <a:r>
              <a:rPr lang="en-GB" sz="1600" dirty="0"/>
              <a:t> (  ) </a:t>
            </a:r>
            <a:r>
              <a:rPr lang="en-GB" sz="1600" dirty="0" err="1"/>
              <a:t>inceltme</a:t>
            </a:r>
            <a:r>
              <a:rPr lang="en-GB" sz="1600" dirty="0"/>
              <a:t> (  )</a:t>
            </a:r>
            <a:endParaRPr lang="tr-TR" sz="1600" dirty="0"/>
          </a:p>
          <a:p>
            <a:r>
              <a:rPr lang="tr-TR" sz="1600" dirty="0"/>
              <a:t> </a:t>
            </a:r>
          </a:p>
          <a:p>
            <a:pPr lvl="0"/>
            <a:r>
              <a:rPr lang="en-GB" sz="1600" dirty="0" err="1"/>
              <a:t>Evin</a:t>
            </a:r>
            <a:r>
              <a:rPr lang="en-GB" sz="1600" dirty="0"/>
              <a:t> </a:t>
            </a:r>
            <a:r>
              <a:rPr lang="en-GB" sz="1600" dirty="0" err="1"/>
              <a:t>hanımefendisi,küçük</a:t>
            </a:r>
            <a:r>
              <a:rPr lang="en-GB" sz="1600" dirty="0"/>
              <a:t> </a:t>
            </a:r>
            <a:r>
              <a:rPr lang="en-GB" sz="1600" dirty="0" err="1"/>
              <a:t>kıza</a:t>
            </a:r>
            <a:r>
              <a:rPr lang="en-GB" sz="1600" dirty="0"/>
              <a:t> (  ) (  ) </a:t>
            </a:r>
            <a:r>
              <a:rPr lang="en-GB" sz="1600" dirty="0" err="1"/>
              <a:t>Bulaşıkları</a:t>
            </a:r>
            <a:r>
              <a:rPr lang="en-GB" sz="1600" dirty="0"/>
              <a:t> </a:t>
            </a:r>
            <a:r>
              <a:rPr lang="en-GB" sz="1600" dirty="0" err="1"/>
              <a:t>yıka</a:t>
            </a:r>
            <a:r>
              <a:rPr lang="en-GB" sz="1600" dirty="0"/>
              <a:t> (  ) </a:t>
            </a:r>
            <a:r>
              <a:rPr lang="en-GB" sz="1600" dirty="0" err="1"/>
              <a:t>ortalığı</a:t>
            </a:r>
            <a:r>
              <a:rPr lang="en-GB" sz="1600" dirty="0"/>
              <a:t> </a:t>
            </a:r>
            <a:r>
              <a:rPr lang="en-GB" sz="1600" dirty="0" err="1"/>
              <a:t>temizle</a:t>
            </a:r>
            <a:r>
              <a:rPr lang="en-GB" sz="1600" dirty="0"/>
              <a:t> (  ) (  ) </a:t>
            </a:r>
            <a:r>
              <a:rPr lang="en-GB" sz="1600" dirty="0" err="1"/>
              <a:t>dedi</a:t>
            </a:r>
            <a:r>
              <a:rPr lang="en-GB" sz="1600" dirty="0"/>
              <a:t>(  )</a:t>
            </a:r>
            <a:endParaRPr lang="tr-TR" sz="1600" dirty="0"/>
          </a:p>
          <a:p>
            <a:r>
              <a:rPr lang="tr-TR" sz="1600" dirty="0"/>
              <a:t> </a:t>
            </a:r>
          </a:p>
          <a:p>
            <a:r>
              <a:rPr lang="tr-TR" sz="1600" dirty="0"/>
              <a:t> </a:t>
            </a:r>
          </a:p>
          <a:p>
            <a:endParaRPr lang="tr-TR" sz="1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888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Aşağıdaki metni yazım ve noktalama işaretleri kurallarına uyarak yeniden yazınız.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     </a:t>
            </a:r>
            <a:r>
              <a:rPr lang="tr-TR" dirty="0" err="1" smtClean="0"/>
              <a:t>atatürk</a:t>
            </a:r>
            <a:r>
              <a:rPr lang="tr-TR" dirty="0" smtClean="0"/>
              <a:t> </a:t>
            </a:r>
            <a:r>
              <a:rPr lang="tr-TR" dirty="0"/>
              <a:t>bir gece atlı </a:t>
            </a:r>
            <a:r>
              <a:rPr lang="tr-TR" dirty="0" err="1"/>
              <a:t>tıramvaya</a:t>
            </a:r>
            <a:r>
              <a:rPr lang="tr-TR" dirty="0"/>
              <a:t> binmek istedi bunun üzerine atı </a:t>
            </a:r>
            <a:r>
              <a:rPr lang="tr-TR" dirty="0" err="1"/>
              <a:t>tıramvay</a:t>
            </a:r>
            <a:r>
              <a:rPr lang="tr-TR" dirty="0"/>
              <a:t> hazırlandı ata </a:t>
            </a:r>
            <a:r>
              <a:rPr lang="tr-TR" dirty="0" err="1"/>
              <a:t>türk</a:t>
            </a:r>
            <a:r>
              <a:rPr lang="tr-TR" dirty="0"/>
              <a:t> ve yaverleri </a:t>
            </a:r>
            <a:r>
              <a:rPr lang="tr-TR" dirty="0" err="1"/>
              <a:t>şehire</a:t>
            </a:r>
            <a:r>
              <a:rPr lang="tr-TR" dirty="0"/>
              <a:t> indiler </a:t>
            </a:r>
            <a:r>
              <a:rPr lang="tr-TR" dirty="0" err="1"/>
              <a:t>tıramvaya</a:t>
            </a:r>
            <a:r>
              <a:rPr lang="tr-TR" dirty="0"/>
              <a:t> bindiler </a:t>
            </a:r>
            <a:r>
              <a:rPr lang="tr-TR" dirty="0" err="1"/>
              <a:t>tıramvaycı</a:t>
            </a:r>
            <a:r>
              <a:rPr lang="tr-TR" dirty="0"/>
              <a:t> yerini aldı kamçıyı şaklattı </a:t>
            </a:r>
            <a:r>
              <a:rPr lang="tr-TR" dirty="0" err="1"/>
              <a:t>atatürk</a:t>
            </a:r>
            <a:r>
              <a:rPr lang="tr-TR" dirty="0"/>
              <a:t> sordu sen atları kamçı </a:t>
            </a:r>
            <a:r>
              <a:rPr lang="tr-TR" dirty="0" err="1"/>
              <a:t>ilemi</a:t>
            </a:r>
            <a:r>
              <a:rPr lang="tr-TR" dirty="0"/>
              <a:t> yönetirsin elbette paşam </a:t>
            </a:r>
            <a:r>
              <a:rPr lang="tr-TR" dirty="0" err="1"/>
              <a:t>kamçısız</a:t>
            </a:r>
            <a:r>
              <a:rPr lang="tr-TR" dirty="0"/>
              <a:t> </a:t>
            </a:r>
            <a:r>
              <a:rPr lang="tr-TR" dirty="0" err="1"/>
              <a:t>yönetilirmi</a:t>
            </a:r>
            <a:r>
              <a:rPr lang="tr-TR" dirty="0"/>
              <a:t> neden yönetilmesin biz görmedik ata </a:t>
            </a:r>
            <a:r>
              <a:rPr lang="tr-TR" dirty="0" err="1"/>
              <a:t>tıranvaycının</a:t>
            </a:r>
            <a:r>
              <a:rPr lang="tr-TR" dirty="0"/>
              <a:t> yanına </a:t>
            </a:r>
            <a:r>
              <a:rPr lang="tr-TR" dirty="0" err="1"/>
              <a:t>çıkdı</a:t>
            </a:r>
            <a:r>
              <a:rPr lang="tr-TR" dirty="0"/>
              <a:t> sen şu yerini bana ver ben </a:t>
            </a:r>
            <a:r>
              <a:rPr lang="tr-TR" dirty="0" err="1"/>
              <a:t>kamçısız</a:t>
            </a:r>
            <a:r>
              <a:rPr lang="tr-TR" dirty="0"/>
              <a:t> yöneteyim </a:t>
            </a:r>
            <a:r>
              <a:rPr lang="tr-TR" dirty="0" err="1"/>
              <a:t>tıramvaycı</a:t>
            </a:r>
            <a:r>
              <a:rPr lang="tr-TR" dirty="0"/>
              <a:t> derhal yerini </a:t>
            </a:r>
            <a:r>
              <a:rPr lang="tr-TR" dirty="0" err="1"/>
              <a:t>terketti</a:t>
            </a:r>
            <a:r>
              <a:rPr lang="tr-TR" dirty="0"/>
              <a:t> ata </a:t>
            </a:r>
            <a:r>
              <a:rPr lang="tr-TR" dirty="0" err="1"/>
              <a:t>türk</a:t>
            </a:r>
            <a:r>
              <a:rPr lang="tr-TR" dirty="0"/>
              <a:t> dizginleri eline aldı </a:t>
            </a:r>
            <a:r>
              <a:rPr lang="tr-TR" dirty="0" err="1"/>
              <a:t>kamçısız</a:t>
            </a:r>
            <a:r>
              <a:rPr lang="tr-TR" dirty="0"/>
              <a:t> atları sürmeye başladı nasıl yönete </a:t>
            </a:r>
            <a:r>
              <a:rPr lang="tr-TR" dirty="0" err="1"/>
              <a:t>biliyormuyum</a:t>
            </a:r>
            <a:r>
              <a:rPr lang="tr-TR" dirty="0"/>
              <a:t> benden daha güzel yönetiyorsunuz paşam bende senin gibi yöneteyim bende </a:t>
            </a:r>
            <a:r>
              <a:rPr lang="tr-TR" dirty="0" err="1"/>
              <a:t>yüzbirlerce</a:t>
            </a:r>
            <a:r>
              <a:rPr lang="tr-TR" dirty="0"/>
              <a:t> insanı yönettim ama bir tanesine kamçı kullanmadım 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955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</a:t>
            </a:r>
            <a:r>
              <a:rPr lang="tr-TR" dirty="0" err="1"/>
              <a:t>İstanbulu</a:t>
            </a:r>
            <a:r>
              <a:rPr lang="tr-TR" dirty="0"/>
              <a:t> dinliyorum gözlerim kapalı: </a:t>
            </a:r>
          </a:p>
          <a:p>
            <a:r>
              <a:rPr lang="tr-TR" dirty="0"/>
              <a:t>       Serin , serin , Kapalı Çarşı , </a:t>
            </a:r>
          </a:p>
          <a:p>
            <a:r>
              <a:rPr lang="tr-TR" dirty="0"/>
              <a:t>       Cıvıl ,cıvıl Mahmut Paşa </a:t>
            </a:r>
          </a:p>
          <a:p>
            <a:r>
              <a:rPr lang="tr-TR" dirty="0"/>
              <a:t>       Güvercin dolu avlular. “(O. Veli)</a:t>
            </a:r>
          </a:p>
          <a:p>
            <a:r>
              <a:rPr lang="tr-TR" b="1" dirty="0"/>
              <a:t>Yukarıdaki dörtlükte yapılan noktalama ve yazım hatalarını bulunu</a:t>
            </a:r>
            <a:r>
              <a:rPr lang="tr-TR" dirty="0"/>
              <a:t>z.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21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 smtClean="0"/>
              <a:t>Editör Ceyhun Vedat Uygur, Üniversiteler İçin Türk Dili Yazılı ve Sözlü Anlatım, Kriter Yayınevi, İstanbul, 2007.</a:t>
            </a:r>
          </a:p>
          <a:p>
            <a:r>
              <a:rPr lang="tr-TR" dirty="0" smtClean="0"/>
              <a:t>Murat Durmuş, Üniversiteler İçin Türk Dili El Kitabı, Grafiker Yayınları, Ankara 2009.</a:t>
            </a:r>
          </a:p>
          <a:p>
            <a:r>
              <a:rPr lang="tr-TR" dirty="0" smtClean="0"/>
              <a:t>Yazım Kılavuzu, TDK Yayınları,  Ankara, 2008.</a:t>
            </a:r>
          </a:p>
          <a:p>
            <a:r>
              <a:rPr lang="tr-TR" dirty="0" smtClean="0"/>
              <a:t>http://www.</a:t>
            </a:r>
            <a:r>
              <a:rPr lang="tr-TR" dirty="0" err="1" smtClean="0"/>
              <a:t>tdk</a:t>
            </a:r>
            <a:r>
              <a:rPr lang="tr-TR" dirty="0" smtClean="0"/>
              <a:t>.gov.tr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</a:t>
            </a: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hafta geçirmeniz </a:t>
            </a: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dirty="0" smtClean="0"/>
              <a:t>Soru İşareti (?)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Ünlem İşareti (!)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Kısa Çizgi (-)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Uzun Çizgi (—)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Eğik Çizgi ( / 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Tırnak İşareti (“ ”)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Tek Tırnak İşareti ( ‘ ’ ) 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Kesme İşareti ( ‘ 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Parantez ( ( ) 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Köşeli Parantez ( [ ] )</a:t>
            </a:r>
          </a:p>
          <a:p>
            <a:pPr lvl="1">
              <a:buNone/>
            </a:pP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340768"/>
            <a:ext cx="8892480" cy="4525963"/>
          </a:xfrm>
        </p:spPr>
        <p:txBody>
          <a:bodyPr>
            <a:noAutofit/>
          </a:bodyPr>
          <a:lstStyle/>
          <a:p>
            <a:r>
              <a:rPr lang="tr-TR" sz="2400" b="1" dirty="0"/>
              <a:t>Soru İşareti ( ? ) </a:t>
            </a:r>
          </a:p>
          <a:p>
            <a:pPr marL="0" lvl="0" indent="0">
              <a:buNone/>
            </a:pPr>
            <a:r>
              <a:rPr lang="tr-TR" sz="2400" dirty="0" smtClean="0"/>
              <a:t>1.Soru </a:t>
            </a:r>
            <a:r>
              <a:rPr lang="tr-TR" sz="2400" dirty="0"/>
              <a:t>bildiren cümle veya kelimelerin  sonunda kullanılır:</a:t>
            </a:r>
            <a:endParaRPr lang="tr-TR" sz="2400" b="1" dirty="0"/>
          </a:p>
          <a:p>
            <a:r>
              <a:rPr lang="en-GB" sz="2400" b="1" u="sng" dirty="0" err="1"/>
              <a:t>Ör</a:t>
            </a:r>
            <a:r>
              <a:rPr lang="en-GB" sz="2400" b="1" u="sng" dirty="0"/>
              <a:t>:	</a:t>
            </a:r>
            <a:r>
              <a:rPr lang="tr-TR" sz="2400" dirty="0"/>
              <a:t>Neden yemeğe gelmedin? Hani? Nerede? Burada mı olacaktı</a:t>
            </a:r>
            <a:r>
              <a:rPr lang="tr-TR" sz="2400" dirty="0" smtClean="0"/>
              <a:t>?</a:t>
            </a:r>
            <a:r>
              <a:rPr lang="tr-TR" sz="2400" dirty="0"/>
              <a:t> </a:t>
            </a:r>
            <a:endParaRPr lang="tr-TR" sz="2400" dirty="0" smtClean="0"/>
          </a:p>
          <a:p>
            <a:r>
              <a:rPr lang="tr-TR" sz="2400" dirty="0" smtClean="0"/>
              <a:t>Ne </a:t>
            </a:r>
            <a:r>
              <a:rPr lang="tr-TR" sz="2400" dirty="0"/>
              <a:t>zaman tükenecek bu yollar, arabacı? (Faruk Nafiz </a:t>
            </a:r>
            <a:r>
              <a:rPr lang="tr-TR" sz="2400" dirty="0" smtClean="0"/>
              <a:t>Çamlıbel)</a:t>
            </a:r>
            <a:endParaRPr lang="tr-TR" sz="2400" dirty="0"/>
          </a:p>
          <a:p>
            <a:r>
              <a:rPr lang="tr-TR" sz="2400" dirty="0" smtClean="0"/>
              <a:t>Atatürk </a:t>
            </a:r>
            <a:r>
              <a:rPr lang="tr-TR" sz="2400" dirty="0"/>
              <a:t>bana sordu:</a:t>
            </a:r>
          </a:p>
          <a:p>
            <a:pPr marL="0" indent="0">
              <a:buNone/>
            </a:pPr>
            <a:r>
              <a:rPr lang="tr-TR" sz="2400" dirty="0" smtClean="0"/>
              <a:t> </a:t>
            </a:r>
            <a:r>
              <a:rPr lang="tr-TR" sz="2400" dirty="0"/>
              <a:t>— Yeni yazıyı tatbik etmek için ne düşündünüz? (Falih Rıfkı Atay</a:t>
            </a:r>
            <a:r>
              <a:rPr lang="tr-TR" sz="2400" dirty="0" smtClean="0"/>
              <a:t>)</a:t>
            </a:r>
            <a:endParaRPr lang="tr-TR" sz="2400" b="1" dirty="0"/>
          </a:p>
          <a:p>
            <a:pPr marL="0" lvl="0" indent="0">
              <a:buNone/>
            </a:pPr>
            <a:r>
              <a:rPr lang="tr-TR" sz="2400" dirty="0" smtClean="0"/>
              <a:t>2.Soru</a:t>
            </a:r>
            <a:r>
              <a:rPr lang="tr-TR" sz="2400" dirty="0"/>
              <a:t>, vurguyla belirtildiği zaman da soru işareti kullanılır:</a:t>
            </a:r>
            <a:endParaRPr lang="tr-TR" sz="2400" b="1" dirty="0"/>
          </a:p>
          <a:p>
            <a:r>
              <a:rPr lang="tr-TR" sz="2400" dirty="0"/>
              <a:t> </a:t>
            </a:r>
            <a:r>
              <a:rPr lang="en-GB" sz="2400" b="1" u="sng" dirty="0" err="1"/>
              <a:t>Ör</a:t>
            </a:r>
            <a:r>
              <a:rPr lang="en-GB" sz="2400" b="1" u="sng" dirty="0"/>
              <a:t>:	</a:t>
            </a:r>
            <a:r>
              <a:rPr lang="tr-TR" sz="2400" dirty="0"/>
              <a:t>Adınız? Yaşınız?</a:t>
            </a:r>
            <a:endParaRPr lang="tr-TR" sz="2400" b="1" dirty="0"/>
          </a:p>
          <a:p>
            <a:pPr lvl="0"/>
            <a:endParaRPr lang="tr-TR" sz="1900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tr-TR" dirty="0" smtClean="0"/>
              <a:t>3.Soru </a:t>
            </a:r>
            <a:r>
              <a:rPr lang="tr-TR" dirty="0"/>
              <a:t>bildiren cümle veya sözlerde bazen cevabın ne olacağı sözün gelişinden belli olur. Bu tür sözde soru cümlelerinin sonunda da soru işareti kullanılır: 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	</a:t>
            </a:r>
            <a:r>
              <a:rPr lang="tr-TR" dirty="0"/>
              <a:t>Bu saatte dışarı mı çıkılır? Haksız mıyım?</a:t>
            </a:r>
            <a:endParaRPr lang="tr-TR" b="1" dirty="0"/>
          </a:p>
          <a:p>
            <a:r>
              <a:rPr lang="tr-TR" dirty="0"/>
              <a:t>            Kim istemez ki mutlu yaşamayı?</a:t>
            </a:r>
          </a:p>
          <a:p>
            <a:pPr marL="0" indent="0">
              <a:buNone/>
            </a:pPr>
            <a:r>
              <a:rPr lang="tr-TR" dirty="0" smtClean="0"/>
              <a:t>4.</a:t>
            </a:r>
            <a:r>
              <a:rPr lang="tr-TR" dirty="0"/>
              <a:t> Bilinmeyen bilgilerin yerine ya da kesin olduğuna inanılmayan sözler, bilgiler yanına parantez içine alınarak da konur: </a:t>
            </a:r>
          </a:p>
          <a:p>
            <a:r>
              <a:rPr lang="tr-TR" b="1" u="sng" dirty="0"/>
              <a:t>Ör:</a:t>
            </a:r>
            <a:r>
              <a:rPr lang="tr-TR" dirty="0"/>
              <a:t> Yunus Emre Eskişehir dolaylarında (?) yaşamıştır</a:t>
            </a:r>
            <a:r>
              <a:rPr lang="tr-TR" dirty="0" smtClean="0"/>
              <a:t>.</a:t>
            </a:r>
          </a:p>
          <a:p>
            <a:r>
              <a:rPr lang="tr-TR" dirty="0"/>
              <a:t> 496 (?) yılında doğan Fuzuli...</a:t>
            </a:r>
          </a:p>
          <a:p>
            <a:pPr marL="0" indent="0">
              <a:buNone/>
            </a:pPr>
            <a:r>
              <a:rPr lang="tr-TR" dirty="0" smtClean="0"/>
              <a:t>       Ankara’dan </a:t>
            </a:r>
            <a:r>
              <a:rPr lang="tr-TR" dirty="0"/>
              <a:t>Antalya’ya arabayla üç saatte (?) gitmiş.</a:t>
            </a:r>
          </a:p>
          <a:p>
            <a:pPr marL="0" lvl="0" indent="0">
              <a:buNone/>
            </a:pPr>
            <a:r>
              <a:rPr lang="tr-TR" dirty="0" smtClean="0"/>
              <a:t>5.Anlamları </a:t>
            </a:r>
            <a:r>
              <a:rPr lang="tr-TR" dirty="0"/>
              <a:t>birbirini tamamlayan soru cümleleri virgülle ayrılır, soru işareti en sona konur: </a:t>
            </a:r>
          </a:p>
          <a:p>
            <a:r>
              <a:rPr lang="tr-TR" b="1" u="sng" dirty="0"/>
              <a:t>Ör:</a:t>
            </a:r>
            <a:r>
              <a:rPr lang="tr-TR" dirty="0"/>
              <a:t> Benimle mi geleceksin, yoksa arkadaşına mı eşlik edeceksin?</a:t>
            </a:r>
          </a:p>
          <a:p>
            <a:r>
              <a:rPr lang="tr-TR" dirty="0"/>
              <a:t>Çok yakından mı bu sesler, çok uzaklardan mı?</a:t>
            </a:r>
          </a:p>
          <a:p>
            <a:endParaRPr lang="tr-TR" dirty="0"/>
          </a:p>
          <a:p>
            <a:r>
              <a:rPr lang="tr-TR" dirty="0"/>
              <a:t>Üsküdar’dan mı, Hisar’dan mı, Kavaklardan mı? (Yahya Kemal </a:t>
            </a:r>
            <a:r>
              <a:rPr lang="tr-TR" dirty="0" smtClean="0"/>
              <a:t>Beyatlı)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31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UYARI: </a:t>
            </a:r>
            <a:r>
              <a:rPr lang="tr-TR" i="1" dirty="0"/>
              <a:t>mı / mi </a:t>
            </a:r>
            <a:r>
              <a:rPr lang="tr-TR" dirty="0"/>
              <a:t>ekini alan yan cümle temel cümlenin zarf tümleci olduğunda cümlenin sonuna soru işareti konmaz: </a:t>
            </a:r>
            <a:r>
              <a:rPr lang="tr-TR" i="1" dirty="0"/>
              <a:t>Akşam oldu mu sürüler döner. Hava karardı mı eve gideriz.</a:t>
            </a:r>
            <a:endParaRPr lang="tr-TR" dirty="0"/>
          </a:p>
          <a:p>
            <a:r>
              <a:rPr lang="tr-TR" i="1" dirty="0"/>
              <a:t>Bahar gelip de nehir çağıl çağıl kabarmaya başlamaz mı içimi geri kalmış bir saat huzursuzluğu kaplardı. </a:t>
            </a:r>
            <a:r>
              <a:rPr lang="tr-TR" dirty="0"/>
              <a:t>(Haldun Taner)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38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Ünlem İşareti ( ! )</a:t>
            </a:r>
          </a:p>
          <a:p>
            <a:pPr marL="0" lvl="0" indent="0">
              <a:buNone/>
            </a:pPr>
            <a:r>
              <a:rPr lang="tr-TR" dirty="0" smtClean="0"/>
              <a:t>1.Sevinç</a:t>
            </a:r>
            <a:r>
              <a:rPr lang="tr-TR" dirty="0"/>
              <a:t>, kıvanç, acı, korku, şaşma gibi duyguları anlatan cümlelerin sonunda kullanılır: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	</a:t>
            </a:r>
            <a:r>
              <a:rPr lang="tr-TR" dirty="0"/>
              <a:t>Canımı sıkma benim!</a:t>
            </a:r>
            <a:endParaRPr lang="tr-TR" b="1" dirty="0"/>
          </a:p>
          <a:p>
            <a:r>
              <a:rPr lang="tr-TR" dirty="0"/>
              <a:t>Vay benim güzel anam!</a:t>
            </a:r>
          </a:p>
          <a:p>
            <a:r>
              <a:rPr lang="tr-TR" dirty="0"/>
              <a:t>Ne mutlu Türk’üm diyene! (Atatürk)</a:t>
            </a:r>
          </a:p>
          <a:p>
            <a:pPr marL="0" lvl="0" indent="0">
              <a:buNone/>
            </a:pPr>
            <a:r>
              <a:rPr lang="tr-TR" dirty="0" smtClean="0"/>
              <a:t>2.Ünlemlerden</a:t>
            </a:r>
            <a:r>
              <a:rPr lang="tr-TR" dirty="0"/>
              <a:t>, seslenme, hitap ve uyarı sözlerinden sonra kullanılır: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	</a:t>
            </a:r>
            <a:r>
              <a:rPr lang="tr-TR" dirty="0"/>
              <a:t>Hey, sen!</a:t>
            </a:r>
            <a:endParaRPr lang="tr-TR" b="1" dirty="0"/>
          </a:p>
          <a:p>
            <a:r>
              <a:rPr lang="tr-TR" dirty="0"/>
              <a:t>	</a:t>
            </a:r>
            <a:r>
              <a:rPr lang="tr-TR" dirty="0" err="1"/>
              <a:t>Öff</a:t>
            </a:r>
            <a:r>
              <a:rPr lang="tr-TR" dirty="0"/>
              <a:t>!</a:t>
            </a:r>
          </a:p>
          <a:p>
            <a:r>
              <a:rPr lang="tr-TR" dirty="0"/>
              <a:t>	Eller yukarı!</a:t>
            </a:r>
          </a:p>
          <a:p>
            <a:r>
              <a:rPr lang="tr-TR" dirty="0"/>
              <a:t>	Ordular! İlk hedefiniz Akdeniz’dir, ileri! (Atatürk)</a:t>
            </a:r>
          </a:p>
          <a:p>
            <a:r>
              <a:rPr lang="tr-TR" dirty="0"/>
              <a:t>           Ak tolgalı beylerbeyi haykırdı: İlerle! (Yahya Kemal Beyatlı)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61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tr-TR" dirty="0" smtClean="0"/>
              <a:t>3.Alay</a:t>
            </a:r>
            <a:r>
              <a:rPr lang="tr-TR" dirty="0"/>
              <a:t>, kinaye veya küçümseme anlamı kazandırılmak istenen sözden hemen sonra yay ayraç içinde ünlem işareti kullanılır: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	</a:t>
            </a:r>
            <a:r>
              <a:rPr lang="tr-TR" dirty="0"/>
              <a:t>Çok akıllı (!) bir çocukmuş.</a:t>
            </a:r>
            <a:endParaRPr lang="tr-TR" b="1" dirty="0"/>
          </a:p>
          <a:p>
            <a:r>
              <a:rPr lang="tr-TR" dirty="0"/>
              <a:t>Bu sevimli (!) çocuk, yaramazlar kralıdır. </a:t>
            </a:r>
          </a:p>
          <a:p>
            <a:r>
              <a:rPr lang="tr-TR" dirty="0"/>
              <a:t>Divan edebiyatının inceliklerini kavrayamayan ince zekalılar (!), bu edebiyatın liselerde okutulmasının gereksizliğini söyler dururlar. </a:t>
            </a:r>
          </a:p>
          <a:p>
            <a:r>
              <a:rPr lang="tr-TR" dirty="0"/>
              <a:t>İsteseymiş bir günde bitirirmiş (!) ama ne yazık ki vakti yokmuş (!).</a:t>
            </a:r>
          </a:p>
          <a:p>
            <a:r>
              <a:rPr lang="tr-TR" dirty="0"/>
              <a:t>Adam, akıllı (!) olduğunu söylüyor.</a:t>
            </a:r>
          </a:p>
          <a:p>
            <a:r>
              <a:rPr lang="tr-TR" dirty="0"/>
              <a:t> </a:t>
            </a:r>
          </a:p>
          <a:p>
            <a:r>
              <a:rPr lang="tr-TR" b="1" u="sng" dirty="0"/>
              <a:t>NOT:</a:t>
            </a:r>
            <a:r>
              <a:rPr lang="tr-TR" dirty="0"/>
              <a:t> Ünlem bildiren </a:t>
            </a:r>
            <a:r>
              <a:rPr lang="tr-TR" dirty="0" err="1"/>
              <a:t>sözüklerden</a:t>
            </a:r>
            <a:r>
              <a:rPr lang="tr-TR" dirty="0"/>
              <a:t> sonra cümle devam ediyorsa ünlem işareti yerine virgül kullanılır. </a:t>
            </a:r>
          </a:p>
          <a:p>
            <a:r>
              <a:rPr lang="tr-TR" dirty="0"/>
              <a:t> </a:t>
            </a:r>
          </a:p>
          <a:p>
            <a:r>
              <a:rPr lang="tr-TR" b="1" u="sng" dirty="0"/>
              <a:t>Ör:</a:t>
            </a:r>
            <a:r>
              <a:rPr lang="tr-TR" dirty="0"/>
              <a:t> Ah, elim acıdı!</a:t>
            </a:r>
          </a:p>
          <a:p>
            <a:r>
              <a:rPr lang="tr-TR" dirty="0"/>
              <a:t>       Ah! Elim acıdı.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45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Kısa Çizgi (- )</a:t>
            </a:r>
          </a:p>
          <a:p>
            <a:pPr marL="0" lvl="0" indent="0">
              <a:buNone/>
            </a:pPr>
            <a:r>
              <a:rPr lang="tr-TR" dirty="0" smtClean="0"/>
              <a:t>1.Satıra </a:t>
            </a:r>
            <a:r>
              <a:rPr lang="tr-TR" dirty="0"/>
              <a:t>sığmayan kelimeler bölünürken satır sonunda kullanılır:</a:t>
            </a:r>
            <a:endParaRPr lang="tr-TR" b="1" dirty="0"/>
          </a:p>
          <a:p>
            <a:r>
              <a:rPr lang="en-GB" b="1" u="sng" dirty="0" err="1"/>
              <a:t>Ör</a:t>
            </a:r>
            <a:r>
              <a:rPr lang="en-GB" b="1" u="sng" dirty="0"/>
              <a:t>:</a:t>
            </a:r>
            <a:r>
              <a:rPr lang="en-GB" dirty="0"/>
              <a:t> </a:t>
            </a:r>
            <a:r>
              <a:rPr lang="tr-TR" dirty="0"/>
              <a:t>Bu konuyu kitaplarında ele alırken verdiği örnekler insanı derinden sarsan türden-</a:t>
            </a:r>
            <a:endParaRPr lang="tr-TR" b="1" dirty="0"/>
          </a:p>
          <a:p>
            <a:r>
              <a:rPr lang="tr-TR" dirty="0" err="1"/>
              <a:t>di</a:t>
            </a:r>
            <a:r>
              <a:rPr lang="tr-TR" dirty="0"/>
              <a:t>. </a:t>
            </a:r>
          </a:p>
          <a:p>
            <a:r>
              <a:rPr lang="tr-TR" dirty="0"/>
              <a:t>soğuktan mı titriyordum, yoksa heyecandan, üzüntüden mi bil-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mem</a:t>
            </a:r>
            <a:r>
              <a:rPr lang="tr-TR" dirty="0"/>
              <a:t>. Havuzun suyu bulanık. Kapının saatleri 12’yi geçmiş. Kanepe-</a:t>
            </a:r>
          </a:p>
          <a:p>
            <a:r>
              <a:rPr lang="tr-TR" dirty="0"/>
              <a:t> </a:t>
            </a:r>
            <a:r>
              <a:rPr lang="tr-TR" dirty="0" err="1"/>
              <a:t>lerde</a:t>
            </a:r>
            <a:r>
              <a:rPr lang="tr-TR" dirty="0"/>
              <a:t> kimseler yok. Tramvay ne fena gıcırdadı! Tramvayda-</a:t>
            </a:r>
          </a:p>
          <a:p>
            <a:r>
              <a:rPr lang="tr-TR" dirty="0"/>
              <a:t>ki adam bir tanıdık mı idi acaba? Ne diye öyle dönüp </a:t>
            </a:r>
            <a:r>
              <a:rPr lang="tr-TR" dirty="0" err="1"/>
              <a:t>dönüp</a:t>
            </a:r>
            <a:r>
              <a:rPr lang="tr-TR" dirty="0"/>
              <a:t> baktı?</a:t>
            </a:r>
          </a:p>
          <a:p>
            <a:r>
              <a:rPr lang="tr-TR" dirty="0"/>
              <a:t>Yoksa kimseciklerin oturmadığı kanepelerde bu saatte pek başıboş-</a:t>
            </a:r>
          </a:p>
          <a:p>
            <a:r>
              <a:rPr lang="tr-TR" dirty="0" err="1"/>
              <a:t>lar</a:t>
            </a:r>
            <a:r>
              <a:rPr lang="tr-TR" dirty="0"/>
              <a:t> mı oturur? (Sait Faik Abasıyanık)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133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1490</Words>
  <Application>Microsoft Office PowerPoint</Application>
  <PresentationFormat>Ekran Gösterisi (4:3)</PresentationFormat>
  <Paragraphs>357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1_Özel Tasarım</vt:lpstr>
      <vt:lpstr>TUR181 TÜRK DİLİ I</vt:lpstr>
      <vt:lpstr>Temel Kavramlar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Noktalama İşaretleri</vt:lpstr>
      <vt:lpstr>Kaynakça</vt:lpstr>
      <vt:lpstr>Teşekkür Ederim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hp4520</cp:lastModifiedBy>
  <cp:revision>157</cp:revision>
  <dcterms:created xsi:type="dcterms:W3CDTF">2011-08-11T08:34:32Z</dcterms:created>
  <dcterms:modified xsi:type="dcterms:W3CDTF">2017-11-16T06:40:31Z</dcterms:modified>
  <cp:category>Powerpoint Ders İçeriği</cp:category>
</cp:coreProperties>
</file>